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9" r:id="rId3"/>
    <p:sldId id="382" r:id="rId4"/>
    <p:sldId id="278" r:id="rId5"/>
    <p:sldId id="384" r:id="rId6"/>
    <p:sldId id="380" r:id="rId7"/>
    <p:sldId id="385" r:id="rId8"/>
    <p:sldId id="387" r:id="rId9"/>
    <p:sldId id="391" r:id="rId10"/>
    <p:sldId id="375" r:id="rId11"/>
    <p:sldId id="388" r:id="rId12"/>
    <p:sldId id="389" r:id="rId13"/>
    <p:sldId id="381" r:id="rId14"/>
    <p:sldId id="390" r:id="rId15"/>
    <p:sldId id="392" r:id="rId16"/>
    <p:sldId id="393" r:id="rId17"/>
    <p:sldId id="394" r:id="rId18"/>
    <p:sldId id="369" r:id="rId19"/>
    <p:sldId id="371" r:id="rId20"/>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61" d="100"/>
          <a:sy n="61" d="100"/>
        </p:scale>
        <p:origin x="6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AU"/>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C54B94EC-7134-4795-A855-0361865B9FAB}" type="datetimeFigureOut">
              <a:rPr lang="en-AU" smtClean="0"/>
              <a:t>19/05/2023</a:t>
            </a:fld>
            <a:endParaRPr lang="en-AU"/>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AU"/>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AU"/>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36A0A315-B945-40E8-A48A-82F537E72795}" type="slidenum">
              <a:rPr lang="en-AU" smtClean="0"/>
              <a:t>‹#›</a:t>
            </a:fld>
            <a:endParaRPr lang="en-AU"/>
          </a:p>
        </p:txBody>
      </p:sp>
    </p:spTree>
    <p:extLst>
      <p:ext uri="{BB962C8B-B14F-4D97-AF65-F5344CB8AC3E}">
        <p14:creationId xmlns:p14="http://schemas.microsoft.com/office/powerpoint/2010/main" val="1628702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08ED5-BCB9-4A6A-9366-089EB6B7F994}"/>
              </a:ext>
            </a:extLst>
          </p:cNvPr>
          <p:cNvSpPr>
            <a:spLocks noGrp="1"/>
          </p:cNvSpPr>
          <p:nvPr>
            <p:ph type="ctrTitle"/>
          </p:nvPr>
        </p:nvSpPr>
        <p:spPr>
          <a:xfrm>
            <a:off x="3923606" y="1122363"/>
            <a:ext cx="4347559" cy="2387600"/>
          </a:xfrm>
        </p:spPr>
        <p:txBody>
          <a:bodyPr anchor="b"/>
          <a:lstStyle>
            <a:lvl1pPr algn="ctr">
              <a:defRPr sz="6000"/>
            </a:lvl1pPr>
          </a:lstStyle>
          <a:p>
            <a:r>
              <a:rPr lang="en-US"/>
              <a:t>Click to edit Master title style</a:t>
            </a:r>
            <a:endParaRPr lang="en-AU" dirty="0"/>
          </a:p>
        </p:txBody>
      </p:sp>
      <p:sp>
        <p:nvSpPr>
          <p:cNvPr id="3" name="Subtitle 2">
            <a:extLst>
              <a:ext uri="{FF2B5EF4-FFF2-40B4-BE49-F238E27FC236}">
                <a16:creationId xmlns:a16="http://schemas.microsoft.com/office/drawing/2014/main" id="{F2A8150F-27B5-4DEF-BBE6-AB3F28E81709}"/>
              </a:ext>
            </a:extLst>
          </p:cNvPr>
          <p:cNvSpPr>
            <a:spLocks noGrp="1"/>
          </p:cNvSpPr>
          <p:nvPr>
            <p:ph type="subTitle" idx="1"/>
          </p:nvPr>
        </p:nvSpPr>
        <p:spPr>
          <a:xfrm>
            <a:off x="3923607" y="3602038"/>
            <a:ext cx="4347558" cy="1655762"/>
          </a:xfrm>
        </p:spPr>
        <p:txBody>
          <a:bodyPr>
            <a:normAutofit/>
          </a:bodyPr>
          <a:lstStyle>
            <a:lvl1pPr marL="0" indent="0" algn="ctr">
              <a:buNone/>
              <a:defRPr lang="en-AU" sz="3800" kern="1400" spc="-50" dirty="0">
                <a:solidFill>
                  <a:schemeClr val="tx1"/>
                </a:solidFill>
                <a:effectLst/>
                <a:latin typeface="Roboto Light" panose="02000000000000000000" pitchFamily="2" charset="0"/>
                <a:ea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4" name="Date Placeholder 3">
            <a:extLst>
              <a:ext uri="{FF2B5EF4-FFF2-40B4-BE49-F238E27FC236}">
                <a16:creationId xmlns:a16="http://schemas.microsoft.com/office/drawing/2014/main" id="{FEDE4A84-69B9-4446-A249-C17FAF523F3C}"/>
              </a:ext>
            </a:extLst>
          </p:cNvPr>
          <p:cNvSpPr>
            <a:spLocks noGrp="1"/>
          </p:cNvSpPr>
          <p:nvPr>
            <p:ph type="dt" sz="half" idx="10"/>
          </p:nvPr>
        </p:nvSpPr>
        <p:spPr/>
        <p:txBody>
          <a:bodyPr/>
          <a:lstStyle/>
          <a:p>
            <a:fld id="{2F1B0824-A2FE-45B6-A684-AC8AE9AB51F7}" type="datetimeFigureOut">
              <a:rPr lang="en-AU" smtClean="0"/>
              <a:t>19/05/2023</a:t>
            </a:fld>
            <a:endParaRPr lang="en-AU"/>
          </a:p>
        </p:txBody>
      </p:sp>
      <p:sp>
        <p:nvSpPr>
          <p:cNvPr id="5" name="Footer Placeholder 4">
            <a:extLst>
              <a:ext uri="{FF2B5EF4-FFF2-40B4-BE49-F238E27FC236}">
                <a16:creationId xmlns:a16="http://schemas.microsoft.com/office/drawing/2014/main" id="{797786A4-87CC-4BED-9CE0-309E244EC9D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BBEEA3B-E361-499D-836E-235A823FB06B}"/>
              </a:ext>
            </a:extLst>
          </p:cNvPr>
          <p:cNvSpPr>
            <a:spLocks noGrp="1"/>
          </p:cNvSpPr>
          <p:nvPr>
            <p:ph type="sldNum" sz="quarter" idx="12"/>
          </p:nvPr>
        </p:nvSpPr>
        <p:spPr/>
        <p:txBody>
          <a:bodyPr/>
          <a:lstStyle/>
          <a:p>
            <a:fld id="{FFDCBFA0-2633-4B95-A50B-C506CE9811B8}" type="slidenum">
              <a:rPr lang="en-AU" smtClean="0"/>
              <a:t>‹#›</a:t>
            </a:fld>
            <a:endParaRPr lang="en-AU"/>
          </a:p>
        </p:txBody>
      </p:sp>
    </p:spTree>
    <p:extLst>
      <p:ext uri="{BB962C8B-B14F-4D97-AF65-F5344CB8AC3E}">
        <p14:creationId xmlns:p14="http://schemas.microsoft.com/office/powerpoint/2010/main" val="520847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71DFD-4D68-408B-93A3-605AD7DA150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DB1C541-5166-4B1B-AF4B-EF29EB4001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0AD57D0-DF56-423A-9DAA-AB71D116F005}"/>
              </a:ext>
            </a:extLst>
          </p:cNvPr>
          <p:cNvSpPr>
            <a:spLocks noGrp="1"/>
          </p:cNvSpPr>
          <p:nvPr>
            <p:ph type="dt" sz="half" idx="10"/>
          </p:nvPr>
        </p:nvSpPr>
        <p:spPr/>
        <p:txBody>
          <a:bodyPr/>
          <a:lstStyle/>
          <a:p>
            <a:fld id="{2F1B0824-A2FE-45B6-A684-AC8AE9AB51F7}" type="datetimeFigureOut">
              <a:rPr lang="en-AU" smtClean="0"/>
              <a:t>19/05/2023</a:t>
            </a:fld>
            <a:endParaRPr lang="en-AU"/>
          </a:p>
        </p:txBody>
      </p:sp>
      <p:sp>
        <p:nvSpPr>
          <p:cNvPr id="5" name="Footer Placeholder 4">
            <a:extLst>
              <a:ext uri="{FF2B5EF4-FFF2-40B4-BE49-F238E27FC236}">
                <a16:creationId xmlns:a16="http://schemas.microsoft.com/office/drawing/2014/main" id="{32829334-2AA0-4436-A690-D41FCCC7DE0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701CEC7-31E0-4ED3-BCB7-9BEC1163D389}"/>
              </a:ext>
            </a:extLst>
          </p:cNvPr>
          <p:cNvSpPr>
            <a:spLocks noGrp="1"/>
          </p:cNvSpPr>
          <p:nvPr>
            <p:ph type="sldNum" sz="quarter" idx="12"/>
          </p:nvPr>
        </p:nvSpPr>
        <p:spPr/>
        <p:txBody>
          <a:bodyPr/>
          <a:lstStyle/>
          <a:p>
            <a:fld id="{FFDCBFA0-2633-4B95-A50B-C506CE9811B8}" type="slidenum">
              <a:rPr lang="en-AU" smtClean="0"/>
              <a:t>‹#›</a:t>
            </a:fld>
            <a:endParaRPr lang="en-AU"/>
          </a:p>
        </p:txBody>
      </p:sp>
    </p:spTree>
    <p:extLst>
      <p:ext uri="{BB962C8B-B14F-4D97-AF65-F5344CB8AC3E}">
        <p14:creationId xmlns:p14="http://schemas.microsoft.com/office/powerpoint/2010/main" val="1102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1DF10F-CFEC-450A-91C6-CD80C3794452}"/>
              </a:ext>
            </a:extLst>
          </p:cNvPr>
          <p:cNvSpPr>
            <a:spLocks noGrp="1"/>
          </p:cNvSpPr>
          <p:nvPr>
            <p:ph type="title" orient="vert"/>
          </p:nvPr>
        </p:nvSpPr>
        <p:spPr>
          <a:xfrm>
            <a:off x="8724900" y="365125"/>
            <a:ext cx="2628900" cy="5204402"/>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F92E852-47EC-42C0-AB40-2C118A59085A}"/>
              </a:ext>
            </a:extLst>
          </p:cNvPr>
          <p:cNvSpPr>
            <a:spLocks noGrp="1"/>
          </p:cNvSpPr>
          <p:nvPr>
            <p:ph type="body" orient="vert" idx="1"/>
          </p:nvPr>
        </p:nvSpPr>
        <p:spPr>
          <a:xfrm>
            <a:off x="838200" y="365125"/>
            <a:ext cx="7734300" cy="5777980"/>
          </a:xfrm>
        </p:spPr>
        <p:txBody>
          <a:bodyPr vert="eaVert"/>
          <a:lstStyle>
            <a:lvl2pPr>
              <a:defRPr>
                <a:latin typeface="Roboto Light" panose="02000000000000000000" pitchFamily="2" charset="0"/>
                <a:ea typeface="Roboto Light" panose="02000000000000000000" pitchFamily="2" charset="0"/>
              </a:defRPr>
            </a:lvl2pPr>
            <a:lvl3pPr>
              <a:defRPr>
                <a:latin typeface="Roboto Light" panose="02000000000000000000" pitchFamily="2" charset="0"/>
                <a:ea typeface="Roboto Light" panose="02000000000000000000" pitchFamily="2" charset="0"/>
              </a:defRPr>
            </a:lvl3pPr>
            <a:lvl4pPr>
              <a:defRPr>
                <a:latin typeface="Roboto Light" panose="02000000000000000000" pitchFamily="2" charset="0"/>
                <a:ea typeface="Roboto Light" panose="02000000000000000000" pitchFamily="2" charset="0"/>
              </a:defRPr>
            </a:lvl4pPr>
            <a:lvl5pPr>
              <a:defRPr>
                <a:latin typeface="Roboto Light" panose="02000000000000000000" pitchFamily="2" charset="0"/>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559E3FA1-A835-4C43-8927-D0347D1D2F2F}"/>
              </a:ext>
            </a:extLst>
          </p:cNvPr>
          <p:cNvSpPr>
            <a:spLocks noGrp="1"/>
          </p:cNvSpPr>
          <p:nvPr>
            <p:ph type="dt" sz="half" idx="10"/>
          </p:nvPr>
        </p:nvSpPr>
        <p:spPr/>
        <p:txBody>
          <a:bodyPr/>
          <a:lstStyle/>
          <a:p>
            <a:fld id="{2F1B0824-A2FE-45B6-A684-AC8AE9AB51F7}" type="datetimeFigureOut">
              <a:rPr lang="en-AU" smtClean="0"/>
              <a:t>19/05/2023</a:t>
            </a:fld>
            <a:endParaRPr lang="en-AU"/>
          </a:p>
        </p:txBody>
      </p:sp>
      <p:sp>
        <p:nvSpPr>
          <p:cNvPr id="5" name="Footer Placeholder 4">
            <a:extLst>
              <a:ext uri="{FF2B5EF4-FFF2-40B4-BE49-F238E27FC236}">
                <a16:creationId xmlns:a16="http://schemas.microsoft.com/office/drawing/2014/main" id="{931015B3-D0C5-4BBA-92B2-7F456136F2C9}"/>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065E1666-744D-4463-B274-B4F3A2A768C4}"/>
              </a:ext>
            </a:extLst>
          </p:cNvPr>
          <p:cNvSpPr>
            <a:spLocks noGrp="1"/>
          </p:cNvSpPr>
          <p:nvPr>
            <p:ph type="sldNum" sz="quarter" idx="12"/>
          </p:nvPr>
        </p:nvSpPr>
        <p:spPr/>
        <p:txBody>
          <a:bodyPr/>
          <a:lstStyle/>
          <a:p>
            <a:fld id="{FFDCBFA0-2633-4B95-A50B-C506CE9811B8}" type="slidenum">
              <a:rPr lang="en-AU" smtClean="0"/>
              <a:t>‹#›</a:t>
            </a:fld>
            <a:endParaRPr lang="en-AU"/>
          </a:p>
        </p:txBody>
      </p:sp>
    </p:spTree>
    <p:extLst>
      <p:ext uri="{BB962C8B-B14F-4D97-AF65-F5344CB8AC3E}">
        <p14:creationId xmlns:p14="http://schemas.microsoft.com/office/powerpoint/2010/main" val="414167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02E60-E7ED-4345-8468-041A2D46305C}"/>
              </a:ext>
            </a:extLst>
          </p:cNvPr>
          <p:cNvSpPr>
            <a:spLocks noGrp="1"/>
          </p:cNvSpPr>
          <p:nvPr>
            <p:ph type="title"/>
          </p:nvPr>
        </p:nvSpPr>
        <p:spPr/>
        <p:txBody>
          <a:body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E512BB3B-1B31-45B8-BA43-06F5C914ED24}"/>
              </a:ext>
            </a:extLst>
          </p:cNvPr>
          <p:cNvSpPr>
            <a:spLocks noGrp="1"/>
          </p:cNvSpPr>
          <p:nvPr>
            <p:ph idx="1"/>
          </p:nvPr>
        </p:nvSpPr>
        <p:spPr/>
        <p:txBody>
          <a:bodyPr/>
          <a:lstStyle>
            <a:lvl1pPr>
              <a:defRPr sz="2500" b="1"/>
            </a:lvl1pPr>
            <a:lvl2pPr>
              <a:defRPr lang="en-US" sz="3200" kern="1400" spc="-50" dirty="0" smtClean="0">
                <a:solidFill>
                  <a:schemeClr val="tx1"/>
                </a:solidFill>
                <a:effectLst/>
                <a:latin typeface="Roboto Light" panose="02000000000000000000" pitchFamily="2" charset="0"/>
                <a:ea typeface="Times New Roman" panose="02020603050405020304" pitchFamily="18" charset="0"/>
                <a:cs typeface="Times New Roman" panose="02020603050405020304" pitchFamily="18"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A505D421-7D87-4755-9289-DFB27C0B661A}"/>
              </a:ext>
            </a:extLst>
          </p:cNvPr>
          <p:cNvSpPr>
            <a:spLocks noGrp="1"/>
          </p:cNvSpPr>
          <p:nvPr>
            <p:ph type="dt" sz="half" idx="10"/>
          </p:nvPr>
        </p:nvSpPr>
        <p:spPr/>
        <p:txBody>
          <a:bodyPr/>
          <a:lstStyle/>
          <a:p>
            <a:fld id="{2F1B0824-A2FE-45B6-A684-AC8AE9AB51F7}" type="datetimeFigureOut">
              <a:rPr lang="en-AU" smtClean="0"/>
              <a:t>19/05/2023</a:t>
            </a:fld>
            <a:endParaRPr lang="en-AU"/>
          </a:p>
        </p:txBody>
      </p:sp>
      <p:sp>
        <p:nvSpPr>
          <p:cNvPr id="5" name="Footer Placeholder 4">
            <a:extLst>
              <a:ext uri="{FF2B5EF4-FFF2-40B4-BE49-F238E27FC236}">
                <a16:creationId xmlns:a16="http://schemas.microsoft.com/office/drawing/2014/main" id="{789D4C96-B50E-46EB-A6F4-4F4EBCDD09F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A0BF27D-CD89-4933-AD6A-BDF570B48E1E}"/>
              </a:ext>
            </a:extLst>
          </p:cNvPr>
          <p:cNvSpPr>
            <a:spLocks noGrp="1"/>
          </p:cNvSpPr>
          <p:nvPr>
            <p:ph type="sldNum" sz="quarter" idx="12"/>
          </p:nvPr>
        </p:nvSpPr>
        <p:spPr/>
        <p:txBody>
          <a:bodyPr/>
          <a:lstStyle/>
          <a:p>
            <a:fld id="{FFDCBFA0-2633-4B95-A50B-C506CE9811B8}" type="slidenum">
              <a:rPr lang="en-AU" smtClean="0"/>
              <a:t>‹#›</a:t>
            </a:fld>
            <a:endParaRPr lang="en-AU"/>
          </a:p>
        </p:txBody>
      </p:sp>
    </p:spTree>
    <p:extLst>
      <p:ext uri="{BB962C8B-B14F-4D97-AF65-F5344CB8AC3E}">
        <p14:creationId xmlns:p14="http://schemas.microsoft.com/office/powerpoint/2010/main" val="2530823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CBB71-01D4-4A3C-8245-4757F5499B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29D09A87-83D2-4105-8628-33628F1843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Roboto Light" panose="02000000000000000000" pitchFamily="2" charset="0"/>
                <a:ea typeface="Roboto Light"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3A4E27-D436-4F17-A19E-5FA583B24207}"/>
              </a:ext>
            </a:extLst>
          </p:cNvPr>
          <p:cNvSpPr>
            <a:spLocks noGrp="1"/>
          </p:cNvSpPr>
          <p:nvPr>
            <p:ph type="dt" sz="half" idx="10"/>
          </p:nvPr>
        </p:nvSpPr>
        <p:spPr/>
        <p:txBody>
          <a:bodyPr/>
          <a:lstStyle/>
          <a:p>
            <a:fld id="{2F1B0824-A2FE-45B6-A684-AC8AE9AB51F7}" type="datetimeFigureOut">
              <a:rPr lang="en-AU" smtClean="0"/>
              <a:t>19/05/2023</a:t>
            </a:fld>
            <a:endParaRPr lang="en-AU"/>
          </a:p>
        </p:txBody>
      </p:sp>
      <p:sp>
        <p:nvSpPr>
          <p:cNvPr id="5" name="Footer Placeholder 4">
            <a:extLst>
              <a:ext uri="{FF2B5EF4-FFF2-40B4-BE49-F238E27FC236}">
                <a16:creationId xmlns:a16="http://schemas.microsoft.com/office/drawing/2014/main" id="{F771C470-8427-44F4-8A8A-0EAA2578DF2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7E7A4A-20EA-4BCE-9271-342EEDAF0670}"/>
              </a:ext>
            </a:extLst>
          </p:cNvPr>
          <p:cNvSpPr>
            <a:spLocks noGrp="1"/>
          </p:cNvSpPr>
          <p:nvPr>
            <p:ph type="sldNum" sz="quarter" idx="12"/>
          </p:nvPr>
        </p:nvSpPr>
        <p:spPr/>
        <p:txBody>
          <a:bodyPr/>
          <a:lstStyle/>
          <a:p>
            <a:fld id="{FFDCBFA0-2633-4B95-A50B-C506CE9811B8}" type="slidenum">
              <a:rPr lang="en-AU" smtClean="0"/>
              <a:t>‹#›</a:t>
            </a:fld>
            <a:endParaRPr lang="en-AU"/>
          </a:p>
        </p:txBody>
      </p:sp>
    </p:spTree>
    <p:extLst>
      <p:ext uri="{BB962C8B-B14F-4D97-AF65-F5344CB8AC3E}">
        <p14:creationId xmlns:p14="http://schemas.microsoft.com/office/powerpoint/2010/main" val="3669063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563E5-E5BB-418F-ACE1-05D0892E25E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52AFB7B-B8F9-4EF3-95E7-6533586471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396DED7-7C30-4EC4-9368-C32F231767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6AF3B3B-A74F-4FA3-BCEA-9391236FDA9F}"/>
              </a:ext>
            </a:extLst>
          </p:cNvPr>
          <p:cNvSpPr>
            <a:spLocks noGrp="1"/>
          </p:cNvSpPr>
          <p:nvPr>
            <p:ph type="dt" sz="half" idx="10"/>
          </p:nvPr>
        </p:nvSpPr>
        <p:spPr/>
        <p:txBody>
          <a:bodyPr/>
          <a:lstStyle/>
          <a:p>
            <a:fld id="{2F1B0824-A2FE-45B6-A684-AC8AE9AB51F7}" type="datetimeFigureOut">
              <a:rPr lang="en-AU" smtClean="0"/>
              <a:t>19/05/2023</a:t>
            </a:fld>
            <a:endParaRPr lang="en-AU"/>
          </a:p>
        </p:txBody>
      </p:sp>
      <p:sp>
        <p:nvSpPr>
          <p:cNvPr id="6" name="Footer Placeholder 5">
            <a:extLst>
              <a:ext uri="{FF2B5EF4-FFF2-40B4-BE49-F238E27FC236}">
                <a16:creationId xmlns:a16="http://schemas.microsoft.com/office/drawing/2014/main" id="{8846B710-4F2F-4216-B1C0-92E2B15FFCA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83B08AD-1A7E-4ED0-8575-5221A42289AC}"/>
              </a:ext>
            </a:extLst>
          </p:cNvPr>
          <p:cNvSpPr>
            <a:spLocks noGrp="1"/>
          </p:cNvSpPr>
          <p:nvPr>
            <p:ph type="sldNum" sz="quarter" idx="12"/>
          </p:nvPr>
        </p:nvSpPr>
        <p:spPr/>
        <p:txBody>
          <a:bodyPr/>
          <a:lstStyle/>
          <a:p>
            <a:fld id="{FFDCBFA0-2633-4B95-A50B-C506CE9811B8}" type="slidenum">
              <a:rPr lang="en-AU" smtClean="0"/>
              <a:t>‹#›</a:t>
            </a:fld>
            <a:endParaRPr lang="en-AU"/>
          </a:p>
        </p:txBody>
      </p:sp>
    </p:spTree>
    <p:extLst>
      <p:ext uri="{BB962C8B-B14F-4D97-AF65-F5344CB8AC3E}">
        <p14:creationId xmlns:p14="http://schemas.microsoft.com/office/powerpoint/2010/main" val="1103545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06F57-DFEA-4FE2-AACB-C7FC7854B8F7}"/>
              </a:ext>
            </a:extLst>
          </p:cNvPr>
          <p:cNvSpPr>
            <a:spLocks noGrp="1"/>
          </p:cNvSpPr>
          <p:nvPr>
            <p:ph type="title"/>
          </p:nvPr>
        </p:nvSpPr>
        <p:spPr>
          <a:xfrm>
            <a:off x="2385752" y="365125"/>
            <a:ext cx="8969635" cy="1325563"/>
          </a:xfrm>
        </p:spPr>
        <p:txBody>
          <a:bodyPr vert="horz" lIns="91440" tIns="45720" rIns="91440" bIns="45720" rtlCol="0" anchor="ctr">
            <a:normAutofit fontScale="90000"/>
          </a:bodyPr>
          <a:lstStyle>
            <a:lvl1pPr>
              <a:defRPr lang="en-AU" sz="4000" dirty="0"/>
            </a:lvl1pPr>
          </a:lstStyle>
          <a:p>
            <a:pPr lvl="0"/>
            <a:r>
              <a:rPr lang="en-US"/>
              <a:t>Click to edit Master title style</a:t>
            </a:r>
            <a:endParaRPr lang="en-AU" dirty="0"/>
          </a:p>
        </p:txBody>
      </p:sp>
      <p:sp>
        <p:nvSpPr>
          <p:cNvPr id="3" name="Text Placeholder 2">
            <a:extLst>
              <a:ext uri="{FF2B5EF4-FFF2-40B4-BE49-F238E27FC236}">
                <a16:creationId xmlns:a16="http://schemas.microsoft.com/office/drawing/2014/main" id="{4E6C5ABF-96B0-46C2-8AE4-3B1573EB9374}"/>
              </a:ext>
            </a:extLst>
          </p:cNvPr>
          <p:cNvSpPr>
            <a:spLocks noGrp="1"/>
          </p:cNvSpPr>
          <p:nvPr>
            <p:ph type="body" idx="1"/>
          </p:nvPr>
        </p:nvSpPr>
        <p:spPr>
          <a:xfrm>
            <a:off x="839788" y="1681163"/>
            <a:ext cx="5157787" cy="823912"/>
          </a:xfr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145B4D-8995-494B-95E3-ED1D1CAF7B5C}"/>
              </a:ext>
            </a:extLst>
          </p:cNvPr>
          <p:cNvSpPr>
            <a:spLocks noGrp="1"/>
          </p:cNvSpPr>
          <p:nvPr>
            <p:ph sz="half" idx="2"/>
          </p:nvPr>
        </p:nvSpPr>
        <p:spPr>
          <a:xfrm>
            <a:off x="839788" y="2505075"/>
            <a:ext cx="5157787" cy="3684588"/>
          </a:xfrm>
        </p:spPr>
        <p:txBody>
          <a:bodyPr/>
          <a:lstStyle>
            <a:lvl1pPr>
              <a:defRPr>
                <a:latin typeface="Roboto Light" panose="02000000000000000000" pitchFamily="2" charset="0"/>
                <a:ea typeface="Roboto Light" panose="02000000000000000000" pitchFamily="2" charset="0"/>
              </a:defRPr>
            </a:lvl1pPr>
            <a:lvl2pPr>
              <a:defRPr>
                <a:latin typeface="Roboto Light" panose="02000000000000000000" pitchFamily="2" charset="0"/>
                <a:ea typeface="Roboto Light" panose="02000000000000000000" pitchFamily="2" charset="0"/>
              </a:defRPr>
            </a:lvl2pPr>
            <a:lvl3pPr>
              <a:defRPr>
                <a:latin typeface="Roboto Light" panose="02000000000000000000" pitchFamily="2" charset="0"/>
                <a:ea typeface="Roboto Light" panose="02000000000000000000" pitchFamily="2" charset="0"/>
              </a:defRPr>
            </a:lvl3pPr>
            <a:lvl4pPr>
              <a:defRPr>
                <a:latin typeface="Roboto Light" panose="02000000000000000000" pitchFamily="2" charset="0"/>
                <a:ea typeface="Roboto Light" panose="02000000000000000000" pitchFamily="2" charset="0"/>
              </a:defRPr>
            </a:lvl4pPr>
            <a:lvl5pPr>
              <a:defRPr>
                <a:latin typeface="Roboto Light" panose="02000000000000000000" pitchFamily="2" charset="0"/>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a:extLst>
              <a:ext uri="{FF2B5EF4-FFF2-40B4-BE49-F238E27FC236}">
                <a16:creationId xmlns:a16="http://schemas.microsoft.com/office/drawing/2014/main" id="{64CC9E5A-C325-4503-8FC4-83DB5B6E7851}"/>
              </a:ext>
            </a:extLst>
          </p:cNvPr>
          <p:cNvSpPr>
            <a:spLocks noGrp="1"/>
          </p:cNvSpPr>
          <p:nvPr>
            <p:ph type="body" sz="quarter" idx="3"/>
          </p:nvPr>
        </p:nvSpPr>
        <p:spPr>
          <a:xfrm>
            <a:off x="6172200" y="1681163"/>
            <a:ext cx="5183188" cy="823912"/>
          </a:xfrm>
        </p:spPr>
        <p:txBody>
          <a:bodyPr anchor="b">
            <a:normAutofit/>
          </a:bodyPr>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CA7768-B298-419D-A37E-4DEDD11929A1}"/>
              </a:ext>
            </a:extLst>
          </p:cNvPr>
          <p:cNvSpPr>
            <a:spLocks noGrp="1"/>
          </p:cNvSpPr>
          <p:nvPr>
            <p:ph sz="quarter" idx="4"/>
          </p:nvPr>
        </p:nvSpPr>
        <p:spPr>
          <a:xfrm>
            <a:off x="6172200" y="2505075"/>
            <a:ext cx="5183188" cy="3684588"/>
          </a:xfrm>
        </p:spPr>
        <p:txBody>
          <a:bodyPr/>
          <a:lstStyle>
            <a:lvl1pPr>
              <a:defRPr>
                <a:latin typeface="Roboto Light" panose="02000000000000000000" pitchFamily="2" charset="0"/>
                <a:ea typeface="Roboto Light" panose="02000000000000000000" pitchFamily="2" charset="0"/>
              </a:defRPr>
            </a:lvl1pPr>
            <a:lvl2pPr>
              <a:defRPr>
                <a:latin typeface="Roboto Light" panose="02000000000000000000" pitchFamily="2" charset="0"/>
                <a:ea typeface="Roboto Light" panose="02000000000000000000" pitchFamily="2" charset="0"/>
              </a:defRPr>
            </a:lvl2pPr>
            <a:lvl3pPr>
              <a:defRPr>
                <a:latin typeface="Roboto Light" panose="02000000000000000000" pitchFamily="2" charset="0"/>
                <a:ea typeface="Roboto Light" panose="02000000000000000000" pitchFamily="2" charset="0"/>
              </a:defRPr>
            </a:lvl3pPr>
            <a:lvl4pPr>
              <a:defRPr>
                <a:latin typeface="Roboto Light" panose="02000000000000000000" pitchFamily="2" charset="0"/>
                <a:ea typeface="Roboto Light" panose="02000000000000000000" pitchFamily="2" charset="0"/>
              </a:defRPr>
            </a:lvl4pPr>
            <a:lvl5pPr>
              <a:defRPr>
                <a:latin typeface="Roboto Light" panose="02000000000000000000" pitchFamily="2" charset="0"/>
                <a:ea typeface="Roboto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Date Placeholder 6">
            <a:extLst>
              <a:ext uri="{FF2B5EF4-FFF2-40B4-BE49-F238E27FC236}">
                <a16:creationId xmlns:a16="http://schemas.microsoft.com/office/drawing/2014/main" id="{65B9C2C2-5682-4B8E-85A9-4FAD31C378AF}"/>
              </a:ext>
            </a:extLst>
          </p:cNvPr>
          <p:cNvSpPr>
            <a:spLocks noGrp="1"/>
          </p:cNvSpPr>
          <p:nvPr>
            <p:ph type="dt" sz="half" idx="10"/>
          </p:nvPr>
        </p:nvSpPr>
        <p:spPr/>
        <p:txBody>
          <a:bodyPr/>
          <a:lstStyle/>
          <a:p>
            <a:fld id="{2F1B0824-A2FE-45B6-A684-AC8AE9AB51F7}" type="datetimeFigureOut">
              <a:rPr lang="en-AU" smtClean="0"/>
              <a:t>19/05/2023</a:t>
            </a:fld>
            <a:endParaRPr lang="en-AU"/>
          </a:p>
        </p:txBody>
      </p:sp>
      <p:sp>
        <p:nvSpPr>
          <p:cNvPr id="8" name="Footer Placeholder 7">
            <a:extLst>
              <a:ext uri="{FF2B5EF4-FFF2-40B4-BE49-F238E27FC236}">
                <a16:creationId xmlns:a16="http://schemas.microsoft.com/office/drawing/2014/main" id="{8F8425E7-40FB-4C7A-8FB5-96CC466ED49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3DAC70D7-BEBF-4EE4-906A-0C63A25FA200}"/>
              </a:ext>
            </a:extLst>
          </p:cNvPr>
          <p:cNvSpPr>
            <a:spLocks noGrp="1"/>
          </p:cNvSpPr>
          <p:nvPr>
            <p:ph type="sldNum" sz="quarter" idx="12"/>
          </p:nvPr>
        </p:nvSpPr>
        <p:spPr/>
        <p:txBody>
          <a:bodyPr/>
          <a:lstStyle/>
          <a:p>
            <a:fld id="{FFDCBFA0-2633-4B95-A50B-C506CE9811B8}" type="slidenum">
              <a:rPr lang="en-AU" smtClean="0"/>
              <a:t>‹#›</a:t>
            </a:fld>
            <a:endParaRPr lang="en-AU"/>
          </a:p>
        </p:txBody>
      </p:sp>
    </p:spTree>
    <p:extLst>
      <p:ext uri="{BB962C8B-B14F-4D97-AF65-F5344CB8AC3E}">
        <p14:creationId xmlns:p14="http://schemas.microsoft.com/office/powerpoint/2010/main" val="2847551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C48FC-68F8-414A-9AA1-ACEC1A05C6C4}"/>
              </a:ext>
            </a:extLst>
          </p:cNvPr>
          <p:cNvSpPr>
            <a:spLocks noGrp="1"/>
          </p:cNvSpPr>
          <p:nvPr>
            <p:ph type="title"/>
          </p:nvPr>
        </p:nvSpPr>
        <p:spPr/>
        <p:txBody>
          <a:bodyPr>
            <a:normAutofit fontScale="90000"/>
          </a:bodyPr>
          <a:lstStyle>
            <a:lvl1pPr>
              <a:defRPr sz="4000" b="1">
                <a:latin typeface="Roboto" panose="02000000000000000000" pitchFamily="2" charset="0"/>
                <a:ea typeface="Roboto" panose="02000000000000000000" pitchFamily="2" charset="0"/>
              </a:defRPr>
            </a:lvl1pPr>
          </a:lstStyle>
          <a:p>
            <a:r>
              <a:rPr lang="en-US"/>
              <a:t>Click to edit Master title style</a:t>
            </a:r>
            <a:endParaRPr lang="en-AU"/>
          </a:p>
        </p:txBody>
      </p:sp>
      <p:sp>
        <p:nvSpPr>
          <p:cNvPr id="3" name="Date Placeholder 2">
            <a:extLst>
              <a:ext uri="{FF2B5EF4-FFF2-40B4-BE49-F238E27FC236}">
                <a16:creationId xmlns:a16="http://schemas.microsoft.com/office/drawing/2014/main" id="{635860BA-3F3A-4844-B0CA-B263AEBDF6EF}"/>
              </a:ext>
            </a:extLst>
          </p:cNvPr>
          <p:cNvSpPr>
            <a:spLocks noGrp="1"/>
          </p:cNvSpPr>
          <p:nvPr>
            <p:ph type="dt" sz="half" idx="10"/>
          </p:nvPr>
        </p:nvSpPr>
        <p:spPr/>
        <p:txBody>
          <a:bodyPr/>
          <a:lstStyle/>
          <a:p>
            <a:fld id="{2F1B0824-A2FE-45B6-A684-AC8AE9AB51F7}" type="datetimeFigureOut">
              <a:rPr lang="en-AU" smtClean="0"/>
              <a:t>19/05/2023</a:t>
            </a:fld>
            <a:endParaRPr lang="en-AU"/>
          </a:p>
        </p:txBody>
      </p:sp>
      <p:sp>
        <p:nvSpPr>
          <p:cNvPr id="4" name="Footer Placeholder 3">
            <a:extLst>
              <a:ext uri="{FF2B5EF4-FFF2-40B4-BE49-F238E27FC236}">
                <a16:creationId xmlns:a16="http://schemas.microsoft.com/office/drawing/2014/main" id="{013681E2-8021-46EA-A8CF-903E71FB1A7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4CC193D-953F-465C-9C6E-DEBAFB58E56E}"/>
              </a:ext>
            </a:extLst>
          </p:cNvPr>
          <p:cNvSpPr>
            <a:spLocks noGrp="1"/>
          </p:cNvSpPr>
          <p:nvPr>
            <p:ph type="sldNum" sz="quarter" idx="12"/>
          </p:nvPr>
        </p:nvSpPr>
        <p:spPr/>
        <p:txBody>
          <a:bodyPr/>
          <a:lstStyle/>
          <a:p>
            <a:fld id="{FFDCBFA0-2633-4B95-A50B-C506CE9811B8}" type="slidenum">
              <a:rPr lang="en-AU" smtClean="0"/>
              <a:t>‹#›</a:t>
            </a:fld>
            <a:endParaRPr lang="en-AU"/>
          </a:p>
        </p:txBody>
      </p:sp>
    </p:spTree>
    <p:extLst>
      <p:ext uri="{BB962C8B-B14F-4D97-AF65-F5344CB8AC3E}">
        <p14:creationId xmlns:p14="http://schemas.microsoft.com/office/powerpoint/2010/main" val="1349173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D695FD-E222-4DA8-8C61-702E9B0CBC8A}"/>
              </a:ext>
            </a:extLst>
          </p:cNvPr>
          <p:cNvSpPr>
            <a:spLocks noGrp="1"/>
          </p:cNvSpPr>
          <p:nvPr>
            <p:ph type="dt" sz="half" idx="10"/>
          </p:nvPr>
        </p:nvSpPr>
        <p:spPr/>
        <p:txBody>
          <a:bodyPr/>
          <a:lstStyle/>
          <a:p>
            <a:fld id="{2F1B0824-A2FE-45B6-A684-AC8AE9AB51F7}" type="datetimeFigureOut">
              <a:rPr lang="en-AU" smtClean="0"/>
              <a:t>19/05/2023</a:t>
            </a:fld>
            <a:endParaRPr lang="en-AU"/>
          </a:p>
        </p:txBody>
      </p:sp>
      <p:sp>
        <p:nvSpPr>
          <p:cNvPr id="3" name="Footer Placeholder 2">
            <a:extLst>
              <a:ext uri="{FF2B5EF4-FFF2-40B4-BE49-F238E27FC236}">
                <a16:creationId xmlns:a16="http://schemas.microsoft.com/office/drawing/2014/main" id="{70193D0B-62C6-4415-8E16-BE05E9BF841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101F7AE-FF02-4667-8F4A-EC1A606E87C5}"/>
              </a:ext>
            </a:extLst>
          </p:cNvPr>
          <p:cNvSpPr>
            <a:spLocks noGrp="1"/>
          </p:cNvSpPr>
          <p:nvPr>
            <p:ph type="sldNum" sz="quarter" idx="12"/>
          </p:nvPr>
        </p:nvSpPr>
        <p:spPr/>
        <p:txBody>
          <a:bodyPr/>
          <a:lstStyle/>
          <a:p>
            <a:fld id="{FFDCBFA0-2633-4B95-A50B-C506CE9811B8}" type="slidenum">
              <a:rPr lang="en-AU" smtClean="0"/>
              <a:t>‹#›</a:t>
            </a:fld>
            <a:endParaRPr lang="en-AU"/>
          </a:p>
        </p:txBody>
      </p:sp>
    </p:spTree>
    <p:extLst>
      <p:ext uri="{BB962C8B-B14F-4D97-AF65-F5344CB8AC3E}">
        <p14:creationId xmlns:p14="http://schemas.microsoft.com/office/powerpoint/2010/main" val="135456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55021-6036-403F-BDD0-3572BC2BAD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857C4875-AF55-4953-95BC-E11E3D256DD9}"/>
              </a:ext>
            </a:extLst>
          </p:cNvPr>
          <p:cNvSpPr>
            <a:spLocks noGrp="1"/>
          </p:cNvSpPr>
          <p:nvPr>
            <p:ph idx="1"/>
          </p:nvPr>
        </p:nvSpPr>
        <p:spPr>
          <a:xfrm>
            <a:off x="5183188" y="987425"/>
            <a:ext cx="6172200" cy="4873625"/>
          </a:xfrm>
        </p:spPr>
        <p:txBody>
          <a:bodyPr/>
          <a:lstStyle>
            <a:lvl1pPr>
              <a:defRPr sz="3200"/>
            </a:lvl1pPr>
            <a:lvl2pPr>
              <a:defRPr sz="2800">
                <a:latin typeface="Roboto Light" panose="02000000000000000000" pitchFamily="2" charset="0"/>
                <a:ea typeface="Roboto Light" panose="02000000000000000000" pitchFamily="2" charset="0"/>
              </a:defRPr>
            </a:lvl2pPr>
            <a:lvl3pPr>
              <a:defRPr sz="2400">
                <a:latin typeface="Roboto Light" panose="02000000000000000000" pitchFamily="2" charset="0"/>
                <a:ea typeface="Roboto Light" panose="02000000000000000000" pitchFamily="2" charset="0"/>
              </a:defRPr>
            </a:lvl3pPr>
            <a:lvl4pPr>
              <a:defRPr sz="2000">
                <a:latin typeface="Roboto Light" panose="02000000000000000000" pitchFamily="2" charset="0"/>
                <a:ea typeface="Roboto Light" panose="02000000000000000000" pitchFamily="2" charset="0"/>
              </a:defRPr>
            </a:lvl4pPr>
            <a:lvl5pPr>
              <a:defRPr sz="2000">
                <a:latin typeface="Roboto Light" panose="02000000000000000000" pitchFamily="2" charset="0"/>
                <a:ea typeface="Roboto Light" panose="02000000000000000000"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a:extLst>
              <a:ext uri="{FF2B5EF4-FFF2-40B4-BE49-F238E27FC236}">
                <a16:creationId xmlns:a16="http://schemas.microsoft.com/office/drawing/2014/main" id="{3FEE4D5A-3C07-4689-9ED7-5D197B117D84}"/>
              </a:ext>
            </a:extLst>
          </p:cNvPr>
          <p:cNvSpPr>
            <a:spLocks noGrp="1"/>
          </p:cNvSpPr>
          <p:nvPr>
            <p:ph type="body" sz="half" idx="2"/>
          </p:nvPr>
        </p:nvSpPr>
        <p:spPr>
          <a:xfrm>
            <a:off x="839788" y="2057400"/>
            <a:ext cx="3932237" cy="3811588"/>
          </a:xfrm>
        </p:spPr>
        <p:txBody>
          <a:bodyPr/>
          <a:lstStyle>
            <a:lvl1pPr marL="0" indent="0">
              <a:buNone/>
              <a:defRPr sz="1600">
                <a:latin typeface="Roboto Light" panose="02000000000000000000" pitchFamily="2" charset="0"/>
                <a:ea typeface="Roboto Light"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F5BB0F-FEA7-462E-8FA9-53C7BC1CDD3C}"/>
              </a:ext>
            </a:extLst>
          </p:cNvPr>
          <p:cNvSpPr>
            <a:spLocks noGrp="1"/>
          </p:cNvSpPr>
          <p:nvPr>
            <p:ph type="dt" sz="half" idx="10"/>
          </p:nvPr>
        </p:nvSpPr>
        <p:spPr/>
        <p:txBody>
          <a:bodyPr/>
          <a:lstStyle/>
          <a:p>
            <a:fld id="{2F1B0824-A2FE-45B6-A684-AC8AE9AB51F7}" type="datetimeFigureOut">
              <a:rPr lang="en-AU" smtClean="0"/>
              <a:t>19/05/2023</a:t>
            </a:fld>
            <a:endParaRPr lang="en-AU"/>
          </a:p>
        </p:txBody>
      </p:sp>
      <p:sp>
        <p:nvSpPr>
          <p:cNvPr id="6" name="Footer Placeholder 5">
            <a:extLst>
              <a:ext uri="{FF2B5EF4-FFF2-40B4-BE49-F238E27FC236}">
                <a16:creationId xmlns:a16="http://schemas.microsoft.com/office/drawing/2014/main" id="{A88E6BB2-C223-4D6B-972B-FB64C8C9585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44CFA81-99EC-4A9E-9005-B9D23D1C88C0}"/>
              </a:ext>
            </a:extLst>
          </p:cNvPr>
          <p:cNvSpPr>
            <a:spLocks noGrp="1"/>
          </p:cNvSpPr>
          <p:nvPr>
            <p:ph type="sldNum" sz="quarter" idx="12"/>
          </p:nvPr>
        </p:nvSpPr>
        <p:spPr/>
        <p:txBody>
          <a:bodyPr/>
          <a:lstStyle/>
          <a:p>
            <a:fld id="{FFDCBFA0-2633-4B95-A50B-C506CE9811B8}" type="slidenum">
              <a:rPr lang="en-AU" smtClean="0"/>
              <a:t>‹#›</a:t>
            </a:fld>
            <a:endParaRPr lang="en-AU"/>
          </a:p>
        </p:txBody>
      </p:sp>
    </p:spTree>
    <p:extLst>
      <p:ext uri="{BB962C8B-B14F-4D97-AF65-F5344CB8AC3E}">
        <p14:creationId xmlns:p14="http://schemas.microsoft.com/office/powerpoint/2010/main" val="1226073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764A3-3DB0-420C-BC5F-2404AB7F26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dirty="0"/>
          </a:p>
        </p:txBody>
      </p:sp>
      <p:sp>
        <p:nvSpPr>
          <p:cNvPr id="3" name="Picture Placeholder 2">
            <a:extLst>
              <a:ext uri="{FF2B5EF4-FFF2-40B4-BE49-F238E27FC236}">
                <a16:creationId xmlns:a16="http://schemas.microsoft.com/office/drawing/2014/main" id="{F58C984E-8F57-4247-8A82-FD5CEAA975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dirty="0"/>
          </a:p>
        </p:txBody>
      </p:sp>
      <p:sp>
        <p:nvSpPr>
          <p:cNvPr id="4" name="Text Placeholder 3">
            <a:extLst>
              <a:ext uri="{FF2B5EF4-FFF2-40B4-BE49-F238E27FC236}">
                <a16:creationId xmlns:a16="http://schemas.microsoft.com/office/drawing/2014/main" id="{8FCB6503-52A2-4F94-BE17-DBA42B55DF38}"/>
              </a:ext>
            </a:extLst>
          </p:cNvPr>
          <p:cNvSpPr>
            <a:spLocks noGrp="1"/>
          </p:cNvSpPr>
          <p:nvPr>
            <p:ph type="body" sz="half" idx="2"/>
          </p:nvPr>
        </p:nvSpPr>
        <p:spPr>
          <a:xfrm>
            <a:off x="839788" y="2057400"/>
            <a:ext cx="3932237" cy="3811588"/>
          </a:xfrm>
        </p:spPr>
        <p:txBody>
          <a:bodyPr/>
          <a:lstStyle>
            <a:lvl1pPr marL="0" indent="0">
              <a:buNone/>
              <a:defRPr sz="1600">
                <a:latin typeface="Roboto Light" panose="02000000000000000000" pitchFamily="2" charset="0"/>
                <a:ea typeface="Roboto Light"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9591D0-70FF-4CFB-BF93-200A905E061B}"/>
              </a:ext>
            </a:extLst>
          </p:cNvPr>
          <p:cNvSpPr>
            <a:spLocks noGrp="1"/>
          </p:cNvSpPr>
          <p:nvPr>
            <p:ph type="dt" sz="half" idx="10"/>
          </p:nvPr>
        </p:nvSpPr>
        <p:spPr/>
        <p:txBody>
          <a:bodyPr/>
          <a:lstStyle/>
          <a:p>
            <a:fld id="{2F1B0824-A2FE-45B6-A684-AC8AE9AB51F7}" type="datetimeFigureOut">
              <a:rPr lang="en-AU" smtClean="0"/>
              <a:t>19/05/2023</a:t>
            </a:fld>
            <a:endParaRPr lang="en-AU"/>
          </a:p>
        </p:txBody>
      </p:sp>
      <p:sp>
        <p:nvSpPr>
          <p:cNvPr id="6" name="Footer Placeholder 5">
            <a:extLst>
              <a:ext uri="{FF2B5EF4-FFF2-40B4-BE49-F238E27FC236}">
                <a16:creationId xmlns:a16="http://schemas.microsoft.com/office/drawing/2014/main" id="{F680420E-A0CC-427D-BCCE-C4A082D6505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10FA63A-B480-4AF0-BB28-A99D75DDB0D2}"/>
              </a:ext>
            </a:extLst>
          </p:cNvPr>
          <p:cNvSpPr>
            <a:spLocks noGrp="1"/>
          </p:cNvSpPr>
          <p:nvPr>
            <p:ph type="sldNum" sz="quarter" idx="12"/>
          </p:nvPr>
        </p:nvSpPr>
        <p:spPr/>
        <p:txBody>
          <a:bodyPr/>
          <a:lstStyle/>
          <a:p>
            <a:fld id="{FFDCBFA0-2633-4B95-A50B-C506CE9811B8}" type="slidenum">
              <a:rPr lang="en-AU" smtClean="0"/>
              <a:t>‹#›</a:t>
            </a:fld>
            <a:endParaRPr lang="en-AU"/>
          </a:p>
        </p:txBody>
      </p:sp>
    </p:spTree>
    <p:extLst>
      <p:ext uri="{BB962C8B-B14F-4D97-AF65-F5344CB8AC3E}">
        <p14:creationId xmlns:p14="http://schemas.microsoft.com/office/powerpoint/2010/main" val="940275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147F16-C530-4486-8422-82A8A9BDD7C2}"/>
              </a:ext>
            </a:extLst>
          </p:cNvPr>
          <p:cNvSpPr>
            <a:spLocks noGrp="1"/>
          </p:cNvSpPr>
          <p:nvPr>
            <p:ph type="title"/>
          </p:nvPr>
        </p:nvSpPr>
        <p:spPr>
          <a:xfrm>
            <a:off x="2535382" y="365125"/>
            <a:ext cx="8818418" cy="1325563"/>
          </a:xfrm>
          <a:prstGeom prst="rect">
            <a:avLst/>
          </a:prstGeom>
        </p:spPr>
        <p:txBody>
          <a:bodyPr vert="horz" lIns="91440" tIns="45720" rIns="91440" bIns="45720" rtlCol="0" anchor="ctr">
            <a:normAutofit fontScale="90000"/>
          </a:bodyPr>
          <a:lstStyle/>
          <a:p>
            <a:pPr lvl="0"/>
            <a:r>
              <a:rPr lang="en-US"/>
              <a:t>Click to edit Master title style</a:t>
            </a:r>
            <a:endParaRPr lang="en-AU" dirty="0"/>
          </a:p>
        </p:txBody>
      </p:sp>
      <p:sp>
        <p:nvSpPr>
          <p:cNvPr id="3" name="Text Placeholder 2">
            <a:extLst>
              <a:ext uri="{FF2B5EF4-FFF2-40B4-BE49-F238E27FC236}">
                <a16:creationId xmlns:a16="http://schemas.microsoft.com/office/drawing/2014/main" id="{39535007-CC4A-438A-83E6-D0A3234FFE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890083B1-48A3-44F1-B88D-0DA635F061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B0824-A2FE-45B6-A684-AC8AE9AB51F7}" type="datetimeFigureOut">
              <a:rPr lang="en-AU" smtClean="0"/>
              <a:t>19/05/2023</a:t>
            </a:fld>
            <a:endParaRPr lang="en-AU"/>
          </a:p>
        </p:txBody>
      </p:sp>
      <p:sp>
        <p:nvSpPr>
          <p:cNvPr id="5" name="Footer Placeholder 4">
            <a:extLst>
              <a:ext uri="{FF2B5EF4-FFF2-40B4-BE49-F238E27FC236}">
                <a16:creationId xmlns:a16="http://schemas.microsoft.com/office/drawing/2014/main" id="{77DB49C2-0B6C-48F9-A7AB-690DFCA14B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66366BB1-BB7C-43BE-B5CE-E9DC3CBFC1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CBFA0-2633-4B95-A50B-C506CE9811B8}" type="slidenum">
              <a:rPr lang="en-AU" smtClean="0"/>
              <a:t>‹#›</a:t>
            </a:fld>
            <a:endParaRPr lang="en-AU"/>
          </a:p>
        </p:txBody>
      </p:sp>
    </p:spTree>
    <p:extLst>
      <p:ext uri="{BB962C8B-B14F-4D97-AF65-F5344CB8AC3E}">
        <p14:creationId xmlns:p14="http://schemas.microsoft.com/office/powerpoint/2010/main" val="1189847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algn="l" defTabSz="914400" rtl="0" eaLnBrk="1" latinLnBrk="0" hangingPunct="1">
        <a:lnSpc>
          <a:spcPct val="90000"/>
        </a:lnSpc>
        <a:spcBef>
          <a:spcPct val="0"/>
        </a:spcBef>
        <a:buNone/>
        <a:defRPr lang="en-AU" sz="4000" kern="1200" spc="-50" dirty="0">
          <a:solidFill>
            <a:schemeClr val="tx1"/>
          </a:solidFill>
          <a:effectLst/>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6A151-AA15-4CED-9520-B6C35312DF83}"/>
              </a:ext>
            </a:extLst>
          </p:cNvPr>
          <p:cNvSpPr>
            <a:spLocks noGrp="1"/>
          </p:cNvSpPr>
          <p:nvPr>
            <p:ph type="ctrTitle"/>
          </p:nvPr>
        </p:nvSpPr>
        <p:spPr>
          <a:xfrm>
            <a:off x="3838138" y="3555124"/>
            <a:ext cx="4347559" cy="2387600"/>
          </a:xfrm>
        </p:spPr>
        <p:txBody>
          <a:bodyPr>
            <a:noAutofit/>
          </a:bodyPr>
          <a:lstStyle/>
          <a:p>
            <a:r>
              <a:rPr lang="en-US" sz="4000" dirty="0">
                <a:solidFill>
                  <a:schemeClr val="bg2">
                    <a:lumMod val="25000"/>
                  </a:schemeClr>
                </a:solidFill>
                <a:latin typeface="Poppins SemiBold" panose="00000700000000000000" pitchFamily="2" charset="0"/>
                <a:cs typeface="Poppins SemiBold" panose="00000700000000000000" pitchFamily="2" charset="0"/>
              </a:rPr>
              <a:t>Volunteering Queensland </a:t>
            </a:r>
            <a:br>
              <a:rPr lang="en-US" sz="4000" dirty="0">
                <a:solidFill>
                  <a:schemeClr val="bg2">
                    <a:lumMod val="25000"/>
                  </a:schemeClr>
                </a:solidFill>
                <a:latin typeface="Poppins SemiBold" panose="00000700000000000000" pitchFamily="2" charset="0"/>
                <a:cs typeface="Poppins SemiBold" panose="00000700000000000000" pitchFamily="2" charset="0"/>
              </a:rPr>
            </a:br>
            <a:r>
              <a:rPr lang="en-US" sz="3200" dirty="0">
                <a:solidFill>
                  <a:schemeClr val="bg2">
                    <a:lumMod val="25000"/>
                  </a:schemeClr>
                </a:solidFill>
                <a:latin typeface="Poppins" panose="00000500000000000000" pitchFamily="2" charset="0"/>
                <a:cs typeface="Poppins" panose="00000500000000000000" pitchFamily="2" charset="0"/>
              </a:rPr>
              <a:t>from </a:t>
            </a:r>
            <a:r>
              <a:rPr lang="en-US" sz="4000" dirty="0">
                <a:solidFill>
                  <a:schemeClr val="bg2">
                    <a:lumMod val="25000"/>
                  </a:schemeClr>
                </a:solidFill>
                <a:latin typeface="Poppins SemiBold" panose="00000700000000000000" pitchFamily="2" charset="0"/>
                <a:cs typeface="Poppins SemiBold" panose="00000700000000000000" pitchFamily="2" charset="0"/>
              </a:rPr>
              <a:t>Incorporated Association </a:t>
            </a:r>
            <a:br>
              <a:rPr lang="en-US" sz="4000" dirty="0">
                <a:solidFill>
                  <a:schemeClr val="bg2">
                    <a:lumMod val="25000"/>
                  </a:schemeClr>
                </a:solidFill>
                <a:latin typeface="Poppins SemiBold" panose="00000700000000000000" pitchFamily="2" charset="0"/>
                <a:cs typeface="Poppins SemiBold" panose="00000700000000000000" pitchFamily="2" charset="0"/>
              </a:rPr>
            </a:br>
            <a:r>
              <a:rPr lang="en-US" sz="2800" dirty="0">
                <a:solidFill>
                  <a:schemeClr val="bg2">
                    <a:lumMod val="25000"/>
                  </a:schemeClr>
                </a:solidFill>
                <a:latin typeface="Poppins" panose="00000500000000000000" pitchFamily="2" charset="0"/>
                <a:cs typeface="Poppins" panose="00000500000000000000" pitchFamily="2" charset="0"/>
              </a:rPr>
              <a:t>to </a:t>
            </a:r>
            <a:br>
              <a:rPr lang="en-US" sz="2800" dirty="0">
                <a:solidFill>
                  <a:schemeClr val="bg2">
                    <a:lumMod val="25000"/>
                  </a:schemeClr>
                </a:solidFill>
                <a:latin typeface="Poppins SemiBold" panose="00000700000000000000" pitchFamily="2" charset="0"/>
                <a:cs typeface="Poppins SemiBold" panose="00000700000000000000" pitchFamily="2" charset="0"/>
              </a:rPr>
            </a:br>
            <a:r>
              <a:rPr lang="en-US" sz="4000" dirty="0">
                <a:solidFill>
                  <a:schemeClr val="bg2">
                    <a:lumMod val="25000"/>
                  </a:schemeClr>
                </a:solidFill>
                <a:latin typeface="Poppins SemiBold" panose="00000700000000000000" pitchFamily="2" charset="0"/>
                <a:cs typeface="Poppins SemiBold" panose="00000700000000000000" pitchFamily="2" charset="0"/>
              </a:rPr>
              <a:t>Company Limited by Guarantee </a:t>
            </a:r>
            <a:endParaRPr lang="en-AU" sz="4000" dirty="0">
              <a:solidFill>
                <a:schemeClr val="bg2">
                  <a:lumMod val="25000"/>
                </a:schemeClr>
              </a:solidFill>
              <a:latin typeface="Poppins SemiBold" panose="00000700000000000000" pitchFamily="2" charset="0"/>
              <a:cs typeface="Poppins SemiBold" panose="00000700000000000000" pitchFamily="2" charset="0"/>
            </a:endParaRPr>
          </a:p>
        </p:txBody>
      </p:sp>
    </p:spTree>
    <p:extLst>
      <p:ext uri="{BB962C8B-B14F-4D97-AF65-F5344CB8AC3E}">
        <p14:creationId xmlns:p14="http://schemas.microsoft.com/office/powerpoint/2010/main" val="2243886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2B788DE-A1A3-4F14-8DF6-E07292C186A2}"/>
              </a:ext>
            </a:extLst>
          </p:cNvPr>
          <p:cNvSpPr>
            <a:spLocks noGrp="1"/>
          </p:cNvSpPr>
          <p:nvPr>
            <p:ph type="title"/>
          </p:nvPr>
        </p:nvSpPr>
        <p:spPr>
          <a:xfrm>
            <a:off x="414969" y="404991"/>
            <a:ext cx="11777031" cy="749944"/>
          </a:xfrm>
        </p:spPr>
        <p:txBody>
          <a:bodyPr anchor="t">
            <a:normAutofit/>
          </a:bodyPr>
          <a:lstStyle/>
          <a:p>
            <a:pPr>
              <a:spcBef>
                <a:spcPts val="600"/>
              </a:spcBef>
              <a:spcAft>
                <a:spcPts val="600"/>
              </a:spcAft>
            </a:pPr>
            <a:r>
              <a:rPr lang="en-US" sz="3600" dirty="0">
                <a:solidFill>
                  <a:schemeClr val="tx1">
                    <a:lumMod val="65000"/>
                    <a:lumOff val="35000"/>
                  </a:schemeClr>
                </a:solidFill>
                <a:latin typeface="Poppins SemiBold" panose="00000700000000000000" pitchFamily="2" charset="0"/>
                <a:cs typeface="Poppins SemiBold" panose="00000700000000000000" pitchFamily="2" charset="0"/>
              </a:rPr>
              <a:t>What does this mean for Members?  </a:t>
            </a:r>
          </a:p>
        </p:txBody>
      </p:sp>
      <p:sp>
        <p:nvSpPr>
          <p:cNvPr id="4" name="Title 1">
            <a:extLst>
              <a:ext uri="{FF2B5EF4-FFF2-40B4-BE49-F238E27FC236}">
                <a16:creationId xmlns:a16="http://schemas.microsoft.com/office/drawing/2014/main" id="{E6522029-467D-9EF8-854D-3E082B8DCF20}"/>
              </a:ext>
            </a:extLst>
          </p:cNvPr>
          <p:cNvSpPr txBox="1">
            <a:spLocks/>
          </p:cNvSpPr>
          <p:nvPr/>
        </p:nvSpPr>
        <p:spPr>
          <a:xfrm>
            <a:off x="742724" y="1154935"/>
            <a:ext cx="10785248" cy="3505200"/>
          </a:xfrm>
          <a:prstGeom prst="rect">
            <a:avLst/>
          </a:prstGeom>
        </p:spPr>
        <p:txBody>
          <a:bodyPr vert="horz" lIns="91440" tIns="45720" rIns="91440" bIns="45720" rtlCol="0" anchor="t">
            <a:noAutofit/>
          </a:bodyPr>
          <a:lstStyle>
            <a:lvl1pPr marL="0" algn="l" defTabSz="914400" rtl="0" eaLnBrk="1" latinLnBrk="0" hangingPunct="1">
              <a:lnSpc>
                <a:spcPct val="90000"/>
              </a:lnSpc>
              <a:spcBef>
                <a:spcPct val="0"/>
              </a:spcBef>
              <a:buNone/>
              <a:defRPr lang="en-AU" sz="6000" kern="1200" spc="-50">
                <a:solidFill>
                  <a:schemeClr val="tx1"/>
                </a:solidFill>
                <a:effectLst/>
                <a:latin typeface="Roboto" panose="02000000000000000000" pitchFamily="2" charset="0"/>
                <a:ea typeface="Roboto" panose="02000000000000000000" pitchFamily="2" charset="0"/>
                <a:cs typeface="+mj-cs"/>
              </a:defRPr>
            </a:lvl1pPr>
          </a:lstStyle>
          <a:p>
            <a:pPr>
              <a:spcBef>
                <a:spcPts val="600"/>
              </a:spcBef>
              <a:spcAft>
                <a:spcPts val="600"/>
              </a:spcAft>
            </a:pPr>
            <a:endParaRPr lang="en-US" sz="2400" dirty="0">
              <a:solidFill>
                <a:schemeClr val="tx1">
                  <a:lumMod val="65000"/>
                  <a:lumOff val="35000"/>
                </a:schemeClr>
              </a:solidFill>
              <a:latin typeface="Poppins SemiBold" panose="00000700000000000000" pitchFamily="2" charset="0"/>
              <a:cs typeface="Poppins SemiBold" panose="00000700000000000000" pitchFamily="2" charset="0"/>
            </a:endParaRPr>
          </a:p>
        </p:txBody>
      </p:sp>
      <p:sp>
        <p:nvSpPr>
          <p:cNvPr id="3" name="TextBox 2">
            <a:extLst>
              <a:ext uri="{FF2B5EF4-FFF2-40B4-BE49-F238E27FC236}">
                <a16:creationId xmlns:a16="http://schemas.microsoft.com/office/drawing/2014/main" id="{0A516851-3A23-1949-41B4-30B26F27558F}"/>
              </a:ext>
            </a:extLst>
          </p:cNvPr>
          <p:cNvSpPr txBox="1"/>
          <p:nvPr/>
        </p:nvSpPr>
        <p:spPr>
          <a:xfrm>
            <a:off x="414969" y="1262777"/>
            <a:ext cx="10860698" cy="4524315"/>
          </a:xfrm>
          <a:prstGeom prst="rect">
            <a:avLst/>
          </a:prstGeom>
          <a:noFill/>
        </p:spPr>
        <p:txBody>
          <a:bodyPr wrap="square">
            <a:spAutoFit/>
          </a:bodyPr>
          <a:lstStyle/>
          <a:p>
            <a:r>
              <a:rPr lang="en-AU" sz="2400" dirty="0">
                <a:latin typeface="Poppins SemiBold" panose="00000700000000000000" pitchFamily="2" charset="0"/>
                <a:ea typeface="Times New Roman" panose="02020603050405020304" pitchFamily="18" charset="0"/>
                <a:cs typeface="Poppins SemiBold" panose="00000700000000000000" pitchFamily="2" charset="0"/>
              </a:rPr>
              <a:t>Seamless</a:t>
            </a:r>
            <a:r>
              <a:rPr lang="en-AU" sz="2400" dirty="0">
                <a:latin typeface="Poppins" panose="00000500000000000000" pitchFamily="2" charset="0"/>
                <a:ea typeface="Times New Roman" panose="02020603050405020304" pitchFamily="18" charset="0"/>
                <a:cs typeface="Poppins" panose="00000500000000000000" pitchFamily="2" charset="0"/>
              </a:rPr>
              <a:t> transition</a:t>
            </a:r>
          </a:p>
          <a:p>
            <a:endParaRPr lang="en-AU" sz="2400" dirty="0">
              <a:latin typeface="Poppins" panose="00000500000000000000" pitchFamily="2" charset="0"/>
              <a:ea typeface="Times New Roman" panose="02020603050405020304" pitchFamily="18" charset="0"/>
              <a:cs typeface="Poppins" panose="00000500000000000000" pitchFamily="2" charset="0"/>
            </a:endParaRPr>
          </a:p>
          <a:p>
            <a:r>
              <a:rPr lang="en-AU" sz="2400" dirty="0">
                <a:latin typeface="Poppins" panose="00000500000000000000" pitchFamily="2" charset="0"/>
                <a:ea typeface="Times New Roman" panose="02020603050405020304" pitchFamily="18" charset="0"/>
                <a:cs typeface="Poppins" panose="00000500000000000000" pitchFamily="2" charset="0"/>
              </a:rPr>
              <a:t>Become </a:t>
            </a:r>
            <a:r>
              <a:rPr lang="en-AU" sz="2400" dirty="0">
                <a:latin typeface="Poppins SemiBold" panose="00000700000000000000" pitchFamily="2" charset="0"/>
                <a:ea typeface="Times New Roman" panose="02020603050405020304" pitchFamily="18" charset="0"/>
                <a:cs typeface="Poppins SemiBold" panose="00000700000000000000" pitchFamily="2" charset="0"/>
              </a:rPr>
              <a:t>Foundation Members</a:t>
            </a:r>
          </a:p>
          <a:p>
            <a:endParaRPr lang="en-AU" sz="2400" dirty="0">
              <a:latin typeface="Poppins" panose="00000500000000000000" pitchFamily="2" charset="0"/>
              <a:ea typeface="Times New Roman" panose="02020603050405020304" pitchFamily="18" charset="0"/>
              <a:cs typeface="Poppins" panose="00000500000000000000" pitchFamily="2" charset="0"/>
            </a:endParaRPr>
          </a:p>
          <a:p>
            <a:r>
              <a:rPr lang="en-AU" sz="2400" dirty="0">
                <a:latin typeface="Poppins SemiBold" panose="00000700000000000000" pitchFamily="2" charset="0"/>
                <a:ea typeface="Times New Roman" panose="02020603050405020304" pitchFamily="18" charset="0"/>
                <a:cs typeface="Poppins SemiBold" panose="00000700000000000000" pitchFamily="2" charset="0"/>
              </a:rPr>
              <a:t>No</a:t>
            </a:r>
            <a:r>
              <a:rPr lang="en-AU" sz="2400" dirty="0">
                <a:latin typeface="Poppins" panose="00000500000000000000" pitchFamily="2" charset="0"/>
                <a:ea typeface="Times New Roman" panose="02020603050405020304" pitchFamily="18" charset="0"/>
                <a:cs typeface="Poppins" panose="00000500000000000000" pitchFamily="2" charset="0"/>
              </a:rPr>
              <a:t> additional </a:t>
            </a:r>
            <a:r>
              <a:rPr lang="en-AU" sz="2400" dirty="0">
                <a:latin typeface="Poppins SemiBold" panose="00000700000000000000" pitchFamily="2" charset="0"/>
                <a:ea typeface="Times New Roman" panose="02020603050405020304" pitchFamily="18" charset="0"/>
                <a:cs typeface="Poppins SemiBold" panose="00000700000000000000" pitchFamily="2" charset="0"/>
              </a:rPr>
              <a:t>cost / administrative </a:t>
            </a:r>
            <a:r>
              <a:rPr lang="en-AU" sz="2400" dirty="0">
                <a:latin typeface="Poppins" panose="00000500000000000000" pitchFamily="2" charset="0"/>
                <a:ea typeface="Times New Roman" panose="02020603050405020304" pitchFamily="18" charset="0"/>
                <a:cs typeface="Poppins" panose="00000500000000000000" pitchFamily="2" charset="0"/>
              </a:rPr>
              <a:t>outlay</a:t>
            </a:r>
          </a:p>
          <a:p>
            <a:endParaRPr lang="en-AU" sz="2400" dirty="0">
              <a:latin typeface="Poppins" panose="00000500000000000000" pitchFamily="2" charset="0"/>
              <a:ea typeface="Times New Roman" panose="02020603050405020304" pitchFamily="18" charset="0"/>
              <a:cs typeface="Poppins" panose="00000500000000000000" pitchFamily="2" charset="0"/>
            </a:endParaRPr>
          </a:p>
          <a:p>
            <a:r>
              <a:rPr lang="en-AU" sz="2400" dirty="0">
                <a:effectLst/>
                <a:latin typeface="Poppins SemiBold" panose="00000700000000000000" pitchFamily="2" charset="0"/>
                <a:ea typeface="Times New Roman" panose="02020603050405020304" pitchFamily="18" charset="0"/>
                <a:cs typeface="Poppins SemiBold" panose="00000700000000000000" pitchFamily="2" charset="0"/>
              </a:rPr>
              <a:t>Legal obligations </a:t>
            </a:r>
            <a:r>
              <a:rPr lang="en-AU" sz="2400" dirty="0">
                <a:effectLst/>
                <a:latin typeface="Poppins" panose="00000500000000000000" pitchFamily="2" charset="0"/>
                <a:ea typeface="Times New Roman" panose="02020603050405020304" pitchFamily="18" charset="0"/>
                <a:cs typeface="Poppins" panose="00000500000000000000" pitchFamily="2" charset="0"/>
              </a:rPr>
              <a:t>bound by the condition of an </a:t>
            </a:r>
            <a:r>
              <a:rPr lang="en-AU" sz="2400" dirty="0">
                <a:effectLst/>
                <a:latin typeface="Poppins SemiBold" panose="00000700000000000000" pitchFamily="2" charset="0"/>
                <a:ea typeface="Times New Roman" panose="02020603050405020304" pitchFamily="18" charset="0"/>
                <a:cs typeface="Poppins SemiBold" panose="00000700000000000000" pitchFamily="2" charset="0"/>
              </a:rPr>
              <a:t>up to $10 guarantee </a:t>
            </a:r>
            <a:r>
              <a:rPr lang="en-AU" sz="2400" dirty="0">
                <a:effectLst/>
                <a:latin typeface="Poppins" panose="00000500000000000000" pitchFamily="2" charset="0"/>
                <a:ea typeface="Times New Roman" panose="02020603050405020304" pitchFamily="18" charset="0"/>
                <a:cs typeface="Poppins" panose="00000500000000000000" pitchFamily="2" charset="0"/>
              </a:rPr>
              <a:t>that Members need to pay to be a part of the company</a:t>
            </a:r>
          </a:p>
          <a:p>
            <a:r>
              <a:rPr lang="en-AU" sz="2400" dirty="0">
                <a:latin typeface="Poppins SemiBold" panose="00000700000000000000" pitchFamily="2" charset="0"/>
                <a:ea typeface="Times New Roman" panose="02020603050405020304" pitchFamily="18" charset="0"/>
                <a:cs typeface="Poppins SemiBold" panose="00000700000000000000" pitchFamily="2" charset="0"/>
              </a:rPr>
              <a:t>Only payable if / when the company is dissolved</a:t>
            </a:r>
          </a:p>
          <a:p>
            <a:endParaRPr lang="en-AU" sz="2400" dirty="0">
              <a:effectLst/>
              <a:latin typeface="Poppins SemiBold" panose="00000700000000000000" pitchFamily="2" charset="0"/>
              <a:ea typeface="Times New Roman" panose="02020603050405020304" pitchFamily="18" charset="0"/>
              <a:cs typeface="Poppins SemiBold" panose="00000700000000000000" pitchFamily="2" charset="0"/>
            </a:endParaRPr>
          </a:p>
          <a:p>
            <a:r>
              <a:rPr lang="en-AU" sz="2400" dirty="0">
                <a:latin typeface="Poppins" panose="00000500000000000000" pitchFamily="2" charset="0"/>
                <a:ea typeface="Times New Roman" panose="02020603050405020304" pitchFamily="18" charset="0"/>
                <a:cs typeface="Poppins" panose="00000500000000000000" pitchFamily="2" charset="0"/>
              </a:rPr>
              <a:t>Individual Membership </a:t>
            </a:r>
            <a:r>
              <a:rPr lang="en-AU" sz="2400" dirty="0">
                <a:latin typeface="Poppins SemiBold" panose="00000700000000000000" pitchFamily="2" charset="0"/>
                <a:ea typeface="Times New Roman" panose="02020603050405020304" pitchFamily="18" charset="0"/>
                <a:cs typeface="Poppins SemiBold" panose="00000700000000000000" pitchFamily="2" charset="0"/>
              </a:rPr>
              <a:t>no longer </a:t>
            </a:r>
            <a:r>
              <a:rPr lang="en-AU" sz="2400" dirty="0">
                <a:latin typeface="Poppins" panose="00000500000000000000" pitchFamily="2" charset="0"/>
                <a:ea typeface="Times New Roman" panose="02020603050405020304" pitchFamily="18" charset="0"/>
                <a:cs typeface="Poppins" panose="00000500000000000000" pitchFamily="2" charset="0"/>
              </a:rPr>
              <a:t>a category</a:t>
            </a:r>
          </a:p>
          <a:p>
            <a:endParaRPr lang="en-AU" sz="2400" dirty="0">
              <a:effectLst/>
              <a:latin typeface="Poppins SemiBold" panose="00000700000000000000" pitchFamily="2" charset="0"/>
              <a:ea typeface="Times New Roman" panose="02020603050405020304" pitchFamily="18" charset="0"/>
              <a:cs typeface="Poppins SemiBold" panose="00000700000000000000" pitchFamily="2" charset="0"/>
            </a:endParaRPr>
          </a:p>
        </p:txBody>
      </p:sp>
    </p:spTree>
    <p:extLst>
      <p:ext uri="{BB962C8B-B14F-4D97-AF65-F5344CB8AC3E}">
        <p14:creationId xmlns:p14="http://schemas.microsoft.com/office/powerpoint/2010/main" val="3158228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2B788DE-A1A3-4F14-8DF6-E07292C186A2}"/>
              </a:ext>
            </a:extLst>
          </p:cNvPr>
          <p:cNvSpPr>
            <a:spLocks noGrp="1"/>
          </p:cNvSpPr>
          <p:nvPr>
            <p:ph type="title"/>
          </p:nvPr>
        </p:nvSpPr>
        <p:spPr>
          <a:xfrm>
            <a:off x="469455" y="302626"/>
            <a:ext cx="6919317" cy="749944"/>
          </a:xfrm>
        </p:spPr>
        <p:txBody>
          <a:bodyPr anchor="t">
            <a:normAutofit/>
          </a:bodyPr>
          <a:lstStyle/>
          <a:p>
            <a:pPr>
              <a:spcBef>
                <a:spcPts val="600"/>
              </a:spcBef>
              <a:spcAft>
                <a:spcPts val="600"/>
              </a:spcAft>
            </a:pPr>
            <a:r>
              <a:rPr lang="en-US" sz="3600" dirty="0">
                <a:solidFill>
                  <a:schemeClr val="tx1">
                    <a:lumMod val="65000"/>
                    <a:lumOff val="35000"/>
                  </a:schemeClr>
                </a:solidFill>
                <a:latin typeface="Poppins SemiBold" panose="00000700000000000000" pitchFamily="2" charset="0"/>
                <a:cs typeface="Poppins SemiBold" panose="00000700000000000000" pitchFamily="2" charset="0"/>
              </a:rPr>
              <a:t>Special General Meeting  </a:t>
            </a:r>
          </a:p>
        </p:txBody>
      </p:sp>
      <p:sp>
        <p:nvSpPr>
          <p:cNvPr id="2" name="Content Placeholder 2">
            <a:extLst>
              <a:ext uri="{FF2B5EF4-FFF2-40B4-BE49-F238E27FC236}">
                <a16:creationId xmlns:a16="http://schemas.microsoft.com/office/drawing/2014/main" id="{31B56293-57CD-4F8D-D56E-6E69D50B9B37}"/>
              </a:ext>
            </a:extLst>
          </p:cNvPr>
          <p:cNvSpPr txBox="1">
            <a:spLocks/>
          </p:cNvSpPr>
          <p:nvPr/>
        </p:nvSpPr>
        <p:spPr>
          <a:xfrm>
            <a:off x="469455" y="4864865"/>
            <a:ext cx="8527400" cy="8382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dugi" panose="020B0502040204020203" pitchFamily="34" charset="0"/>
                <a:ea typeface="Gadugi" panose="020B0502040204020203"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Gadugi" panose="020B0502040204020203"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Gadugi" panose="020B0502040204020203"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None/>
            </a:pPr>
            <a:r>
              <a:rPr lang="en-US" altLang="en-US" sz="2400" dirty="0">
                <a:solidFill>
                  <a:srgbClr val="414141"/>
                </a:solidFill>
                <a:latin typeface="Poppins SemiBold" panose="00000700000000000000" pitchFamily="2" charset="0"/>
                <a:cs typeface="Poppins SemiBold" panose="00000700000000000000" pitchFamily="2" charset="0"/>
              </a:rPr>
              <a:t>2.00pm to 2:40pm </a:t>
            </a:r>
            <a:r>
              <a:rPr lang="en-US" altLang="en-US" sz="2400" dirty="0">
                <a:solidFill>
                  <a:srgbClr val="414141"/>
                </a:solidFill>
                <a:latin typeface="Poppins" panose="00000500000000000000" pitchFamily="2" charset="0"/>
                <a:cs typeface="Poppins" panose="00000500000000000000" pitchFamily="2" charset="0"/>
              </a:rPr>
              <a:t>Wednesday </a:t>
            </a:r>
            <a:r>
              <a:rPr lang="en-US" altLang="en-US" sz="2400" dirty="0">
                <a:solidFill>
                  <a:srgbClr val="414141"/>
                </a:solidFill>
                <a:latin typeface="Poppins SemiBold" panose="00000700000000000000" pitchFamily="2" charset="0"/>
                <a:cs typeface="Poppins SemiBold" panose="00000700000000000000" pitchFamily="2" charset="0"/>
              </a:rPr>
              <a:t>31 May 2023 </a:t>
            </a:r>
            <a:r>
              <a:rPr lang="en-US" altLang="en-US" sz="2400" dirty="0">
                <a:solidFill>
                  <a:srgbClr val="414141"/>
                </a:solidFill>
                <a:latin typeface="Poppins" panose="00000500000000000000" pitchFamily="2" charset="0"/>
                <a:cs typeface="Poppins" panose="00000500000000000000" pitchFamily="2" charset="0"/>
              </a:rPr>
              <a:t>via </a:t>
            </a:r>
            <a:r>
              <a:rPr lang="en-US" altLang="en-US" sz="2400" dirty="0">
                <a:solidFill>
                  <a:srgbClr val="414141"/>
                </a:solidFill>
                <a:latin typeface="Poppins SemiBold" panose="00000700000000000000" pitchFamily="2" charset="0"/>
                <a:cs typeface="Poppins SemiBold" panose="00000700000000000000" pitchFamily="2" charset="0"/>
              </a:rPr>
              <a:t>ZOOM</a:t>
            </a:r>
            <a:endParaRPr lang="en-US" sz="2400" dirty="0">
              <a:solidFill>
                <a:schemeClr val="tx1">
                  <a:lumMod val="65000"/>
                  <a:lumOff val="35000"/>
                </a:schemeClr>
              </a:solidFill>
              <a:latin typeface="Poppins SemiBold" panose="00000700000000000000" pitchFamily="2" charset="0"/>
              <a:cs typeface="Poppins SemiBold" panose="00000700000000000000" pitchFamily="2" charset="0"/>
            </a:endParaRPr>
          </a:p>
        </p:txBody>
      </p:sp>
      <p:sp>
        <p:nvSpPr>
          <p:cNvPr id="4" name="Title 1">
            <a:extLst>
              <a:ext uri="{FF2B5EF4-FFF2-40B4-BE49-F238E27FC236}">
                <a16:creationId xmlns:a16="http://schemas.microsoft.com/office/drawing/2014/main" id="{E6522029-467D-9EF8-854D-3E082B8DCF20}"/>
              </a:ext>
            </a:extLst>
          </p:cNvPr>
          <p:cNvSpPr txBox="1">
            <a:spLocks/>
          </p:cNvSpPr>
          <p:nvPr/>
        </p:nvSpPr>
        <p:spPr>
          <a:xfrm>
            <a:off x="469455" y="1206117"/>
            <a:ext cx="10785248" cy="3505200"/>
          </a:xfrm>
          <a:prstGeom prst="rect">
            <a:avLst/>
          </a:prstGeom>
        </p:spPr>
        <p:txBody>
          <a:bodyPr vert="horz" lIns="91440" tIns="45720" rIns="91440" bIns="45720" rtlCol="0" anchor="t">
            <a:noAutofit/>
          </a:bodyPr>
          <a:lstStyle>
            <a:lvl1pPr marL="0" algn="l" defTabSz="914400" rtl="0" eaLnBrk="1" latinLnBrk="0" hangingPunct="1">
              <a:lnSpc>
                <a:spcPct val="90000"/>
              </a:lnSpc>
              <a:spcBef>
                <a:spcPct val="0"/>
              </a:spcBef>
              <a:buNone/>
              <a:defRPr lang="en-AU" sz="6000" kern="1200" spc="-50">
                <a:solidFill>
                  <a:schemeClr val="tx1"/>
                </a:solidFill>
                <a:effectLst/>
                <a:latin typeface="Roboto" panose="02000000000000000000" pitchFamily="2" charset="0"/>
                <a:ea typeface="Roboto" panose="02000000000000000000" pitchFamily="2" charset="0"/>
                <a:cs typeface="+mj-cs"/>
              </a:defRPr>
            </a:lvl1pPr>
          </a:lstStyle>
          <a:p>
            <a:pPr>
              <a:spcBef>
                <a:spcPts val="600"/>
              </a:spcBef>
              <a:spcAft>
                <a:spcPts val="600"/>
              </a:spcAft>
            </a:pPr>
            <a:r>
              <a:rPr lang="en-US" sz="2400" dirty="0">
                <a:latin typeface="Poppins SemiBold" panose="00000700000000000000" pitchFamily="2" charset="0"/>
                <a:cs typeface="Poppins SemiBold" panose="00000700000000000000" pitchFamily="2" charset="0"/>
              </a:rPr>
              <a:t>Notice has been given </a:t>
            </a:r>
            <a:r>
              <a:rPr lang="en-US" sz="2400" dirty="0">
                <a:latin typeface="Poppins" panose="00000500000000000000" pitchFamily="2" charset="0"/>
                <a:cs typeface="Poppins" panose="00000500000000000000" pitchFamily="2" charset="0"/>
              </a:rPr>
              <a:t>to all Members of a Special General Meeting</a:t>
            </a:r>
          </a:p>
          <a:p>
            <a:pPr>
              <a:spcBef>
                <a:spcPts val="600"/>
              </a:spcBef>
              <a:spcAft>
                <a:spcPts val="600"/>
              </a:spcAft>
            </a:pPr>
            <a:r>
              <a:rPr lang="en-US" sz="2400" dirty="0">
                <a:latin typeface="Poppins" panose="00000500000000000000" pitchFamily="2" charset="0"/>
                <a:cs typeface="Poppins" panose="00000500000000000000" pitchFamily="2" charset="0"/>
              </a:rPr>
              <a:t>to </a:t>
            </a:r>
            <a:r>
              <a:rPr lang="en-US" sz="2400" dirty="0">
                <a:latin typeface="Poppins SemiBold" panose="00000700000000000000" pitchFamily="2" charset="0"/>
                <a:cs typeface="Poppins SemiBold" panose="00000700000000000000" pitchFamily="2" charset="0"/>
              </a:rPr>
              <a:t>approve Special Resolutions </a:t>
            </a:r>
          </a:p>
          <a:p>
            <a:pPr>
              <a:spcBef>
                <a:spcPts val="600"/>
              </a:spcBef>
              <a:spcAft>
                <a:spcPts val="600"/>
              </a:spcAft>
            </a:pPr>
            <a:endParaRPr lang="en-US" sz="2400" dirty="0">
              <a:latin typeface="Poppins SemiBold" panose="00000700000000000000" pitchFamily="2" charset="0"/>
              <a:cs typeface="Poppins SemiBold" panose="00000700000000000000" pitchFamily="2" charset="0"/>
            </a:endParaRPr>
          </a:p>
          <a:p>
            <a:pPr>
              <a:spcBef>
                <a:spcPts val="600"/>
              </a:spcBef>
              <a:spcAft>
                <a:spcPts val="600"/>
              </a:spcAft>
            </a:pPr>
            <a:r>
              <a:rPr lang="en-US" sz="2400" dirty="0">
                <a:latin typeface="Poppins" panose="00000500000000000000" pitchFamily="2" charset="0"/>
                <a:cs typeface="Poppins" panose="00000500000000000000" pitchFamily="2" charset="0"/>
              </a:rPr>
              <a:t>to </a:t>
            </a:r>
            <a:r>
              <a:rPr lang="en-US" sz="2400" dirty="0">
                <a:latin typeface="Poppins SemiBold" panose="00000700000000000000" pitchFamily="2" charset="0"/>
                <a:cs typeface="Poppins SemiBold" panose="00000700000000000000" pitchFamily="2" charset="0"/>
              </a:rPr>
              <a:t>convert</a:t>
            </a:r>
            <a:r>
              <a:rPr lang="en-US" sz="2400" dirty="0">
                <a:latin typeface="Poppins" panose="00000500000000000000" pitchFamily="2" charset="0"/>
                <a:cs typeface="Poppins" panose="00000500000000000000" pitchFamily="2" charset="0"/>
              </a:rPr>
              <a:t> Volunteering Queensland to a Company Limited by Guarantee </a:t>
            </a:r>
          </a:p>
          <a:p>
            <a:pPr>
              <a:spcBef>
                <a:spcPts val="600"/>
              </a:spcBef>
              <a:spcAft>
                <a:spcPts val="600"/>
              </a:spcAft>
            </a:pPr>
            <a:endParaRPr lang="en-US" sz="2400" dirty="0">
              <a:latin typeface="Poppins" panose="00000500000000000000" pitchFamily="2" charset="0"/>
              <a:cs typeface="Poppins" panose="00000500000000000000" pitchFamily="2" charset="0"/>
            </a:endParaRPr>
          </a:p>
          <a:p>
            <a:pPr>
              <a:spcBef>
                <a:spcPts val="600"/>
              </a:spcBef>
              <a:spcAft>
                <a:spcPts val="600"/>
              </a:spcAft>
            </a:pPr>
            <a:r>
              <a:rPr lang="en-US" sz="2400" dirty="0">
                <a:latin typeface="Poppins" panose="00000500000000000000" pitchFamily="2" charset="0"/>
                <a:cs typeface="Poppins" panose="00000500000000000000" pitchFamily="2" charset="0"/>
              </a:rPr>
              <a:t>and that on the </a:t>
            </a:r>
            <a:r>
              <a:rPr lang="en-US" sz="2400" dirty="0">
                <a:latin typeface="Poppins SemiBold" panose="00000700000000000000" pitchFamily="2" charset="0"/>
                <a:cs typeface="Poppins SemiBold" panose="00000700000000000000" pitchFamily="2" charset="0"/>
              </a:rPr>
              <a:t>date of conversion</a:t>
            </a:r>
            <a:r>
              <a:rPr lang="en-US" sz="2400" dirty="0">
                <a:latin typeface="Poppins" panose="00000500000000000000" pitchFamily="2" charset="0"/>
                <a:cs typeface="Poppins" panose="00000500000000000000" pitchFamily="2" charset="0"/>
              </a:rPr>
              <a:t>, a new constitution will be </a:t>
            </a:r>
            <a:r>
              <a:rPr lang="en-US" sz="2400" dirty="0">
                <a:latin typeface="Poppins SemiBold" panose="00000700000000000000" pitchFamily="2" charset="0"/>
                <a:cs typeface="Poppins SemiBold" panose="00000700000000000000" pitchFamily="2" charset="0"/>
              </a:rPr>
              <a:t>adopted</a:t>
            </a:r>
          </a:p>
        </p:txBody>
      </p:sp>
    </p:spTree>
    <p:extLst>
      <p:ext uri="{BB962C8B-B14F-4D97-AF65-F5344CB8AC3E}">
        <p14:creationId xmlns:p14="http://schemas.microsoft.com/office/powerpoint/2010/main" val="119157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5550026-CCCE-4E8D-87DA-2179BBA105C2}"/>
              </a:ext>
            </a:extLst>
          </p:cNvPr>
          <p:cNvSpPr txBox="1">
            <a:spLocks/>
          </p:cNvSpPr>
          <p:nvPr/>
        </p:nvSpPr>
        <p:spPr>
          <a:xfrm>
            <a:off x="2663589" y="376517"/>
            <a:ext cx="6007445" cy="7389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rgbClr val="E60000"/>
                </a:solidFill>
                <a:latin typeface="Gadugi" panose="020B0502040204020203" pitchFamily="34" charset="0"/>
                <a:ea typeface="Gadugi" panose="020B0502040204020203" pitchFamily="34" charset="0"/>
                <a:cs typeface="+mj-cs"/>
              </a:defRPr>
            </a:lvl1pPr>
          </a:lstStyle>
          <a:p>
            <a:pPr>
              <a:spcBef>
                <a:spcPts val="600"/>
              </a:spcBef>
              <a:spcAft>
                <a:spcPts val="600"/>
              </a:spcAft>
            </a:pPr>
            <a:r>
              <a:rPr lang="en-AU" sz="3600" b="0" dirty="0">
                <a:solidFill>
                  <a:schemeClr val="tx1">
                    <a:lumMod val="65000"/>
                    <a:lumOff val="35000"/>
                  </a:schemeClr>
                </a:solidFill>
                <a:latin typeface="Poppins SemiBold" panose="00000700000000000000" pitchFamily="2" charset="0"/>
                <a:ea typeface="Roboto" panose="02000000000000000000" pitchFamily="2" charset="0"/>
                <a:cs typeface="Poppins SemiBold" panose="00000700000000000000" pitchFamily="2" charset="0"/>
              </a:rPr>
              <a:t>Special  Resolutions </a:t>
            </a:r>
          </a:p>
        </p:txBody>
      </p:sp>
      <p:sp>
        <p:nvSpPr>
          <p:cNvPr id="4" name="TextBox 3">
            <a:extLst>
              <a:ext uri="{FF2B5EF4-FFF2-40B4-BE49-F238E27FC236}">
                <a16:creationId xmlns:a16="http://schemas.microsoft.com/office/drawing/2014/main" id="{A35FE4C4-DAD1-EA65-F35F-AD4775DB117B}"/>
              </a:ext>
            </a:extLst>
          </p:cNvPr>
          <p:cNvSpPr txBox="1"/>
          <p:nvPr/>
        </p:nvSpPr>
        <p:spPr>
          <a:xfrm>
            <a:off x="2127604" y="1199582"/>
            <a:ext cx="9402245" cy="2677656"/>
          </a:xfrm>
          <a:prstGeom prst="rect">
            <a:avLst/>
          </a:prstGeom>
          <a:noFill/>
        </p:spPr>
        <p:txBody>
          <a:bodyPr wrap="square">
            <a:spAutoFit/>
          </a:bodyPr>
          <a:lstStyle/>
          <a:p>
            <a:r>
              <a:rPr lang="en-US" sz="2400" dirty="0">
                <a:latin typeface="Poppins" panose="00000500000000000000" pitchFamily="2" charset="0"/>
                <a:cs typeface="Poppins" panose="00000500000000000000" pitchFamily="2" charset="0"/>
              </a:rPr>
              <a:t>There are </a:t>
            </a:r>
            <a:r>
              <a:rPr lang="en-US" sz="3600" dirty="0">
                <a:latin typeface="Poppins SemiBold" panose="00000700000000000000" pitchFamily="2" charset="0"/>
                <a:cs typeface="Poppins SemiBold" panose="00000700000000000000" pitchFamily="2" charset="0"/>
              </a:rPr>
              <a:t>4 </a:t>
            </a:r>
            <a:r>
              <a:rPr lang="en-US" sz="2400" dirty="0">
                <a:latin typeface="Poppins SemiBold" panose="00000700000000000000" pitchFamily="2" charset="0"/>
                <a:cs typeface="Poppins SemiBold" panose="00000700000000000000" pitchFamily="2" charset="0"/>
              </a:rPr>
              <a:t>Special Resolutions </a:t>
            </a:r>
            <a:r>
              <a:rPr lang="en-US" sz="2400" dirty="0">
                <a:latin typeface="Poppins" panose="00000500000000000000" pitchFamily="2" charset="0"/>
                <a:cs typeface="Poppins" panose="00000500000000000000" pitchFamily="2" charset="0"/>
              </a:rPr>
              <a:t>and </a:t>
            </a:r>
            <a:r>
              <a:rPr lang="en-US" sz="3600" dirty="0">
                <a:latin typeface="Poppins SemiBold" panose="00000700000000000000" pitchFamily="2" charset="0"/>
                <a:cs typeface="Poppins SemiBold" panose="00000700000000000000" pitchFamily="2" charset="0"/>
              </a:rPr>
              <a:t>1</a:t>
            </a:r>
            <a:r>
              <a:rPr lang="en-US" sz="2400" dirty="0">
                <a:latin typeface="Poppins SemiBold" panose="00000700000000000000" pitchFamily="2" charset="0"/>
                <a:cs typeface="Poppins SemiBold" panose="00000700000000000000" pitchFamily="2" charset="0"/>
              </a:rPr>
              <a:t> Ordinary Resolution</a:t>
            </a:r>
          </a:p>
          <a:p>
            <a:r>
              <a:rPr lang="en-US" sz="3600" dirty="0">
                <a:latin typeface="Poppins SemiBold" panose="00000700000000000000" pitchFamily="2" charset="0"/>
                <a:cs typeface="Poppins SemiBold" panose="00000700000000000000" pitchFamily="2" charset="0"/>
              </a:rPr>
              <a:t>75%</a:t>
            </a:r>
            <a:r>
              <a:rPr lang="en-US" sz="2400" dirty="0">
                <a:latin typeface="Poppins" panose="00000500000000000000" pitchFamily="2" charset="0"/>
                <a:cs typeface="Poppins" panose="00000500000000000000" pitchFamily="2" charset="0"/>
              </a:rPr>
              <a:t> of those </a:t>
            </a:r>
            <a:r>
              <a:rPr lang="en-US" sz="2400" dirty="0">
                <a:latin typeface="Poppins SemiBold" panose="00000700000000000000" pitchFamily="2" charset="0"/>
                <a:cs typeface="Poppins SemiBold" panose="00000700000000000000" pitchFamily="2" charset="0"/>
              </a:rPr>
              <a:t>present (</a:t>
            </a:r>
            <a:r>
              <a:rPr lang="en-US" sz="2400" dirty="0" err="1">
                <a:latin typeface="Poppins SemiBold" panose="00000700000000000000" pitchFamily="2" charset="0"/>
                <a:cs typeface="Poppins SemiBold" panose="00000700000000000000" pitchFamily="2" charset="0"/>
              </a:rPr>
              <a:t>inc</a:t>
            </a:r>
            <a:r>
              <a:rPr lang="en-US" sz="2400" dirty="0">
                <a:latin typeface="Poppins SemiBold" panose="00000700000000000000" pitchFamily="2" charset="0"/>
                <a:cs typeface="Poppins SemiBold" panose="00000700000000000000" pitchFamily="2" charset="0"/>
              </a:rPr>
              <a:t> proxies) </a:t>
            </a:r>
            <a:r>
              <a:rPr lang="en-US" sz="2400" dirty="0">
                <a:latin typeface="Poppins" panose="00000500000000000000" pitchFamily="2" charset="0"/>
                <a:cs typeface="Poppins" panose="00000500000000000000" pitchFamily="2" charset="0"/>
              </a:rPr>
              <a:t>must </a:t>
            </a:r>
            <a:r>
              <a:rPr lang="en-US" sz="2400" dirty="0">
                <a:latin typeface="Poppins SemiBold" panose="00000700000000000000" pitchFamily="2" charset="0"/>
                <a:cs typeface="Poppins SemiBold" panose="00000700000000000000" pitchFamily="2" charset="0"/>
              </a:rPr>
              <a:t>approve</a:t>
            </a:r>
            <a:r>
              <a:rPr lang="en-US" sz="2400" dirty="0">
                <a:latin typeface="Poppins" panose="00000500000000000000" pitchFamily="2" charset="0"/>
                <a:cs typeface="Poppins" panose="00000500000000000000" pitchFamily="2" charset="0"/>
              </a:rPr>
              <a:t> the  Resolutions</a:t>
            </a:r>
          </a:p>
          <a:p>
            <a:r>
              <a:rPr lang="en-US" sz="2400" dirty="0">
                <a:latin typeface="Poppins SemiBold" panose="00000700000000000000" pitchFamily="2" charset="0"/>
                <a:cs typeface="Poppins SemiBold" panose="00000700000000000000" pitchFamily="2" charset="0"/>
              </a:rPr>
              <a:t> </a:t>
            </a:r>
          </a:p>
          <a:p>
            <a:endParaRPr lang="en-US" sz="2400" dirty="0">
              <a:solidFill>
                <a:schemeClr val="tx1">
                  <a:lumMod val="65000"/>
                  <a:lumOff val="35000"/>
                </a:schemeClr>
              </a:solidFill>
              <a:latin typeface="Poppins" panose="00000500000000000000" pitchFamily="2" charset="0"/>
              <a:cs typeface="Poppins" panose="00000500000000000000" pitchFamily="2" charset="0"/>
            </a:endParaRPr>
          </a:p>
          <a:p>
            <a:endParaRPr lang="en-AU" sz="2400" dirty="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1AA2B0A8-D7C3-64CE-9CA3-144A67DED53E}"/>
              </a:ext>
            </a:extLst>
          </p:cNvPr>
          <p:cNvSpPr txBox="1"/>
          <p:nvPr/>
        </p:nvSpPr>
        <p:spPr>
          <a:xfrm>
            <a:off x="330705" y="2958455"/>
            <a:ext cx="11530590" cy="8032968"/>
          </a:xfrm>
          <a:prstGeom prst="rect">
            <a:avLst/>
          </a:prstGeom>
          <a:noFill/>
        </p:spPr>
        <p:txBody>
          <a:bodyPr wrap="square">
            <a:spAutoFit/>
          </a:bodyPr>
          <a:lstStyle/>
          <a:p>
            <a:pPr algn="l"/>
            <a:r>
              <a:rPr lang="en-US" sz="2400" i="0" dirty="0">
                <a:solidFill>
                  <a:srgbClr val="414141"/>
                </a:solidFill>
                <a:effectLst/>
                <a:latin typeface="Poppins SemiBold" panose="00000700000000000000" pitchFamily="2" charset="0"/>
                <a:cs typeface="Poppins SemiBold" panose="00000700000000000000" pitchFamily="2" charset="0"/>
              </a:rPr>
              <a:t>Special Resolution 1 – Approval of Conversion</a:t>
            </a:r>
          </a:p>
          <a:p>
            <a:pPr algn="l"/>
            <a:endParaRPr lang="en-US" sz="800" i="0" dirty="0">
              <a:solidFill>
                <a:srgbClr val="414141"/>
              </a:solidFill>
              <a:effectLst/>
              <a:latin typeface="Poppins SemiBold" panose="00000700000000000000" pitchFamily="2" charset="0"/>
              <a:cs typeface="Poppins SemiBold" panose="00000700000000000000" pitchFamily="2" charset="0"/>
            </a:endParaRPr>
          </a:p>
          <a:p>
            <a:pPr algn="l"/>
            <a:r>
              <a:rPr lang="en-US" sz="2400" i="0" dirty="0">
                <a:solidFill>
                  <a:srgbClr val="414141"/>
                </a:solidFill>
                <a:effectLst/>
                <a:latin typeface="Poppins SemiBold" panose="00000700000000000000" pitchFamily="2" charset="0"/>
                <a:cs typeface="Poppins SemiBold" panose="00000700000000000000" pitchFamily="2" charset="0"/>
              </a:rPr>
              <a:t>It is resolved </a:t>
            </a:r>
            <a:r>
              <a:rPr lang="en-US" sz="2000" b="0" i="0" dirty="0">
                <a:solidFill>
                  <a:srgbClr val="414141"/>
                </a:solidFill>
                <a:effectLst/>
                <a:latin typeface="Poppins" panose="00000500000000000000" pitchFamily="2" charset="0"/>
              </a:rPr>
              <a:t>as a special resolution of the Members to convert Volunteering Queensland Inc. from an incorporated association under the Associations Incorporation Act 1981 (Qld) to a company limited by guarantee under the Corporations Act 2001 (</a:t>
            </a:r>
            <a:r>
              <a:rPr lang="en-US" sz="2000" b="0" i="0" dirty="0" err="1">
                <a:solidFill>
                  <a:srgbClr val="414141"/>
                </a:solidFill>
                <a:effectLst/>
                <a:latin typeface="Poppins" panose="00000500000000000000" pitchFamily="2" charset="0"/>
              </a:rPr>
              <a:t>Cth</a:t>
            </a:r>
            <a:r>
              <a:rPr lang="en-US" sz="2000" b="0" i="0" dirty="0">
                <a:solidFill>
                  <a:srgbClr val="414141"/>
                </a:solidFill>
                <a:effectLst/>
                <a:latin typeface="Poppins" panose="00000500000000000000" pitchFamily="2" charset="0"/>
              </a:rPr>
              <a:t>)</a:t>
            </a:r>
          </a:p>
          <a:p>
            <a:endParaRPr lang="en-US" sz="2000" dirty="0">
              <a:solidFill>
                <a:schemeClr val="tx1">
                  <a:lumMod val="65000"/>
                  <a:lumOff val="35000"/>
                </a:schemeClr>
              </a:solidFill>
              <a:latin typeface="Poppins" panose="00000500000000000000" pitchFamily="2" charset="0"/>
              <a:cs typeface="Poppins" panose="00000500000000000000" pitchFamily="2" charset="0"/>
            </a:endParaRPr>
          </a:p>
          <a:p>
            <a:endParaRPr lang="en-US" sz="2000" dirty="0">
              <a:solidFill>
                <a:schemeClr val="tx1">
                  <a:lumMod val="65000"/>
                  <a:lumOff val="35000"/>
                </a:schemeClr>
              </a:solidFill>
              <a:latin typeface="Poppins" panose="00000500000000000000" pitchFamily="2" charset="0"/>
              <a:cs typeface="Poppins" panose="00000500000000000000" pitchFamily="2" charset="0"/>
            </a:endParaRPr>
          </a:p>
          <a:p>
            <a:pPr algn="l"/>
            <a:r>
              <a:rPr lang="en-US" sz="2400" i="0" u="none" strike="noStrike" dirty="0">
                <a:solidFill>
                  <a:srgbClr val="414141"/>
                </a:solidFill>
                <a:effectLst/>
                <a:latin typeface="Poppins SemiBold" panose="00000700000000000000" pitchFamily="2" charset="0"/>
                <a:cs typeface="Poppins SemiBold" panose="00000700000000000000" pitchFamily="2" charset="0"/>
              </a:rPr>
              <a:t>Special Resolution </a:t>
            </a:r>
            <a:r>
              <a:rPr lang="en-US" sz="2400" i="0" dirty="0">
                <a:solidFill>
                  <a:srgbClr val="414141"/>
                </a:solidFill>
                <a:effectLst/>
                <a:latin typeface="Poppins SemiBold" panose="00000700000000000000" pitchFamily="2" charset="0"/>
                <a:cs typeface="Poppins SemiBold" panose="00000700000000000000" pitchFamily="2" charset="0"/>
              </a:rPr>
              <a:t>2 – Change of Name</a:t>
            </a:r>
          </a:p>
          <a:p>
            <a:pPr algn="l"/>
            <a:endParaRPr lang="en-US" sz="800" b="0" i="0" dirty="0">
              <a:solidFill>
                <a:srgbClr val="414141"/>
              </a:solidFill>
              <a:effectLst/>
              <a:latin typeface="Poppins" panose="00000500000000000000" pitchFamily="2" charset="0"/>
            </a:endParaRPr>
          </a:p>
          <a:p>
            <a:pPr algn="l"/>
            <a:r>
              <a:rPr lang="en-US" sz="2400" i="0" dirty="0">
                <a:solidFill>
                  <a:srgbClr val="414141"/>
                </a:solidFill>
                <a:effectLst/>
                <a:latin typeface="Poppins SemiBold" panose="00000700000000000000" pitchFamily="2" charset="0"/>
                <a:cs typeface="Poppins SemiBold" panose="00000700000000000000" pitchFamily="2" charset="0"/>
              </a:rPr>
              <a:t>It is resolved </a:t>
            </a:r>
            <a:r>
              <a:rPr lang="en-US" sz="2000" b="0" i="0" dirty="0">
                <a:solidFill>
                  <a:srgbClr val="414141"/>
                </a:solidFill>
                <a:effectLst/>
                <a:latin typeface="Poppins" panose="00000500000000000000" pitchFamily="2" charset="0"/>
              </a:rPr>
              <a:t>as a special resolution of the Members that from the  </a:t>
            </a:r>
          </a:p>
          <a:p>
            <a:pPr algn="l"/>
            <a:r>
              <a:rPr lang="en-US" sz="2000" b="0" i="0" dirty="0">
                <a:solidFill>
                  <a:srgbClr val="414141"/>
                </a:solidFill>
                <a:effectLst/>
                <a:latin typeface="Poppins" panose="00000500000000000000" pitchFamily="2" charset="0"/>
              </a:rPr>
              <a:t>date of the conversion to a company limited by guarantee, the name  </a:t>
            </a:r>
          </a:p>
          <a:p>
            <a:pPr algn="l"/>
            <a:r>
              <a:rPr lang="en-US" sz="2000" b="0" i="0" dirty="0">
                <a:solidFill>
                  <a:srgbClr val="414141"/>
                </a:solidFill>
                <a:effectLst/>
                <a:latin typeface="Poppins" panose="00000500000000000000" pitchFamily="2" charset="0"/>
              </a:rPr>
              <a:t>of Volunteering Queensland Inc. will be Volunteering Queensland Limited</a:t>
            </a:r>
          </a:p>
          <a:p>
            <a:r>
              <a:rPr lang="en-US" sz="2400" dirty="0">
                <a:solidFill>
                  <a:schemeClr val="tx1">
                    <a:lumMod val="65000"/>
                    <a:lumOff val="35000"/>
                  </a:schemeClr>
                </a:solidFill>
                <a:latin typeface="Poppins" panose="00000500000000000000" pitchFamily="2" charset="0"/>
                <a:cs typeface="Poppins" panose="00000500000000000000" pitchFamily="2" charset="0"/>
              </a:rPr>
              <a:t> </a:t>
            </a:r>
            <a:r>
              <a:rPr lang="en-US" sz="2400" dirty="0">
                <a:solidFill>
                  <a:schemeClr val="tx1">
                    <a:lumMod val="65000"/>
                    <a:lumOff val="35000"/>
                  </a:schemeClr>
                </a:solidFill>
                <a:latin typeface="Poppins SemiBold" panose="00000700000000000000" pitchFamily="2" charset="0"/>
                <a:cs typeface="Poppins SemiBold" panose="00000700000000000000" pitchFamily="2" charset="0"/>
              </a:rPr>
              <a:t> </a:t>
            </a:r>
            <a:endParaRPr lang="en-US" sz="2400" dirty="0">
              <a:solidFill>
                <a:schemeClr val="tx1">
                  <a:lumMod val="65000"/>
                  <a:lumOff val="35000"/>
                </a:schemeClr>
              </a:solidFill>
              <a:latin typeface="Poppins" panose="00000500000000000000" pitchFamily="2" charset="0"/>
              <a:cs typeface="Poppins" panose="00000500000000000000" pitchFamily="2" charset="0"/>
            </a:endParaRPr>
          </a:p>
          <a:p>
            <a:endParaRPr lang="en-US" sz="2400" dirty="0">
              <a:solidFill>
                <a:schemeClr val="tx1">
                  <a:lumMod val="65000"/>
                  <a:lumOff val="35000"/>
                </a:schemeClr>
              </a:solidFill>
              <a:latin typeface="Poppins" panose="00000500000000000000" pitchFamily="2" charset="0"/>
              <a:cs typeface="Poppins" panose="00000500000000000000" pitchFamily="2" charset="0"/>
            </a:endParaRPr>
          </a:p>
          <a:p>
            <a:endParaRPr lang="en-US" sz="2400" dirty="0">
              <a:solidFill>
                <a:schemeClr val="tx1">
                  <a:lumMod val="65000"/>
                  <a:lumOff val="35000"/>
                </a:schemeClr>
              </a:solidFill>
              <a:latin typeface="Poppins" panose="00000500000000000000" pitchFamily="2" charset="0"/>
              <a:cs typeface="Poppins" panose="00000500000000000000" pitchFamily="2" charset="0"/>
            </a:endParaRPr>
          </a:p>
          <a:p>
            <a:endParaRPr lang="en-US" sz="2400" dirty="0">
              <a:solidFill>
                <a:schemeClr val="tx1">
                  <a:lumMod val="65000"/>
                  <a:lumOff val="35000"/>
                </a:schemeClr>
              </a:solidFill>
              <a:latin typeface="Poppins" panose="00000500000000000000" pitchFamily="2" charset="0"/>
              <a:cs typeface="Poppins" panose="00000500000000000000" pitchFamily="2" charset="0"/>
            </a:endParaRPr>
          </a:p>
          <a:p>
            <a:endParaRPr lang="en-US" sz="2400" dirty="0">
              <a:solidFill>
                <a:schemeClr val="tx1">
                  <a:lumMod val="65000"/>
                  <a:lumOff val="35000"/>
                </a:schemeClr>
              </a:solidFill>
              <a:latin typeface="Poppins" panose="00000500000000000000" pitchFamily="2" charset="0"/>
              <a:cs typeface="Poppins" panose="00000500000000000000" pitchFamily="2" charset="0"/>
            </a:endParaRPr>
          </a:p>
          <a:p>
            <a:endParaRPr lang="en-US" sz="2400" dirty="0">
              <a:solidFill>
                <a:schemeClr val="tx1">
                  <a:lumMod val="65000"/>
                  <a:lumOff val="35000"/>
                </a:schemeClr>
              </a:solidFill>
              <a:latin typeface="Poppins" panose="00000500000000000000" pitchFamily="2" charset="0"/>
              <a:cs typeface="Poppins" panose="00000500000000000000" pitchFamily="2" charset="0"/>
            </a:endParaRPr>
          </a:p>
          <a:p>
            <a:endParaRPr lang="en-US" sz="2400" dirty="0">
              <a:solidFill>
                <a:schemeClr val="tx1">
                  <a:lumMod val="65000"/>
                  <a:lumOff val="35000"/>
                </a:schemeClr>
              </a:solidFill>
              <a:latin typeface="Poppins" panose="00000500000000000000" pitchFamily="2" charset="0"/>
              <a:cs typeface="Poppins" panose="00000500000000000000" pitchFamily="2" charset="0"/>
            </a:endParaRPr>
          </a:p>
          <a:p>
            <a:endParaRPr lang="en-US" sz="2400" dirty="0">
              <a:solidFill>
                <a:schemeClr val="tx1">
                  <a:lumMod val="65000"/>
                  <a:lumOff val="35000"/>
                </a:schemeClr>
              </a:solidFill>
              <a:latin typeface="Poppins" panose="00000500000000000000" pitchFamily="2" charset="0"/>
              <a:cs typeface="Poppins" panose="00000500000000000000" pitchFamily="2" charset="0"/>
            </a:endParaRPr>
          </a:p>
          <a:p>
            <a:endParaRPr lang="en-US" sz="2400" dirty="0">
              <a:solidFill>
                <a:schemeClr val="tx1">
                  <a:lumMod val="65000"/>
                  <a:lumOff val="35000"/>
                </a:schemeClr>
              </a:solidFill>
              <a:latin typeface="Poppins" panose="00000500000000000000" pitchFamily="2" charset="0"/>
              <a:cs typeface="Poppins" panose="00000500000000000000" pitchFamily="2" charset="0"/>
            </a:endParaRPr>
          </a:p>
          <a:p>
            <a:endParaRPr lang="en-US" sz="2400" dirty="0">
              <a:solidFill>
                <a:schemeClr val="tx1">
                  <a:lumMod val="65000"/>
                  <a:lumOff val="35000"/>
                </a:schemeClr>
              </a:solidFill>
              <a:latin typeface="Poppins" panose="00000500000000000000" pitchFamily="2" charset="0"/>
              <a:cs typeface="Poppins" panose="00000500000000000000" pitchFamily="2" charset="0"/>
            </a:endParaRPr>
          </a:p>
          <a:p>
            <a:r>
              <a:rPr lang="en-AU" sz="2400" dirty="0">
                <a:latin typeface="Poppins" panose="00000500000000000000" pitchFamily="2" charset="0"/>
                <a:cs typeface="Poppins" panose="00000500000000000000" pitchFamily="2" charset="0"/>
              </a:rPr>
              <a:t> </a:t>
            </a:r>
          </a:p>
        </p:txBody>
      </p:sp>
    </p:spTree>
    <p:extLst>
      <p:ext uri="{BB962C8B-B14F-4D97-AF65-F5344CB8AC3E}">
        <p14:creationId xmlns:p14="http://schemas.microsoft.com/office/powerpoint/2010/main" val="2165599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5550026-CCCE-4E8D-87DA-2179BBA105C2}"/>
              </a:ext>
            </a:extLst>
          </p:cNvPr>
          <p:cNvSpPr txBox="1">
            <a:spLocks/>
          </p:cNvSpPr>
          <p:nvPr/>
        </p:nvSpPr>
        <p:spPr>
          <a:xfrm>
            <a:off x="2642568" y="600517"/>
            <a:ext cx="7321239" cy="7389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rgbClr val="E60000"/>
                </a:solidFill>
                <a:latin typeface="Gadugi" panose="020B0502040204020203" pitchFamily="34" charset="0"/>
                <a:ea typeface="Gadugi" panose="020B0502040204020203" pitchFamily="34" charset="0"/>
                <a:cs typeface="+mj-cs"/>
              </a:defRPr>
            </a:lvl1pPr>
          </a:lstStyle>
          <a:p>
            <a:pPr>
              <a:spcBef>
                <a:spcPts val="600"/>
              </a:spcBef>
              <a:spcAft>
                <a:spcPts val="600"/>
              </a:spcAft>
            </a:pPr>
            <a:r>
              <a:rPr lang="en-AU" sz="3600" b="0" dirty="0">
                <a:solidFill>
                  <a:schemeClr val="tx1">
                    <a:lumMod val="65000"/>
                    <a:lumOff val="35000"/>
                  </a:schemeClr>
                </a:solidFill>
                <a:latin typeface="Poppins SemiBold" panose="00000700000000000000" pitchFamily="2" charset="0"/>
                <a:ea typeface="Roboto" panose="02000000000000000000" pitchFamily="2" charset="0"/>
                <a:cs typeface="Poppins SemiBold" panose="00000700000000000000" pitchFamily="2" charset="0"/>
              </a:rPr>
              <a:t>Special  Resolutions </a:t>
            </a:r>
            <a:r>
              <a:rPr lang="en-AU" sz="3600" b="0" dirty="0" err="1">
                <a:solidFill>
                  <a:schemeClr val="tx1">
                    <a:lumMod val="65000"/>
                    <a:lumOff val="35000"/>
                  </a:schemeClr>
                </a:solidFill>
                <a:latin typeface="Poppins SemiBold" panose="00000700000000000000" pitchFamily="2" charset="0"/>
                <a:ea typeface="Roboto" panose="02000000000000000000" pitchFamily="2" charset="0"/>
                <a:cs typeface="Poppins SemiBold" panose="00000700000000000000" pitchFamily="2" charset="0"/>
              </a:rPr>
              <a:t>cont</a:t>
            </a:r>
            <a:r>
              <a:rPr lang="en-AU" sz="3600" b="0" dirty="0">
                <a:solidFill>
                  <a:schemeClr val="tx1">
                    <a:lumMod val="65000"/>
                    <a:lumOff val="35000"/>
                  </a:schemeClr>
                </a:solidFill>
                <a:latin typeface="Poppins SemiBold" panose="00000700000000000000" pitchFamily="2" charset="0"/>
                <a:ea typeface="Roboto" panose="02000000000000000000" pitchFamily="2" charset="0"/>
                <a:cs typeface="Poppins SemiBold" panose="00000700000000000000" pitchFamily="2" charset="0"/>
              </a:rPr>
              <a:t> … </a:t>
            </a:r>
          </a:p>
        </p:txBody>
      </p:sp>
      <p:sp>
        <p:nvSpPr>
          <p:cNvPr id="2" name="TextBox 1">
            <a:extLst>
              <a:ext uri="{FF2B5EF4-FFF2-40B4-BE49-F238E27FC236}">
                <a16:creationId xmlns:a16="http://schemas.microsoft.com/office/drawing/2014/main" id="{1AA2B0A8-D7C3-64CE-9CA3-144A67DED53E}"/>
              </a:ext>
            </a:extLst>
          </p:cNvPr>
          <p:cNvSpPr txBox="1"/>
          <p:nvPr/>
        </p:nvSpPr>
        <p:spPr>
          <a:xfrm>
            <a:off x="236112" y="1718234"/>
            <a:ext cx="11530590" cy="4708981"/>
          </a:xfrm>
          <a:prstGeom prst="rect">
            <a:avLst/>
          </a:prstGeom>
          <a:noFill/>
        </p:spPr>
        <p:txBody>
          <a:bodyPr wrap="square">
            <a:spAutoFit/>
          </a:bodyPr>
          <a:lstStyle/>
          <a:p>
            <a:pPr algn="l"/>
            <a:r>
              <a:rPr lang="en-US" sz="2400" i="0" dirty="0">
                <a:solidFill>
                  <a:srgbClr val="414141"/>
                </a:solidFill>
                <a:effectLst/>
                <a:latin typeface="Poppins SemiBold" panose="00000700000000000000" pitchFamily="2" charset="0"/>
                <a:cs typeface="Poppins SemiBold" panose="00000700000000000000" pitchFamily="2" charset="0"/>
              </a:rPr>
              <a:t>Special Resolution 3 – Adoption of Constitution</a:t>
            </a:r>
          </a:p>
          <a:p>
            <a:pPr algn="l"/>
            <a:endParaRPr lang="en-US" sz="800" i="0" dirty="0">
              <a:solidFill>
                <a:srgbClr val="414141"/>
              </a:solidFill>
              <a:effectLst/>
              <a:latin typeface="Poppins SemiBold" panose="00000700000000000000" pitchFamily="2" charset="0"/>
              <a:cs typeface="Poppins SemiBold" panose="00000700000000000000" pitchFamily="2" charset="0"/>
            </a:endParaRPr>
          </a:p>
          <a:p>
            <a:pPr algn="l"/>
            <a:r>
              <a:rPr lang="en-US" sz="2400" i="0" u="none" strike="noStrike" dirty="0">
                <a:solidFill>
                  <a:srgbClr val="414141"/>
                </a:solidFill>
                <a:effectLst/>
                <a:latin typeface="Poppins SemiBold" panose="00000700000000000000" pitchFamily="2" charset="0"/>
                <a:cs typeface="Poppins SemiBold" panose="00000700000000000000" pitchFamily="2" charset="0"/>
              </a:rPr>
              <a:t>It is resolved </a:t>
            </a:r>
            <a:r>
              <a:rPr lang="en-US" sz="2000" b="0" i="0" dirty="0">
                <a:solidFill>
                  <a:srgbClr val="414141"/>
                </a:solidFill>
                <a:effectLst/>
                <a:latin typeface="Poppins" panose="00000500000000000000" pitchFamily="2" charset="0"/>
              </a:rPr>
              <a:t>as a special resolution of the Members that from the date of the conversion to a company limited by guarantee, the current constitution of Volunteering Queensland Inc. be replaced with the constitution, a copy of which is annexed as Annexure A, which is adopted on incorporation.</a:t>
            </a:r>
          </a:p>
          <a:p>
            <a:pPr algn="l"/>
            <a:endParaRPr lang="en-US" sz="2000" b="0" i="0" dirty="0">
              <a:solidFill>
                <a:srgbClr val="414141"/>
              </a:solidFill>
              <a:effectLst/>
              <a:latin typeface="Poppins" panose="00000500000000000000" pitchFamily="2" charset="0"/>
            </a:endParaRPr>
          </a:p>
          <a:p>
            <a:pPr algn="l"/>
            <a:endParaRPr lang="en-US" sz="2000" b="0" i="0" dirty="0">
              <a:solidFill>
                <a:srgbClr val="414141"/>
              </a:solidFill>
              <a:effectLst/>
              <a:latin typeface="Poppins" panose="00000500000000000000" pitchFamily="2" charset="0"/>
            </a:endParaRPr>
          </a:p>
          <a:p>
            <a:pPr algn="l"/>
            <a:r>
              <a:rPr lang="en-US" sz="2400" b="1" i="0" dirty="0">
                <a:solidFill>
                  <a:srgbClr val="414141"/>
                </a:solidFill>
                <a:effectLst/>
                <a:latin typeface="Poppins SemiBold" panose="00000700000000000000" pitchFamily="2" charset="0"/>
                <a:cs typeface="Poppins SemiBold" panose="00000700000000000000" pitchFamily="2" charset="0"/>
              </a:rPr>
              <a:t>Special Resolution 4 – Appointment of Directors</a:t>
            </a:r>
          </a:p>
          <a:p>
            <a:pPr algn="l"/>
            <a:endParaRPr lang="en-US" sz="800" b="1" i="0" dirty="0">
              <a:solidFill>
                <a:srgbClr val="414141"/>
              </a:solidFill>
              <a:effectLst/>
              <a:latin typeface="Poppins" panose="00000500000000000000" pitchFamily="2" charset="0"/>
            </a:endParaRPr>
          </a:p>
          <a:p>
            <a:pPr algn="l"/>
            <a:r>
              <a:rPr lang="en-US" sz="2400" b="1" dirty="0">
                <a:solidFill>
                  <a:srgbClr val="414141"/>
                </a:solidFill>
                <a:latin typeface="Poppins" panose="00000500000000000000" pitchFamily="2" charset="0"/>
              </a:rPr>
              <a:t>It is resolved </a:t>
            </a:r>
            <a:r>
              <a:rPr lang="en-US" sz="2000" b="0" i="0" dirty="0">
                <a:solidFill>
                  <a:srgbClr val="414141"/>
                </a:solidFill>
                <a:effectLst/>
                <a:latin typeface="Poppins" panose="00000500000000000000" pitchFamily="2" charset="0"/>
              </a:rPr>
              <a:t>as a special resolution of the Members that from the date of conversion to a company limited by guarantee, the following persons are appointed as the Directors of the company upon incorporation, subject to having received their consent:</a:t>
            </a:r>
          </a:p>
          <a:p>
            <a:pPr algn="l"/>
            <a:r>
              <a:rPr lang="en-US" sz="2000" b="0" i="0" dirty="0">
                <a:solidFill>
                  <a:srgbClr val="212529"/>
                </a:solidFill>
                <a:effectLst/>
                <a:latin typeface="Poppins" panose="00000500000000000000" pitchFamily="2" charset="0"/>
              </a:rPr>
              <a:t>             Brett Johnson               Jane Hedger             Peter Tragardh</a:t>
            </a:r>
          </a:p>
          <a:p>
            <a:pPr algn="l"/>
            <a:r>
              <a:rPr lang="en-US" sz="2000" b="0" i="0" dirty="0">
                <a:solidFill>
                  <a:srgbClr val="212529"/>
                </a:solidFill>
                <a:effectLst/>
                <a:latin typeface="Poppins" panose="00000500000000000000" pitchFamily="2" charset="0"/>
              </a:rPr>
              <a:t>             Natasha Doherty         Deborah Nisbet        Linda Lavarch</a:t>
            </a:r>
          </a:p>
        </p:txBody>
      </p:sp>
    </p:spTree>
    <p:extLst>
      <p:ext uri="{BB962C8B-B14F-4D97-AF65-F5344CB8AC3E}">
        <p14:creationId xmlns:p14="http://schemas.microsoft.com/office/powerpoint/2010/main" val="1517778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5550026-CCCE-4E8D-87DA-2179BBA105C2}"/>
              </a:ext>
            </a:extLst>
          </p:cNvPr>
          <p:cNvSpPr txBox="1">
            <a:spLocks/>
          </p:cNvSpPr>
          <p:nvPr/>
        </p:nvSpPr>
        <p:spPr>
          <a:xfrm>
            <a:off x="2642568" y="600517"/>
            <a:ext cx="7321239" cy="73898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b="1" kern="1200">
                <a:solidFill>
                  <a:srgbClr val="E60000"/>
                </a:solidFill>
                <a:latin typeface="Gadugi" panose="020B0502040204020203" pitchFamily="34" charset="0"/>
                <a:ea typeface="Gadugi" panose="020B0502040204020203" pitchFamily="34" charset="0"/>
                <a:cs typeface="+mj-cs"/>
              </a:defRPr>
            </a:lvl1pPr>
          </a:lstStyle>
          <a:p>
            <a:pPr>
              <a:spcBef>
                <a:spcPts val="600"/>
              </a:spcBef>
              <a:spcAft>
                <a:spcPts val="600"/>
              </a:spcAft>
            </a:pPr>
            <a:r>
              <a:rPr lang="en-AU" sz="3600" b="0" dirty="0">
                <a:solidFill>
                  <a:schemeClr val="tx1">
                    <a:lumMod val="65000"/>
                    <a:lumOff val="35000"/>
                  </a:schemeClr>
                </a:solidFill>
                <a:latin typeface="Poppins SemiBold" panose="00000700000000000000" pitchFamily="2" charset="0"/>
                <a:ea typeface="Roboto" panose="02000000000000000000" pitchFamily="2" charset="0"/>
                <a:cs typeface="Poppins SemiBold" panose="00000700000000000000" pitchFamily="2" charset="0"/>
              </a:rPr>
              <a:t>Ordinary Resolution </a:t>
            </a:r>
          </a:p>
        </p:txBody>
      </p:sp>
      <p:sp>
        <p:nvSpPr>
          <p:cNvPr id="4" name="TextBox 3">
            <a:extLst>
              <a:ext uri="{FF2B5EF4-FFF2-40B4-BE49-F238E27FC236}">
                <a16:creationId xmlns:a16="http://schemas.microsoft.com/office/drawing/2014/main" id="{6C977212-D8A8-E0BD-9D19-6CE589D6085D}"/>
              </a:ext>
            </a:extLst>
          </p:cNvPr>
          <p:cNvSpPr txBox="1"/>
          <p:nvPr/>
        </p:nvSpPr>
        <p:spPr>
          <a:xfrm>
            <a:off x="525518" y="2136338"/>
            <a:ext cx="10825654" cy="3108543"/>
          </a:xfrm>
          <a:prstGeom prst="rect">
            <a:avLst/>
          </a:prstGeom>
          <a:noFill/>
        </p:spPr>
        <p:txBody>
          <a:bodyPr wrap="square">
            <a:spAutoFit/>
          </a:bodyPr>
          <a:lstStyle/>
          <a:p>
            <a:pPr algn="l"/>
            <a:r>
              <a:rPr lang="en-US" sz="2400" b="1" i="0" dirty="0">
                <a:solidFill>
                  <a:srgbClr val="414141"/>
                </a:solidFill>
                <a:effectLst/>
                <a:latin typeface="Poppins" panose="00000500000000000000" pitchFamily="2" charset="0"/>
              </a:rPr>
              <a:t>Ordinary Resolution – Effecting Incorporation</a:t>
            </a:r>
          </a:p>
          <a:p>
            <a:pPr algn="l"/>
            <a:endParaRPr lang="en-US" sz="800" b="0" i="0" dirty="0">
              <a:solidFill>
                <a:srgbClr val="414141"/>
              </a:solidFill>
              <a:effectLst/>
              <a:latin typeface="Poppins" panose="00000500000000000000" pitchFamily="2" charset="0"/>
            </a:endParaRPr>
          </a:p>
          <a:p>
            <a:pPr algn="l"/>
            <a:r>
              <a:rPr lang="en-US" sz="2400" i="0" dirty="0">
                <a:solidFill>
                  <a:srgbClr val="414141"/>
                </a:solidFill>
                <a:effectLst/>
                <a:latin typeface="Poppins SemiBold" panose="00000700000000000000" pitchFamily="2" charset="0"/>
                <a:cs typeface="Poppins SemiBold" panose="00000700000000000000" pitchFamily="2" charset="0"/>
              </a:rPr>
              <a:t>It is resolved </a:t>
            </a:r>
            <a:r>
              <a:rPr lang="en-US" sz="2000" b="0" i="0" dirty="0">
                <a:solidFill>
                  <a:srgbClr val="414141"/>
                </a:solidFill>
                <a:effectLst/>
                <a:latin typeface="Poppins" panose="00000500000000000000" pitchFamily="2" charset="0"/>
              </a:rPr>
              <a:t>as an ordinary resolution of the Members that the management committee of Volunteering Queensland Inc. and the Directors of the company on incorporation, are empowered to give effect to the Special Resolutions 1 – 4, including preparation and </a:t>
            </a:r>
            <a:r>
              <a:rPr lang="en-US" sz="2000" b="0" i="0" dirty="0" err="1">
                <a:solidFill>
                  <a:srgbClr val="414141"/>
                </a:solidFill>
                <a:effectLst/>
                <a:latin typeface="Poppins" panose="00000500000000000000" pitchFamily="2" charset="0"/>
              </a:rPr>
              <a:t>lodgement</a:t>
            </a:r>
            <a:r>
              <a:rPr lang="en-US" sz="2000" b="0" i="0" dirty="0">
                <a:solidFill>
                  <a:srgbClr val="414141"/>
                </a:solidFill>
                <a:effectLst/>
                <a:latin typeface="Poppins" panose="00000500000000000000" pitchFamily="2" charset="0"/>
              </a:rPr>
              <a:t> of documents and the payment of fees, making application for registration of the company, cancelling the registration of the Volunteering Queensland Inc. as an incorporated association and subject to law, making any consequential amendments to the constitution as required for ASIC, ACNC and ATO approvals</a:t>
            </a:r>
          </a:p>
        </p:txBody>
      </p:sp>
    </p:spTree>
    <p:extLst>
      <p:ext uri="{BB962C8B-B14F-4D97-AF65-F5344CB8AC3E}">
        <p14:creationId xmlns:p14="http://schemas.microsoft.com/office/powerpoint/2010/main" val="1652179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2B788DE-A1A3-4F14-8DF6-E07292C186A2}"/>
              </a:ext>
            </a:extLst>
          </p:cNvPr>
          <p:cNvSpPr>
            <a:spLocks noGrp="1"/>
          </p:cNvSpPr>
          <p:nvPr>
            <p:ph type="title"/>
          </p:nvPr>
        </p:nvSpPr>
        <p:spPr>
          <a:xfrm>
            <a:off x="330887" y="597484"/>
            <a:ext cx="11777031" cy="749944"/>
          </a:xfrm>
        </p:spPr>
        <p:txBody>
          <a:bodyPr anchor="t">
            <a:normAutofit/>
          </a:bodyPr>
          <a:lstStyle/>
          <a:p>
            <a:pPr>
              <a:spcBef>
                <a:spcPts val="600"/>
              </a:spcBef>
              <a:spcAft>
                <a:spcPts val="600"/>
              </a:spcAft>
            </a:pPr>
            <a:r>
              <a:rPr lang="en-US" sz="3600" dirty="0">
                <a:solidFill>
                  <a:schemeClr val="tx1">
                    <a:lumMod val="65000"/>
                    <a:lumOff val="35000"/>
                  </a:schemeClr>
                </a:solidFill>
                <a:latin typeface="Poppins SemiBold" panose="00000700000000000000" pitchFamily="2" charset="0"/>
                <a:cs typeface="Poppins SemiBold" panose="00000700000000000000" pitchFamily="2" charset="0"/>
              </a:rPr>
              <a:t>What if I can’t make the Special General Meeting ?</a:t>
            </a:r>
          </a:p>
        </p:txBody>
      </p:sp>
      <p:sp>
        <p:nvSpPr>
          <p:cNvPr id="4" name="Title 1">
            <a:extLst>
              <a:ext uri="{FF2B5EF4-FFF2-40B4-BE49-F238E27FC236}">
                <a16:creationId xmlns:a16="http://schemas.microsoft.com/office/drawing/2014/main" id="{E6522029-467D-9EF8-854D-3E082B8DCF20}"/>
              </a:ext>
            </a:extLst>
          </p:cNvPr>
          <p:cNvSpPr txBox="1">
            <a:spLocks/>
          </p:cNvSpPr>
          <p:nvPr/>
        </p:nvSpPr>
        <p:spPr>
          <a:xfrm>
            <a:off x="742724" y="1154935"/>
            <a:ext cx="10785248" cy="3505200"/>
          </a:xfrm>
          <a:prstGeom prst="rect">
            <a:avLst/>
          </a:prstGeom>
        </p:spPr>
        <p:txBody>
          <a:bodyPr vert="horz" lIns="91440" tIns="45720" rIns="91440" bIns="45720" rtlCol="0" anchor="t">
            <a:noAutofit/>
          </a:bodyPr>
          <a:lstStyle>
            <a:lvl1pPr marL="0" algn="l" defTabSz="914400" rtl="0" eaLnBrk="1" latinLnBrk="0" hangingPunct="1">
              <a:lnSpc>
                <a:spcPct val="90000"/>
              </a:lnSpc>
              <a:spcBef>
                <a:spcPct val="0"/>
              </a:spcBef>
              <a:buNone/>
              <a:defRPr lang="en-AU" sz="6000" kern="1200" spc="-50">
                <a:solidFill>
                  <a:schemeClr val="tx1"/>
                </a:solidFill>
                <a:effectLst/>
                <a:latin typeface="Roboto" panose="02000000000000000000" pitchFamily="2" charset="0"/>
                <a:ea typeface="Roboto" panose="02000000000000000000" pitchFamily="2" charset="0"/>
                <a:cs typeface="+mj-cs"/>
              </a:defRPr>
            </a:lvl1pPr>
          </a:lstStyle>
          <a:p>
            <a:pPr>
              <a:spcBef>
                <a:spcPts val="600"/>
              </a:spcBef>
              <a:spcAft>
                <a:spcPts val="600"/>
              </a:spcAft>
            </a:pPr>
            <a:endParaRPr lang="en-US" sz="2400" dirty="0">
              <a:solidFill>
                <a:schemeClr val="tx1">
                  <a:lumMod val="65000"/>
                  <a:lumOff val="35000"/>
                </a:schemeClr>
              </a:solidFill>
              <a:latin typeface="Poppins SemiBold" panose="00000700000000000000" pitchFamily="2" charset="0"/>
              <a:cs typeface="Poppins SemiBold" panose="00000700000000000000" pitchFamily="2" charset="0"/>
            </a:endParaRPr>
          </a:p>
        </p:txBody>
      </p:sp>
      <p:sp>
        <p:nvSpPr>
          <p:cNvPr id="3" name="TextBox 2">
            <a:extLst>
              <a:ext uri="{FF2B5EF4-FFF2-40B4-BE49-F238E27FC236}">
                <a16:creationId xmlns:a16="http://schemas.microsoft.com/office/drawing/2014/main" id="{0A516851-3A23-1949-41B4-30B26F27558F}"/>
              </a:ext>
            </a:extLst>
          </p:cNvPr>
          <p:cNvSpPr txBox="1"/>
          <p:nvPr/>
        </p:nvSpPr>
        <p:spPr>
          <a:xfrm>
            <a:off x="2317342" y="1532094"/>
            <a:ext cx="7383707" cy="4062651"/>
          </a:xfrm>
          <a:prstGeom prst="rect">
            <a:avLst/>
          </a:prstGeom>
          <a:noFill/>
        </p:spPr>
        <p:txBody>
          <a:bodyPr wrap="square">
            <a:spAutoFit/>
          </a:bodyPr>
          <a:lstStyle/>
          <a:p>
            <a:endParaRPr lang="en-AU" sz="2400" dirty="0">
              <a:latin typeface="Poppins SemiBold" panose="00000700000000000000" pitchFamily="2" charset="0"/>
              <a:ea typeface="Times New Roman" panose="02020603050405020304" pitchFamily="18" charset="0"/>
              <a:cs typeface="Poppins SemiBold" panose="00000700000000000000" pitchFamily="2" charset="0"/>
            </a:endParaRPr>
          </a:p>
          <a:p>
            <a:pPr>
              <a:lnSpc>
                <a:spcPct val="150000"/>
              </a:lnSpc>
            </a:pPr>
            <a:r>
              <a:rPr lang="en-AU" sz="2400" dirty="0">
                <a:latin typeface="Poppins SemiBold" panose="00000700000000000000" pitchFamily="2" charset="0"/>
                <a:ea typeface="Times New Roman" panose="02020603050405020304" pitchFamily="18" charset="0"/>
                <a:cs typeface="Poppins SemiBold" panose="00000700000000000000" pitchFamily="2" charset="0"/>
              </a:rPr>
              <a:t>No </a:t>
            </a:r>
            <a:r>
              <a:rPr lang="en-AU" sz="2400" dirty="0">
                <a:latin typeface="Poppins" panose="00000500000000000000" pitchFamily="2" charset="0"/>
                <a:ea typeface="Times New Roman" panose="02020603050405020304" pitchFamily="18" charset="0"/>
                <a:cs typeface="Poppins" panose="00000500000000000000" pitchFamily="2" charset="0"/>
              </a:rPr>
              <a:t>problem</a:t>
            </a:r>
          </a:p>
          <a:p>
            <a:pPr>
              <a:lnSpc>
                <a:spcPct val="150000"/>
              </a:lnSpc>
            </a:pPr>
            <a:r>
              <a:rPr lang="en-AU" sz="800" dirty="0">
                <a:latin typeface="Poppins" panose="00000500000000000000" pitchFamily="2" charset="0"/>
                <a:ea typeface="Times New Roman" panose="02020603050405020304" pitchFamily="18" charset="0"/>
                <a:cs typeface="Poppins" panose="00000500000000000000" pitchFamily="2" charset="0"/>
              </a:rPr>
              <a:t> </a:t>
            </a:r>
          </a:p>
          <a:p>
            <a:pPr>
              <a:lnSpc>
                <a:spcPct val="150000"/>
              </a:lnSpc>
            </a:pPr>
            <a:r>
              <a:rPr lang="en-AU" sz="2400" dirty="0">
                <a:latin typeface="Poppins" panose="00000500000000000000" pitchFamily="2" charset="0"/>
                <a:ea typeface="Times New Roman" panose="02020603050405020304" pitchFamily="18" charset="0"/>
                <a:cs typeface="Poppins" panose="00000500000000000000" pitchFamily="2" charset="0"/>
              </a:rPr>
              <a:t>Please </a:t>
            </a:r>
            <a:r>
              <a:rPr lang="en-AU" sz="2400" dirty="0">
                <a:latin typeface="Poppins SemiBold" panose="00000700000000000000" pitchFamily="2" charset="0"/>
                <a:ea typeface="Times New Roman" panose="02020603050405020304" pitchFamily="18" charset="0"/>
                <a:cs typeface="Poppins SemiBold" panose="00000700000000000000" pitchFamily="2" charset="0"/>
              </a:rPr>
              <a:t>support </a:t>
            </a:r>
            <a:r>
              <a:rPr lang="en-AU" sz="2400" dirty="0">
                <a:latin typeface="Poppins" panose="00000500000000000000" pitchFamily="2" charset="0"/>
                <a:ea typeface="Times New Roman" panose="02020603050405020304" pitchFamily="18" charset="0"/>
                <a:cs typeface="Poppins" panose="00000500000000000000" pitchFamily="2" charset="0"/>
              </a:rPr>
              <a:t>Volunteering Queensland by</a:t>
            </a:r>
            <a:endParaRPr lang="en-AU" sz="2400" dirty="0">
              <a:latin typeface="Poppins SemiBold" panose="00000700000000000000" pitchFamily="2" charset="0"/>
              <a:ea typeface="Times New Roman" panose="02020603050405020304" pitchFamily="18" charset="0"/>
              <a:cs typeface="Poppins SemiBold" panose="00000700000000000000" pitchFamily="2" charset="0"/>
            </a:endParaRPr>
          </a:p>
          <a:p>
            <a:pPr>
              <a:lnSpc>
                <a:spcPct val="150000"/>
              </a:lnSpc>
            </a:pPr>
            <a:r>
              <a:rPr lang="en-AU" sz="2400" dirty="0">
                <a:latin typeface="Poppins SemiBold" panose="00000700000000000000" pitchFamily="2" charset="0"/>
                <a:ea typeface="Times New Roman" panose="02020603050405020304" pitchFamily="18" charset="0"/>
                <a:cs typeface="Poppins SemiBold" panose="00000700000000000000" pitchFamily="2" charset="0"/>
              </a:rPr>
              <a:t>completing </a:t>
            </a:r>
            <a:r>
              <a:rPr lang="en-AU" sz="2400" dirty="0">
                <a:latin typeface="Poppins" panose="00000500000000000000" pitchFamily="2" charset="0"/>
                <a:ea typeface="Times New Roman" panose="02020603050405020304" pitchFamily="18" charset="0"/>
                <a:cs typeface="Poppins" panose="00000500000000000000" pitchFamily="2" charset="0"/>
              </a:rPr>
              <a:t>and </a:t>
            </a:r>
            <a:r>
              <a:rPr lang="en-AU" sz="2400" dirty="0">
                <a:latin typeface="Poppins SemiBold" panose="00000700000000000000" pitchFamily="2" charset="0"/>
                <a:ea typeface="Times New Roman" panose="02020603050405020304" pitchFamily="18" charset="0"/>
                <a:cs typeface="Poppins SemiBold" panose="00000700000000000000" pitchFamily="2" charset="0"/>
              </a:rPr>
              <a:t>sending </a:t>
            </a:r>
            <a:r>
              <a:rPr lang="en-AU" sz="2400" dirty="0">
                <a:latin typeface="Poppins" panose="00000500000000000000" pitchFamily="2" charset="0"/>
                <a:ea typeface="Times New Roman" panose="02020603050405020304" pitchFamily="18" charset="0"/>
                <a:cs typeface="Poppins" panose="00000500000000000000" pitchFamily="2" charset="0"/>
              </a:rPr>
              <a:t>in a</a:t>
            </a:r>
          </a:p>
          <a:p>
            <a:pPr>
              <a:lnSpc>
                <a:spcPct val="150000"/>
              </a:lnSpc>
            </a:pPr>
            <a:endParaRPr lang="en-AU" sz="2400" dirty="0">
              <a:latin typeface="Poppins" panose="00000500000000000000" pitchFamily="2" charset="0"/>
              <a:ea typeface="Times New Roman" panose="02020603050405020304" pitchFamily="18" charset="0"/>
              <a:cs typeface="Poppins" panose="00000500000000000000" pitchFamily="2" charset="0"/>
            </a:endParaRPr>
          </a:p>
          <a:p>
            <a:pPr>
              <a:lnSpc>
                <a:spcPct val="150000"/>
              </a:lnSpc>
            </a:pPr>
            <a:r>
              <a:rPr lang="en-AU" sz="3600" dirty="0">
                <a:latin typeface="Poppins SemiBold" panose="00000700000000000000" pitchFamily="2" charset="0"/>
                <a:ea typeface="Times New Roman" panose="02020603050405020304" pitchFamily="18" charset="0"/>
                <a:cs typeface="Poppins SemiBold" panose="00000700000000000000" pitchFamily="2" charset="0"/>
              </a:rPr>
              <a:t>                PROXY VOTE</a:t>
            </a:r>
          </a:p>
          <a:p>
            <a:endParaRPr lang="en-AU" sz="2400" dirty="0">
              <a:effectLst/>
              <a:latin typeface="Poppins SemiBold" panose="00000700000000000000" pitchFamily="2" charset="0"/>
              <a:ea typeface="Times New Roman" panose="02020603050405020304" pitchFamily="18" charset="0"/>
              <a:cs typeface="Poppins SemiBold" panose="00000700000000000000" pitchFamily="2" charset="0"/>
            </a:endParaRPr>
          </a:p>
        </p:txBody>
      </p:sp>
    </p:spTree>
    <p:extLst>
      <p:ext uri="{BB962C8B-B14F-4D97-AF65-F5344CB8AC3E}">
        <p14:creationId xmlns:p14="http://schemas.microsoft.com/office/powerpoint/2010/main" val="2481727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307C600-B1E0-4F22-890C-845F60D14043}"/>
              </a:ext>
            </a:extLst>
          </p:cNvPr>
          <p:cNvSpPr>
            <a:spLocks noGrp="1"/>
          </p:cNvSpPr>
          <p:nvPr>
            <p:ph type="title"/>
          </p:nvPr>
        </p:nvSpPr>
        <p:spPr>
          <a:xfrm>
            <a:off x="2596306" y="424369"/>
            <a:ext cx="7420053" cy="975946"/>
          </a:xfrm>
        </p:spPr>
        <p:txBody>
          <a:bodyPr>
            <a:noAutofit/>
          </a:bodyPr>
          <a:lstStyle/>
          <a:p>
            <a:r>
              <a:rPr lang="en-AU" sz="3600" dirty="0">
                <a:solidFill>
                  <a:schemeClr val="tx1">
                    <a:lumMod val="65000"/>
                    <a:lumOff val="35000"/>
                  </a:schemeClr>
                </a:solidFill>
                <a:latin typeface="Poppins SemiBold" panose="00000700000000000000" pitchFamily="2" charset="0"/>
                <a:cs typeface="Poppins SemiBold" panose="00000700000000000000" pitchFamily="2" charset="0"/>
              </a:rPr>
              <a:t>How can I support the change?  </a:t>
            </a:r>
            <a:endParaRPr lang="en-AU" sz="3600" dirty="0">
              <a:solidFill>
                <a:schemeClr val="tx1">
                  <a:lumMod val="65000"/>
                  <a:lumOff val="35000"/>
                </a:schemeClr>
              </a:solidFill>
              <a:latin typeface="Poppins SemiBold" panose="00000700000000000000" pitchFamily="2" charset="0"/>
              <a:ea typeface="Gadugi" panose="020B0502040204020203" pitchFamily="34" charset="0"/>
              <a:cs typeface="Poppins SemiBold" panose="00000700000000000000" pitchFamily="2" charset="0"/>
            </a:endParaRPr>
          </a:p>
        </p:txBody>
      </p:sp>
      <p:sp>
        <p:nvSpPr>
          <p:cNvPr id="2" name="Content Placeholder 2">
            <a:extLst>
              <a:ext uri="{FF2B5EF4-FFF2-40B4-BE49-F238E27FC236}">
                <a16:creationId xmlns:a16="http://schemas.microsoft.com/office/drawing/2014/main" id="{C9720BFE-021F-714C-B5ED-719DCB88C3CD}"/>
              </a:ext>
            </a:extLst>
          </p:cNvPr>
          <p:cNvSpPr txBox="1">
            <a:spLocks/>
          </p:cNvSpPr>
          <p:nvPr/>
        </p:nvSpPr>
        <p:spPr>
          <a:xfrm>
            <a:off x="1702068" y="1546321"/>
            <a:ext cx="9386345" cy="5127748"/>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dugi" panose="020B0502040204020203" pitchFamily="34" charset="0"/>
                <a:ea typeface="Gadugi" panose="020B0502040204020203"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Gadugi" panose="020B0502040204020203"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Gadugi" panose="020B0502040204020203"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rPr>
              <a:t>  </a:t>
            </a:r>
          </a:p>
          <a:p>
            <a:pPr marL="0" indent="0">
              <a:spcBef>
                <a:spcPts val="0"/>
              </a:spcBef>
              <a:buNone/>
            </a:pPr>
            <a:r>
              <a:rPr lang="en-AU" sz="26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rPr>
              <a:t>You </a:t>
            </a:r>
            <a:r>
              <a:rPr lang="en-US" sz="2600" dirty="0">
                <a:latin typeface="Poppins" panose="00000500000000000000" pitchFamily="2" charset="0"/>
                <a:cs typeface="Poppins" panose="00000500000000000000" pitchFamily="2" charset="0"/>
              </a:rPr>
              <a:t>can </a:t>
            </a:r>
            <a:r>
              <a:rPr lang="en-US" sz="2600" dirty="0">
                <a:latin typeface="Poppins SemiBold" panose="00000700000000000000" pitchFamily="2" charset="0"/>
                <a:cs typeface="Poppins SemiBold" panose="00000700000000000000" pitchFamily="2" charset="0"/>
              </a:rPr>
              <a:t>support this change </a:t>
            </a:r>
            <a:r>
              <a:rPr lang="en-US" sz="2600" dirty="0">
                <a:latin typeface="Poppins" panose="00000500000000000000" pitchFamily="2" charset="0"/>
                <a:cs typeface="Poppins" panose="00000500000000000000" pitchFamily="2" charset="0"/>
              </a:rPr>
              <a:t>by:</a:t>
            </a:r>
            <a:r>
              <a:rPr lang="en-US" sz="2600" dirty="0">
                <a:latin typeface="Poppins SemiBold" panose="00000700000000000000" pitchFamily="2" charset="0"/>
                <a:cs typeface="Poppins SemiBold" panose="00000700000000000000" pitchFamily="2" charset="0"/>
              </a:rPr>
              <a:t> </a:t>
            </a:r>
            <a:endParaRPr lang="en-AU" sz="26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endParaRPr>
          </a:p>
          <a:p>
            <a:pPr marL="0" indent="0">
              <a:spcBef>
                <a:spcPts val="0"/>
              </a:spcBef>
              <a:buNone/>
            </a:pPr>
            <a:endPar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endParaRPr>
          </a:p>
          <a:p>
            <a:pPr marL="0" indent="0">
              <a:spcBef>
                <a:spcPts val="0"/>
              </a:spcBef>
              <a:buNone/>
            </a:pPr>
            <a:endPar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endParaRPr>
          </a:p>
          <a:p>
            <a:pPr marL="0" indent="0">
              <a:spcBef>
                <a:spcPts val="0"/>
              </a:spcBef>
              <a:buNone/>
            </a:pPr>
            <a:r>
              <a:rPr lang="en-AU" sz="2600" dirty="0">
                <a:latin typeface="Poppins SemiBold" panose="00000700000000000000" pitchFamily="2" charset="0"/>
                <a:ea typeface="Roboto Light" panose="02000000000000000000" pitchFamily="2" charset="0"/>
                <a:cs typeface="Poppins SemiBold" panose="00000700000000000000" pitchFamily="2" charset="0"/>
              </a:rPr>
              <a:t>Registering for, </a:t>
            </a:r>
            <a:r>
              <a:rPr lang="en-US" sz="2600" dirty="0">
                <a:latin typeface="Poppins SemiBold" panose="00000700000000000000" pitchFamily="2" charset="0"/>
                <a:cs typeface="Poppins SemiBold" panose="00000700000000000000" pitchFamily="2" charset="0"/>
              </a:rPr>
              <a:t>attending </a:t>
            </a:r>
            <a:r>
              <a:rPr lang="en-US" sz="2600" dirty="0">
                <a:latin typeface="Poppins" panose="00000500000000000000" pitchFamily="2" charset="0"/>
                <a:cs typeface="Poppins" panose="00000500000000000000" pitchFamily="2" charset="0"/>
              </a:rPr>
              <a:t>and </a:t>
            </a:r>
            <a:r>
              <a:rPr lang="en-US" sz="2600" dirty="0">
                <a:latin typeface="Poppins SemiBold" panose="00000700000000000000" pitchFamily="2" charset="0"/>
                <a:cs typeface="Poppins SemiBold" panose="00000700000000000000" pitchFamily="2" charset="0"/>
              </a:rPr>
              <a:t>voting </a:t>
            </a:r>
            <a:r>
              <a:rPr lang="en-US" sz="2600" dirty="0">
                <a:latin typeface="Poppins" panose="00000500000000000000" pitchFamily="2" charset="0"/>
                <a:cs typeface="Poppins" panose="00000500000000000000" pitchFamily="2" charset="0"/>
              </a:rPr>
              <a:t>for the change at the</a:t>
            </a:r>
          </a:p>
          <a:p>
            <a:pPr marL="0" indent="0">
              <a:spcBef>
                <a:spcPts val="0"/>
              </a:spcBef>
              <a:buNone/>
            </a:pPr>
            <a:r>
              <a:rPr lang="en-US" sz="900" dirty="0">
                <a:latin typeface="Poppins" panose="00000500000000000000" pitchFamily="2" charset="0"/>
                <a:cs typeface="Poppins" panose="00000500000000000000" pitchFamily="2" charset="0"/>
              </a:rPr>
              <a:t> </a:t>
            </a:r>
          </a:p>
          <a:p>
            <a:pPr marL="0" indent="0">
              <a:spcBef>
                <a:spcPts val="0"/>
              </a:spcBef>
              <a:buNone/>
            </a:pPr>
            <a:r>
              <a:rPr lang="en-US" sz="2600" dirty="0">
                <a:latin typeface="Poppins SemiBold" panose="00000700000000000000" pitchFamily="2" charset="0"/>
                <a:cs typeface="Poppins SemiBold" panose="00000700000000000000" pitchFamily="2" charset="0"/>
              </a:rPr>
              <a:t>Special General Meeting</a:t>
            </a:r>
            <a:endParaRPr lang="en-AU" sz="2600" dirty="0">
              <a:solidFill>
                <a:schemeClr val="tx1">
                  <a:lumMod val="65000"/>
                  <a:lumOff val="35000"/>
                </a:schemeClr>
              </a:solidFill>
              <a:latin typeface="Poppins SemiBold" panose="00000700000000000000" pitchFamily="2" charset="0"/>
              <a:ea typeface="Roboto Light" panose="02000000000000000000" pitchFamily="2" charset="0"/>
              <a:cs typeface="Poppins SemiBold" panose="00000700000000000000" pitchFamily="2" charset="0"/>
            </a:endParaRPr>
          </a:p>
          <a:p>
            <a:pPr marL="0" indent="0">
              <a:spcBef>
                <a:spcPts val="0"/>
              </a:spcBef>
              <a:buNone/>
            </a:pPr>
            <a:endParaRPr lang="en-AU" sz="26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endParaRPr>
          </a:p>
          <a:p>
            <a:pPr marL="0" indent="0">
              <a:spcBef>
                <a:spcPts val="0"/>
              </a:spcBef>
              <a:buNone/>
            </a:pPr>
            <a:r>
              <a:rPr lang="en-AU" sz="2600" dirty="0">
                <a:latin typeface="Poppins" panose="00000500000000000000" pitchFamily="2" charset="0"/>
                <a:ea typeface="Roboto Light" panose="02000000000000000000" pitchFamily="2" charset="0"/>
                <a:cs typeface="Poppins" panose="00000500000000000000" pitchFamily="2" charset="0"/>
              </a:rPr>
              <a:t>or</a:t>
            </a:r>
          </a:p>
          <a:p>
            <a:pPr marL="0" indent="0">
              <a:spcBef>
                <a:spcPts val="0"/>
              </a:spcBef>
              <a:buNone/>
            </a:pPr>
            <a:endParaRPr lang="en-AU" sz="13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endParaRPr>
          </a:p>
          <a:p>
            <a:pPr marL="0" indent="0">
              <a:spcBef>
                <a:spcPts val="0"/>
              </a:spcBef>
              <a:buNone/>
            </a:pPr>
            <a:r>
              <a:rPr lang="en-AU" sz="2600" dirty="0">
                <a:latin typeface="Poppins SemiBold" panose="00000700000000000000" pitchFamily="2" charset="0"/>
                <a:ea typeface="Roboto Light" panose="02000000000000000000" pitchFamily="2" charset="0"/>
                <a:cs typeface="Poppins SemiBold" panose="00000700000000000000" pitchFamily="2" charset="0"/>
              </a:rPr>
              <a:t>Completing</a:t>
            </a:r>
            <a:r>
              <a:rPr lang="en-AU" sz="2600" dirty="0">
                <a:latin typeface="Poppins" panose="00000500000000000000" pitchFamily="2" charset="0"/>
                <a:ea typeface="Roboto Light" panose="02000000000000000000" pitchFamily="2" charset="0"/>
                <a:cs typeface="Poppins" panose="00000500000000000000" pitchFamily="2" charset="0"/>
              </a:rPr>
              <a:t> </a:t>
            </a:r>
            <a:r>
              <a:rPr lang="en-US" sz="2600" dirty="0">
                <a:latin typeface="Poppins" panose="00000500000000000000" pitchFamily="2" charset="0"/>
                <a:cs typeface="Poppins" panose="00000500000000000000" pitchFamily="2" charset="0"/>
              </a:rPr>
              <a:t>and </a:t>
            </a:r>
            <a:r>
              <a:rPr lang="en-US" sz="2600" dirty="0">
                <a:latin typeface="Poppins SemiBold" panose="00000700000000000000" pitchFamily="2" charset="0"/>
                <a:cs typeface="Poppins SemiBold" panose="00000700000000000000" pitchFamily="2" charset="0"/>
              </a:rPr>
              <a:t>sending</a:t>
            </a:r>
            <a:r>
              <a:rPr lang="en-US" sz="2600" dirty="0">
                <a:latin typeface="Poppins" panose="00000500000000000000" pitchFamily="2" charset="0"/>
                <a:cs typeface="Poppins" panose="00000500000000000000" pitchFamily="2" charset="0"/>
              </a:rPr>
              <a:t> in a </a:t>
            </a:r>
            <a:r>
              <a:rPr lang="en-US" sz="2600" dirty="0">
                <a:latin typeface="Poppins SemiBold" panose="00000700000000000000" pitchFamily="2" charset="0"/>
                <a:cs typeface="Poppins SemiBold" panose="00000700000000000000" pitchFamily="2" charset="0"/>
              </a:rPr>
              <a:t>Proxy vote </a:t>
            </a:r>
            <a:r>
              <a:rPr lang="en-US" sz="2600" dirty="0">
                <a:latin typeface="Poppins" panose="00000500000000000000" pitchFamily="2" charset="0"/>
                <a:cs typeface="Poppins" panose="00000500000000000000" pitchFamily="2" charset="0"/>
              </a:rPr>
              <a:t>before the Special</a:t>
            </a:r>
          </a:p>
          <a:p>
            <a:pPr marL="0" indent="0">
              <a:spcBef>
                <a:spcPts val="0"/>
              </a:spcBef>
              <a:buNone/>
            </a:pPr>
            <a:endParaRPr lang="en-US" sz="900" dirty="0">
              <a:latin typeface="Poppins" panose="00000500000000000000" pitchFamily="2" charset="0"/>
              <a:cs typeface="Poppins" panose="00000500000000000000" pitchFamily="2" charset="0"/>
            </a:endParaRPr>
          </a:p>
          <a:p>
            <a:pPr marL="0" indent="0">
              <a:spcBef>
                <a:spcPts val="0"/>
              </a:spcBef>
              <a:buNone/>
            </a:pPr>
            <a:r>
              <a:rPr lang="en-US" sz="2600" dirty="0">
                <a:latin typeface="Poppins" panose="00000500000000000000" pitchFamily="2" charset="0"/>
                <a:cs typeface="Poppins" panose="00000500000000000000" pitchFamily="2" charset="0"/>
              </a:rPr>
              <a:t>General Meeting</a:t>
            </a:r>
            <a:endParaRPr lang="en-AU" sz="2600" dirty="0">
              <a:latin typeface="Poppins" panose="00000500000000000000" pitchFamily="2" charset="0"/>
              <a:ea typeface="Roboto Light" panose="02000000000000000000" pitchFamily="2" charset="0"/>
              <a:cs typeface="Poppins" panose="00000500000000000000" pitchFamily="2" charset="0"/>
            </a:endParaRPr>
          </a:p>
          <a:p>
            <a:pPr marL="0" indent="0">
              <a:spcBef>
                <a:spcPts val="0"/>
              </a:spcBef>
              <a:buNone/>
            </a:pPr>
            <a:endParaRPr lang="en-AU" sz="2600" dirty="0">
              <a:latin typeface="Poppins" panose="00000500000000000000" pitchFamily="2" charset="0"/>
              <a:ea typeface="Roboto Light" panose="02000000000000000000" pitchFamily="2" charset="0"/>
              <a:cs typeface="Poppins" panose="00000500000000000000" pitchFamily="2" charset="0"/>
            </a:endParaRPr>
          </a:p>
          <a:p>
            <a:pPr marL="0" indent="0">
              <a:lnSpc>
                <a:spcPct val="110000"/>
              </a:lnSpc>
              <a:spcBef>
                <a:spcPts val="0"/>
              </a:spcBef>
              <a:buNone/>
            </a:pPr>
            <a:r>
              <a:rPr lang="en-AU" sz="2600" dirty="0">
                <a:latin typeface="Poppins" panose="00000500000000000000" pitchFamily="2" charset="0"/>
                <a:ea typeface="Roboto Light" panose="02000000000000000000" pitchFamily="2" charset="0"/>
                <a:cs typeface="Poppins" panose="00000500000000000000" pitchFamily="2" charset="0"/>
              </a:rPr>
              <a:t>and </a:t>
            </a:r>
          </a:p>
          <a:p>
            <a:pPr marL="0" indent="0">
              <a:lnSpc>
                <a:spcPct val="110000"/>
              </a:lnSpc>
              <a:spcBef>
                <a:spcPts val="800"/>
              </a:spcBef>
              <a:buNone/>
            </a:pPr>
            <a:r>
              <a:rPr lang="en-AU" sz="2600" dirty="0">
                <a:latin typeface="Poppins SemiBold" panose="00000700000000000000" pitchFamily="2" charset="0"/>
                <a:ea typeface="Roboto Light" panose="02000000000000000000" pitchFamily="2" charset="0"/>
                <a:cs typeface="Poppins SemiBold" panose="00000700000000000000" pitchFamily="2" charset="0"/>
              </a:rPr>
              <a:t>Contacting</a:t>
            </a:r>
            <a:r>
              <a:rPr lang="en-AU" sz="2600" dirty="0">
                <a:latin typeface="Poppins" panose="00000500000000000000" pitchFamily="2" charset="0"/>
                <a:ea typeface="Roboto Light" panose="02000000000000000000" pitchFamily="2" charset="0"/>
                <a:cs typeface="Poppins" panose="00000500000000000000" pitchFamily="2" charset="0"/>
              </a:rPr>
              <a:t> </a:t>
            </a:r>
            <a:r>
              <a:rPr lang="en-US" sz="2600" dirty="0">
                <a:latin typeface="Poppins" panose="00000500000000000000" pitchFamily="2" charset="0"/>
                <a:cs typeface="Poppins" panose="00000500000000000000" pitchFamily="2" charset="0"/>
              </a:rPr>
              <a:t>Volunteering Queensland or </a:t>
            </a:r>
            <a:r>
              <a:rPr lang="en-US" sz="2600" dirty="0">
                <a:latin typeface="Poppins SemiBold" panose="00000700000000000000" pitchFamily="2" charset="0"/>
                <a:cs typeface="Poppins SemiBold" panose="00000700000000000000" pitchFamily="2" charset="0"/>
              </a:rPr>
              <a:t>reading </a:t>
            </a:r>
            <a:r>
              <a:rPr lang="en-US" sz="2600" dirty="0">
                <a:latin typeface="Poppins" panose="00000500000000000000" pitchFamily="2" charset="0"/>
                <a:cs typeface="Poppins" panose="00000500000000000000" pitchFamily="2" charset="0"/>
              </a:rPr>
              <a:t>  </a:t>
            </a:r>
          </a:p>
          <a:p>
            <a:pPr marL="0" indent="0">
              <a:lnSpc>
                <a:spcPct val="100000"/>
              </a:lnSpc>
              <a:spcBef>
                <a:spcPts val="800"/>
              </a:spcBef>
              <a:buNone/>
            </a:pPr>
            <a:r>
              <a:rPr lang="en-US" sz="2600" dirty="0">
                <a:latin typeface="Poppins" panose="00000500000000000000" pitchFamily="2" charset="0"/>
                <a:cs typeface="Poppins" panose="00000500000000000000" pitchFamily="2" charset="0"/>
              </a:rPr>
              <a:t>the </a:t>
            </a:r>
            <a:r>
              <a:rPr lang="en-US" sz="2600" dirty="0">
                <a:latin typeface="Poppins SemiBold" panose="00000700000000000000" pitchFamily="2" charset="0"/>
                <a:cs typeface="Poppins SemiBold" panose="00000700000000000000" pitchFamily="2" charset="0"/>
              </a:rPr>
              <a:t>FAQs</a:t>
            </a:r>
            <a:r>
              <a:rPr lang="en-US" sz="2600" dirty="0">
                <a:latin typeface="Poppins" panose="00000500000000000000" pitchFamily="2" charset="0"/>
                <a:cs typeface="Poppins" panose="00000500000000000000" pitchFamily="2" charset="0"/>
              </a:rPr>
              <a:t> if you have any queries</a:t>
            </a:r>
            <a:r>
              <a:rPr lang="en-AU" sz="2600" dirty="0">
                <a:latin typeface="Poppins SemiBold" panose="00000700000000000000" pitchFamily="2" charset="0"/>
                <a:ea typeface="Roboto Light" panose="02000000000000000000" pitchFamily="2" charset="0"/>
                <a:cs typeface="Poppins SemiBold" panose="00000700000000000000" pitchFamily="2" charset="0"/>
              </a:rPr>
              <a:t>  </a:t>
            </a:r>
          </a:p>
          <a:p>
            <a:pPr marL="0" indent="0">
              <a:spcBef>
                <a:spcPts val="0"/>
              </a:spcBef>
              <a:buNone/>
            </a:pPr>
            <a:endPar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endParaRPr>
          </a:p>
          <a:p>
            <a:pPr marL="0" indent="0">
              <a:spcBef>
                <a:spcPts val="0"/>
              </a:spcBef>
              <a:buNone/>
            </a:pPr>
            <a:endPar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endParaRPr>
          </a:p>
        </p:txBody>
      </p:sp>
    </p:spTree>
    <p:extLst>
      <p:ext uri="{BB962C8B-B14F-4D97-AF65-F5344CB8AC3E}">
        <p14:creationId xmlns:p14="http://schemas.microsoft.com/office/powerpoint/2010/main" val="2658502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2B788DE-A1A3-4F14-8DF6-E07292C186A2}"/>
              </a:ext>
            </a:extLst>
          </p:cNvPr>
          <p:cNvSpPr>
            <a:spLocks noGrp="1"/>
          </p:cNvSpPr>
          <p:nvPr>
            <p:ph type="title"/>
          </p:nvPr>
        </p:nvSpPr>
        <p:spPr>
          <a:xfrm>
            <a:off x="729370" y="320797"/>
            <a:ext cx="3179569" cy="749944"/>
          </a:xfrm>
        </p:spPr>
        <p:txBody>
          <a:bodyPr anchor="t">
            <a:normAutofit/>
          </a:bodyPr>
          <a:lstStyle/>
          <a:p>
            <a:pPr>
              <a:spcBef>
                <a:spcPts val="600"/>
              </a:spcBef>
              <a:spcAft>
                <a:spcPts val="600"/>
              </a:spcAft>
            </a:pPr>
            <a:r>
              <a:rPr lang="en-US" sz="3600" dirty="0">
                <a:solidFill>
                  <a:schemeClr val="tx1">
                    <a:lumMod val="65000"/>
                    <a:lumOff val="35000"/>
                  </a:schemeClr>
                </a:solidFill>
                <a:latin typeface="Poppins SemiBold" panose="00000700000000000000" pitchFamily="2" charset="0"/>
                <a:cs typeface="Poppins SemiBold" panose="00000700000000000000" pitchFamily="2" charset="0"/>
              </a:rPr>
              <a:t>Timeline</a:t>
            </a:r>
          </a:p>
        </p:txBody>
      </p:sp>
      <p:sp>
        <p:nvSpPr>
          <p:cNvPr id="4" name="Title 1">
            <a:extLst>
              <a:ext uri="{FF2B5EF4-FFF2-40B4-BE49-F238E27FC236}">
                <a16:creationId xmlns:a16="http://schemas.microsoft.com/office/drawing/2014/main" id="{E6522029-467D-9EF8-854D-3E082B8DCF20}"/>
              </a:ext>
            </a:extLst>
          </p:cNvPr>
          <p:cNvSpPr txBox="1">
            <a:spLocks/>
          </p:cNvSpPr>
          <p:nvPr/>
        </p:nvSpPr>
        <p:spPr>
          <a:xfrm>
            <a:off x="294348" y="1154935"/>
            <a:ext cx="11233624" cy="3505200"/>
          </a:xfrm>
          <a:prstGeom prst="rect">
            <a:avLst/>
          </a:prstGeom>
        </p:spPr>
        <p:txBody>
          <a:bodyPr vert="horz" lIns="91440" tIns="45720" rIns="91440" bIns="45720" rtlCol="0" anchor="t">
            <a:noAutofit/>
          </a:bodyPr>
          <a:lstStyle>
            <a:lvl1pPr marL="0" algn="l" defTabSz="914400" rtl="0" eaLnBrk="1" latinLnBrk="0" hangingPunct="1">
              <a:lnSpc>
                <a:spcPct val="90000"/>
              </a:lnSpc>
              <a:spcBef>
                <a:spcPct val="0"/>
              </a:spcBef>
              <a:buNone/>
              <a:defRPr lang="en-AU" sz="6000" kern="1200" spc="-50">
                <a:solidFill>
                  <a:schemeClr val="tx1"/>
                </a:solidFill>
                <a:effectLst/>
                <a:latin typeface="Roboto" panose="02000000000000000000" pitchFamily="2" charset="0"/>
                <a:ea typeface="Roboto" panose="02000000000000000000" pitchFamily="2" charset="0"/>
                <a:cs typeface="+mj-cs"/>
              </a:defRPr>
            </a:lvl1pPr>
          </a:lstStyle>
          <a:p>
            <a:pPr>
              <a:spcBef>
                <a:spcPts val="600"/>
              </a:spcBef>
              <a:spcAft>
                <a:spcPts val="600"/>
              </a:spcAft>
            </a:pPr>
            <a:endParaRPr lang="en-US" sz="2400" dirty="0">
              <a:solidFill>
                <a:schemeClr val="tx1">
                  <a:lumMod val="65000"/>
                  <a:lumOff val="35000"/>
                </a:schemeClr>
              </a:solidFill>
              <a:latin typeface="Poppins SemiBold" panose="00000700000000000000" pitchFamily="2" charset="0"/>
              <a:cs typeface="Poppins SemiBold" panose="00000700000000000000" pitchFamily="2" charset="0"/>
            </a:endParaRPr>
          </a:p>
        </p:txBody>
      </p:sp>
      <p:sp>
        <p:nvSpPr>
          <p:cNvPr id="2" name="Content Placeholder 2">
            <a:extLst>
              <a:ext uri="{FF2B5EF4-FFF2-40B4-BE49-F238E27FC236}">
                <a16:creationId xmlns:a16="http://schemas.microsoft.com/office/drawing/2014/main" id="{F797EA82-B712-E59D-DA5F-DE695BD330C2}"/>
              </a:ext>
            </a:extLst>
          </p:cNvPr>
          <p:cNvSpPr txBox="1">
            <a:spLocks/>
          </p:cNvSpPr>
          <p:nvPr/>
        </p:nvSpPr>
        <p:spPr>
          <a:xfrm>
            <a:off x="729370" y="1070741"/>
            <a:ext cx="10363579" cy="4716517"/>
          </a:xfrm>
          <a:prstGeom prst="rect">
            <a:avLst/>
          </a:prstGeom>
        </p:spPr>
        <p:txBody>
          <a:bodyPr vert="horz" lIns="91440" tIns="45720" rIns="91440" bIns="45720" rtlCol="0" anchor="ct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dugi" panose="020B0502040204020203" pitchFamily="34" charset="0"/>
                <a:ea typeface="Gadugi" panose="020B0502040204020203"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Gadugi" panose="020B0502040204020203"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Gadugi" panose="020B0502040204020203"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None/>
            </a:pPr>
            <a:endParaRPr lang="en-US" altLang="en-US" sz="2400" dirty="0">
              <a:solidFill>
                <a:srgbClr val="414141"/>
              </a:solidFill>
              <a:latin typeface="Poppins SemiBold" panose="00000700000000000000" pitchFamily="2" charset="0"/>
              <a:cs typeface="Poppins SemiBold" panose="00000700000000000000" pitchFamily="2" charset="0"/>
            </a:endParaRPr>
          </a:p>
          <a:p>
            <a:pPr marL="0" indent="0">
              <a:spcBef>
                <a:spcPts val="1800"/>
              </a:spcBef>
              <a:buNone/>
            </a:pPr>
            <a:endParaRPr lang="en-US" altLang="en-US" sz="6000" dirty="0">
              <a:solidFill>
                <a:srgbClr val="414141"/>
              </a:solidFill>
              <a:latin typeface="Poppins SemiBold" panose="00000700000000000000" pitchFamily="2" charset="0"/>
              <a:cs typeface="Poppins SemiBold" panose="00000700000000000000" pitchFamily="2" charset="0"/>
            </a:endParaRPr>
          </a:p>
          <a:p>
            <a:pPr marL="0" indent="0">
              <a:spcBef>
                <a:spcPts val="1800"/>
              </a:spcBef>
              <a:buNone/>
            </a:pPr>
            <a:endParaRPr lang="en-US" altLang="en-US" sz="3200" dirty="0">
              <a:solidFill>
                <a:srgbClr val="414141"/>
              </a:solidFill>
              <a:latin typeface="Poppins SemiBold" panose="00000700000000000000" pitchFamily="2" charset="0"/>
              <a:cs typeface="Poppins SemiBold" panose="00000700000000000000" pitchFamily="2" charset="0"/>
            </a:endParaRPr>
          </a:p>
          <a:p>
            <a:pPr marL="0" indent="0">
              <a:lnSpc>
                <a:spcPct val="120000"/>
              </a:lnSpc>
              <a:spcBef>
                <a:spcPts val="1800"/>
              </a:spcBef>
              <a:buNone/>
            </a:pPr>
            <a:r>
              <a:rPr lang="en-US" altLang="en-US" sz="8000" dirty="0">
                <a:solidFill>
                  <a:srgbClr val="414141"/>
                </a:solidFill>
                <a:latin typeface="Poppins SemiBold" panose="00000700000000000000" pitchFamily="2" charset="0"/>
                <a:cs typeface="Poppins SemiBold" panose="00000700000000000000" pitchFamily="2" charset="0"/>
              </a:rPr>
              <a:t>5.00pm </a:t>
            </a:r>
            <a:r>
              <a:rPr lang="en-US" altLang="en-US" sz="8000" dirty="0">
                <a:solidFill>
                  <a:srgbClr val="414141"/>
                </a:solidFill>
                <a:latin typeface="Poppins" panose="00000500000000000000" pitchFamily="2" charset="0"/>
                <a:cs typeface="Poppins" panose="00000500000000000000" pitchFamily="2" charset="0"/>
              </a:rPr>
              <a:t>Tuesday</a:t>
            </a:r>
            <a:r>
              <a:rPr lang="en-US" altLang="en-US" sz="8000" dirty="0">
                <a:solidFill>
                  <a:srgbClr val="414141"/>
                </a:solidFill>
                <a:latin typeface="Poppins SemiBold" panose="00000700000000000000" pitchFamily="2" charset="0"/>
                <a:cs typeface="Poppins SemiBold" panose="00000700000000000000" pitchFamily="2" charset="0"/>
              </a:rPr>
              <a:t> 30 MAY 2023              </a:t>
            </a:r>
            <a:r>
              <a:rPr lang="en-US" altLang="en-US" sz="8000" dirty="0">
                <a:solidFill>
                  <a:srgbClr val="414141"/>
                </a:solidFill>
                <a:latin typeface="Poppins" panose="00000500000000000000" pitchFamily="2" charset="0"/>
                <a:cs typeface="Poppins" panose="00000500000000000000" pitchFamily="2" charset="0"/>
              </a:rPr>
              <a:t>Deadline for receipt of </a:t>
            </a:r>
            <a:r>
              <a:rPr lang="en-US" altLang="en-US" sz="8000" dirty="0">
                <a:solidFill>
                  <a:srgbClr val="414141"/>
                </a:solidFill>
                <a:latin typeface="Poppins SemiBold" panose="00000700000000000000" pitchFamily="2" charset="0"/>
                <a:cs typeface="Poppins SemiBold" panose="00000700000000000000" pitchFamily="2" charset="0"/>
              </a:rPr>
              <a:t>Proxy Votes </a:t>
            </a:r>
          </a:p>
          <a:p>
            <a:pPr marL="0" indent="0">
              <a:lnSpc>
                <a:spcPct val="120000"/>
              </a:lnSpc>
              <a:spcBef>
                <a:spcPts val="1800"/>
              </a:spcBef>
              <a:buNone/>
            </a:pPr>
            <a:r>
              <a:rPr lang="en-US" altLang="en-US" sz="8000" dirty="0">
                <a:solidFill>
                  <a:srgbClr val="414141"/>
                </a:solidFill>
                <a:latin typeface="Poppins SemiBold" panose="00000700000000000000" pitchFamily="2" charset="0"/>
                <a:cs typeface="Poppins SemiBold" panose="00000700000000000000" pitchFamily="2" charset="0"/>
              </a:rPr>
              <a:t>2.00pm </a:t>
            </a:r>
            <a:r>
              <a:rPr lang="en-US" altLang="en-US" sz="8000" dirty="0">
                <a:solidFill>
                  <a:srgbClr val="414141"/>
                </a:solidFill>
                <a:latin typeface="Poppins" panose="00000500000000000000" pitchFamily="2" charset="0"/>
                <a:cs typeface="Poppins" panose="00000500000000000000" pitchFamily="2" charset="0"/>
              </a:rPr>
              <a:t>Wednesday </a:t>
            </a:r>
            <a:r>
              <a:rPr lang="en-US" altLang="en-US" sz="8000" dirty="0">
                <a:solidFill>
                  <a:srgbClr val="414141"/>
                </a:solidFill>
                <a:latin typeface="Poppins SemiBold" panose="00000700000000000000" pitchFamily="2" charset="0"/>
                <a:cs typeface="Poppins SemiBold" panose="00000700000000000000" pitchFamily="2" charset="0"/>
              </a:rPr>
              <a:t>31 May 2023         Special General Meeting </a:t>
            </a:r>
            <a:r>
              <a:rPr lang="en-US" altLang="en-US" sz="8000" dirty="0">
                <a:solidFill>
                  <a:srgbClr val="414141"/>
                </a:solidFill>
                <a:latin typeface="Poppins" panose="00000500000000000000" pitchFamily="2" charset="0"/>
                <a:cs typeface="Poppins" panose="00000500000000000000" pitchFamily="2" charset="0"/>
              </a:rPr>
              <a:t>via </a:t>
            </a:r>
            <a:r>
              <a:rPr lang="en-US" altLang="en-US" sz="8000" dirty="0">
                <a:solidFill>
                  <a:srgbClr val="414141"/>
                </a:solidFill>
                <a:latin typeface="Poppins SemiBold" panose="00000700000000000000" pitchFamily="2" charset="0"/>
                <a:cs typeface="Poppins SemiBold" panose="00000700000000000000" pitchFamily="2" charset="0"/>
              </a:rPr>
              <a:t>ZOOM</a:t>
            </a:r>
          </a:p>
          <a:p>
            <a:pPr marL="0" indent="0">
              <a:lnSpc>
                <a:spcPct val="120000"/>
              </a:lnSpc>
              <a:spcBef>
                <a:spcPts val="1800"/>
              </a:spcBef>
              <a:buNone/>
            </a:pPr>
            <a:endParaRPr lang="en-US" altLang="en-US" sz="3200" dirty="0">
              <a:solidFill>
                <a:srgbClr val="414141"/>
              </a:solidFill>
              <a:latin typeface="Poppins" panose="00000500000000000000" pitchFamily="2" charset="0"/>
              <a:cs typeface="Poppins" panose="00000500000000000000" pitchFamily="2" charset="0"/>
            </a:endParaRPr>
          </a:p>
          <a:p>
            <a:pPr marL="0" indent="0">
              <a:lnSpc>
                <a:spcPct val="120000"/>
              </a:lnSpc>
              <a:spcBef>
                <a:spcPts val="1800"/>
              </a:spcBef>
              <a:buNone/>
            </a:pPr>
            <a:r>
              <a:rPr lang="en-US" altLang="en-US" sz="8000" dirty="0">
                <a:solidFill>
                  <a:srgbClr val="414141"/>
                </a:solidFill>
                <a:latin typeface="Poppins" panose="00000500000000000000" pitchFamily="2" charset="0"/>
                <a:cs typeface="Poppins" panose="00000500000000000000" pitchFamily="2" charset="0"/>
              </a:rPr>
              <a:t>If Resolutions </a:t>
            </a:r>
            <a:r>
              <a:rPr lang="en-US" altLang="en-US" sz="8000" dirty="0">
                <a:solidFill>
                  <a:srgbClr val="414141"/>
                </a:solidFill>
                <a:latin typeface="Poppins SemiBold" panose="00000700000000000000" pitchFamily="2" charset="0"/>
                <a:cs typeface="Poppins SemiBold" panose="00000700000000000000" pitchFamily="2" charset="0"/>
              </a:rPr>
              <a:t>accepted</a:t>
            </a:r>
            <a:r>
              <a:rPr lang="en-US" altLang="en-US" sz="8000" dirty="0">
                <a:solidFill>
                  <a:srgbClr val="414141"/>
                </a:solidFill>
                <a:latin typeface="Poppins" panose="00000500000000000000" pitchFamily="2" charset="0"/>
                <a:cs typeface="Poppins" panose="00000500000000000000" pitchFamily="2" charset="0"/>
              </a:rPr>
              <a:t> and conversion </a:t>
            </a:r>
            <a:r>
              <a:rPr lang="en-US" altLang="en-US" sz="8000" dirty="0">
                <a:solidFill>
                  <a:srgbClr val="414141"/>
                </a:solidFill>
                <a:latin typeface="Poppins SemiBold" panose="00000700000000000000" pitchFamily="2" charset="0"/>
                <a:cs typeface="Poppins SemiBold" panose="00000700000000000000" pitchFamily="2" charset="0"/>
              </a:rPr>
              <a:t>approved</a:t>
            </a:r>
          </a:p>
          <a:p>
            <a:pPr lvl="0">
              <a:lnSpc>
                <a:spcPct val="120000"/>
              </a:lnSpc>
              <a:buFont typeface="Wingdings" panose="05000000000000000000" pitchFamily="2" charset="2"/>
              <a:buChar char="§"/>
            </a:pPr>
            <a:r>
              <a:rPr lang="en-AU" sz="8000" dirty="0">
                <a:latin typeface="Poppins" panose="00000500000000000000" pitchFamily="2" charset="0"/>
                <a:cs typeface="Poppins" panose="00000500000000000000" pitchFamily="2" charset="0"/>
              </a:rPr>
              <a:t> Lodge application for approval to transfer with the Office of Fair Trading (Qld) </a:t>
            </a:r>
          </a:p>
          <a:p>
            <a:pPr marL="0" lvl="0" indent="0">
              <a:lnSpc>
                <a:spcPct val="120000"/>
              </a:lnSpc>
              <a:buNone/>
            </a:pPr>
            <a:r>
              <a:rPr lang="en-AU" sz="8000" dirty="0">
                <a:latin typeface="Poppins" panose="00000500000000000000" pitchFamily="2" charset="0"/>
                <a:cs typeface="Poppins" panose="00000500000000000000" pitchFamily="2" charset="0"/>
              </a:rPr>
              <a:t>    the Queensland Regulator</a:t>
            </a:r>
          </a:p>
          <a:p>
            <a:pPr lvl="0">
              <a:lnSpc>
                <a:spcPct val="120000"/>
              </a:lnSpc>
              <a:buFont typeface="Wingdings" panose="05000000000000000000" pitchFamily="2" charset="2"/>
              <a:buChar char="§"/>
            </a:pPr>
            <a:r>
              <a:rPr lang="en-AU" sz="8000" dirty="0">
                <a:latin typeface="Poppins" panose="00000500000000000000" pitchFamily="2" charset="0"/>
                <a:cs typeface="Poppins" panose="00000500000000000000" pitchFamily="2" charset="0"/>
              </a:rPr>
              <a:t> Lodge an application with ASIC </a:t>
            </a:r>
          </a:p>
          <a:p>
            <a:pPr lvl="0">
              <a:lnSpc>
                <a:spcPct val="120000"/>
              </a:lnSpc>
              <a:buFont typeface="Wingdings" panose="05000000000000000000" pitchFamily="2" charset="2"/>
              <a:buChar char="§"/>
            </a:pPr>
            <a:r>
              <a:rPr lang="en-AU" sz="8000" dirty="0">
                <a:latin typeface="Poppins" panose="00000500000000000000" pitchFamily="2" charset="0"/>
                <a:cs typeface="Poppins" panose="00000500000000000000" pitchFamily="2" charset="0"/>
              </a:rPr>
              <a:t> Notify the Queensland Regulator that ASIC approval granted</a:t>
            </a:r>
          </a:p>
          <a:p>
            <a:pPr lvl="0">
              <a:lnSpc>
                <a:spcPct val="120000"/>
              </a:lnSpc>
              <a:buFont typeface="Wingdings" panose="05000000000000000000" pitchFamily="2" charset="2"/>
              <a:buChar char="§"/>
            </a:pPr>
            <a:r>
              <a:rPr lang="en-AU" sz="8000" dirty="0">
                <a:latin typeface="Poppins" panose="00000500000000000000" pitchFamily="2" charset="0"/>
                <a:cs typeface="Poppins" panose="00000500000000000000" pitchFamily="2" charset="0"/>
              </a:rPr>
              <a:t> Notify </a:t>
            </a:r>
            <a:r>
              <a:rPr lang="en-AU" sz="8000">
                <a:latin typeface="Poppins" panose="00000500000000000000" pitchFamily="2" charset="0"/>
                <a:cs typeface="Poppins" panose="00000500000000000000" pitchFamily="2" charset="0"/>
              </a:rPr>
              <a:t>ACNC and relevant </a:t>
            </a:r>
            <a:r>
              <a:rPr lang="en-AU" sz="8000" dirty="0">
                <a:latin typeface="Poppins" panose="00000500000000000000" pitchFamily="2" charset="0"/>
                <a:cs typeface="Poppins" panose="00000500000000000000" pitchFamily="2" charset="0"/>
              </a:rPr>
              <a:t>others about </a:t>
            </a:r>
            <a:r>
              <a:rPr lang="en-AU" sz="8000">
                <a:latin typeface="Poppins" panose="00000500000000000000" pitchFamily="2" charset="0"/>
                <a:cs typeface="Poppins" panose="00000500000000000000" pitchFamily="2" charset="0"/>
              </a:rPr>
              <a:t>conversion </a:t>
            </a:r>
            <a:endParaRPr lang="en-AU" sz="8000" dirty="0">
              <a:latin typeface="Poppins" panose="00000500000000000000" pitchFamily="2" charset="0"/>
              <a:cs typeface="Poppins" panose="00000500000000000000" pitchFamily="2" charset="0"/>
            </a:endParaRPr>
          </a:p>
          <a:p>
            <a:pPr>
              <a:lnSpc>
                <a:spcPct val="120000"/>
              </a:lnSpc>
              <a:buFont typeface="Wingdings" panose="05000000000000000000" pitchFamily="2" charset="2"/>
              <a:buChar char="§"/>
            </a:pPr>
            <a:r>
              <a:rPr lang="en-AU" sz="8000" dirty="0">
                <a:latin typeface="Poppins" panose="00000500000000000000" pitchFamily="2" charset="0"/>
                <a:cs typeface="Poppins" panose="00000500000000000000" pitchFamily="2" charset="0"/>
              </a:rPr>
              <a:t> keep Volunteering Queensland Members informed</a:t>
            </a:r>
            <a:endParaRPr lang="en-US" altLang="en-US" sz="8000" dirty="0">
              <a:solidFill>
                <a:srgbClr val="414141"/>
              </a:solidFill>
              <a:latin typeface="Poppins" panose="00000500000000000000" pitchFamily="2" charset="0"/>
              <a:cs typeface="Poppins" panose="00000500000000000000" pitchFamily="2" charset="0"/>
            </a:endParaRPr>
          </a:p>
          <a:p>
            <a:pPr marL="0" indent="0">
              <a:spcBef>
                <a:spcPts val="1800"/>
              </a:spcBef>
              <a:buNone/>
            </a:pPr>
            <a:r>
              <a:rPr lang="en-US" altLang="en-US" sz="9600" dirty="0">
                <a:solidFill>
                  <a:srgbClr val="414141"/>
                </a:solidFill>
                <a:latin typeface="Poppins" panose="00000500000000000000" pitchFamily="2" charset="0"/>
                <a:cs typeface="Poppins" panose="00000500000000000000" pitchFamily="2" charset="0"/>
              </a:rPr>
              <a:t> </a:t>
            </a:r>
          </a:p>
          <a:p>
            <a:pPr marL="0" indent="0">
              <a:spcBef>
                <a:spcPts val="1800"/>
              </a:spcBef>
              <a:buNone/>
            </a:pPr>
            <a:endParaRPr lang="en-US" sz="2400" dirty="0">
              <a:solidFill>
                <a:srgbClr val="414141"/>
              </a:solidFill>
              <a:latin typeface="Poppins SemiBold" panose="00000700000000000000" pitchFamily="2" charset="0"/>
              <a:cs typeface="Poppins SemiBold" panose="00000700000000000000" pitchFamily="2" charset="0"/>
            </a:endParaRPr>
          </a:p>
          <a:p>
            <a:pPr marL="0" indent="0">
              <a:spcBef>
                <a:spcPts val="1800"/>
              </a:spcBef>
              <a:buNone/>
            </a:pPr>
            <a:endParaRPr lang="en-US" sz="2400" dirty="0">
              <a:solidFill>
                <a:schemeClr val="tx1">
                  <a:lumMod val="65000"/>
                  <a:lumOff val="35000"/>
                </a:schemeClr>
              </a:solidFill>
              <a:latin typeface="Poppins SemiBold" panose="00000700000000000000" pitchFamily="2" charset="0"/>
              <a:cs typeface="Poppins SemiBold" panose="00000700000000000000" pitchFamily="2" charset="0"/>
            </a:endParaRPr>
          </a:p>
        </p:txBody>
      </p:sp>
    </p:spTree>
    <p:extLst>
      <p:ext uri="{BB962C8B-B14F-4D97-AF65-F5344CB8AC3E}">
        <p14:creationId xmlns:p14="http://schemas.microsoft.com/office/powerpoint/2010/main" val="218269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0A26-6EC6-6C43-75B2-A48EC9AB554E}"/>
              </a:ext>
            </a:extLst>
          </p:cNvPr>
          <p:cNvSpPr>
            <a:spLocks noGrp="1"/>
          </p:cNvSpPr>
          <p:nvPr>
            <p:ph type="title"/>
          </p:nvPr>
        </p:nvSpPr>
        <p:spPr>
          <a:xfrm>
            <a:off x="3999470" y="2952018"/>
            <a:ext cx="4193060" cy="800551"/>
          </a:xfrm>
        </p:spPr>
        <p:txBody>
          <a:bodyPr>
            <a:normAutofit fontScale="90000"/>
          </a:bodyPr>
          <a:lstStyle/>
          <a:p>
            <a:r>
              <a:rPr lang="en-US" sz="4000" dirty="0">
                <a:solidFill>
                  <a:schemeClr val="tx1">
                    <a:lumMod val="65000"/>
                    <a:lumOff val="35000"/>
                  </a:schemeClr>
                </a:solidFill>
                <a:latin typeface="Poppins SemiBold" panose="00000700000000000000" pitchFamily="2" charset="0"/>
                <a:cs typeface="Poppins SemiBold" panose="00000700000000000000" pitchFamily="2" charset="0"/>
              </a:rPr>
              <a:t> </a:t>
            </a:r>
            <a:r>
              <a:rPr lang="en-US" sz="11100" dirty="0">
                <a:solidFill>
                  <a:schemeClr val="tx1">
                    <a:lumMod val="65000"/>
                    <a:lumOff val="35000"/>
                  </a:schemeClr>
                </a:solidFill>
                <a:latin typeface="Poppins SemiBold" panose="00000700000000000000" pitchFamily="2" charset="0"/>
                <a:cs typeface="Poppins SemiBold" panose="00000700000000000000" pitchFamily="2" charset="0"/>
              </a:rPr>
              <a:t>Q&amp;A      </a:t>
            </a:r>
          </a:p>
        </p:txBody>
      </p:sp>
    </p:spTree>
    <p:extLst>
      <p:ext uri="{BB962C8B-B14F-4D97-AF65-F5344CB8AC3E}">
        <p14:creationId xmlns:p14="http://schemas.microsoft.com/office/powerpoint/2010/main" val="2153780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90E6E-F83C-4AAE-8983-C3E6B29E4759}"/>
              </a:ext>
            </a:extLst>
          </p:cNvPr>
          <p:cNvSpPr>
            <a:spLocks noGrp="1"/>
          </p:cNvSpPr>
          <p:nvPr>
            <p:ph type="title"/>
          </p:nvPr>
        </p:nvSpPr>
        <p:spPr>
          <a:xfrm>
            <a:off x="4846173" y="921279"/>
            <a:ext cx="2931482" cy="1192860"/>
          </a:xfrm>
        </p:spPr>
        <p:txBody>
          <a:bodyPr>
            <a:normAutofit/>
          </a:bodyPr>
          <a:lstStyle/>
          <a:p>
            <a:r>
              <a:rPr lang="en-US" sz="3600" dirty="0">
                <a:latin typeface="Poppins SemiBold" panose="00000700000000000000" pitchFamily="2" charset="0"/>
                <a:ea typeface="Roboto Light" panose="02000000000000000000" pitchFamily="2" charset="0"/>
                <a:cs typeface="Poppins SemiBold" panose="00000700000000000000" pitchFamily="2" charset="0"/>
              </a:rPr>
              <a:t> </a:t>
            </a:r>
            <a:r>
              <a:rPr lang="en-US" sz="3600" dirty="0">
                <a:solidFill>
                  <a:schemeClr val="tx1">
                    <a:lumMod val="65000"/>
                    <a:lumOff val="35000"/>
                  </a:schemeClr>
                </a:solidFill>
                <a:latin typeface="Poppins SemiBold" panose="00000700000000000000" pitchFamily="2" charset="0"/>
                <a:ea typeface="Roboto Light" panose="02000000000000000000" pitchFamily="2" charset="0"/>
                <a:cs typeface="Poppins SemiBold" panose="00000700000000000000" pitchFamily="2" charset="0"/>
              </a:rPr>
              <a:t>Thank You</a:t>
            </a:r>
            <a:br>
              <a:rPr lang="en-US" sz="3600" dirty="0">
                <a:latin typeface="Poppins SemiBold" panose="00000700000000000000" pitchFamily="2" charset="0"/>
                <a:ea typeface="Roboto Light" panose="02000000000000000000" pitchFamily="2" charset="0"/>
                <a:cs typeface="Poppins SemiBold" panose="00000700000000000000" pitchFamily="2" charset="0"/>
              </a:rPr>
            </a:br>
            <a:endParaRPr lang="en-AU" sz="3600" dirty="0">
              <a:latin typeface="Poppins SemiBold" panose="00000700000000000000" pitchFamily="2" charset="0"/>
              <a:ea typeface="Roboto Light" panose="02000000000000000000" pitchFamily="2" charset="0"/>
              <a:cs typeface="Poppins SemiBold" panose="00000700000000000000" pitchFamily="2" charset="0"/>
            </a:endParaRPr>
          </a:p>
        </p:txBody>
      </p:sp>
      <p:sp>
        <p:nvSpPr>
          <p:cNvPr id="3" name="Text Placeholder 2">
            <a:extLst>
              <a:ext uri="{FF2B5EF4-FFF2-40B4-BE49-F238E27FC236}">
                <a16:creationId xmlns:a16="http://schemas.microsoft.com/office/drawing/2014/main" id="{B9E456B8-4D67-4E93-9550-332C07EC5461}"/>
              </a:ext>
            </a:extLst>
          </p:cNvPr>
          <p:cNvSpPr>
            <a:spLocks noGrp="1"/>
          </p:cNvSpPr>
          <p:nvPr>
            <p:ph type="body" idx="1"/>
          </p:nvPr>
        </p:nvSpPr>
        <p:spPr>
          <a:xfrm>
            <a:off x="2102069" y="2114139"/>
            <a:ext cx="8198068" cy="1407249"/>
          </a:xfrm>
        </p:spPr>
        <p:txBody>
          <a:bodyPr>
            <a:noAutofit/>
          </a:bodyPr>
          <a:lstStyle/>
          <a:p>
            <a:r>
              <a:rPr lang="en-US" dirty="0">
                <a:solidFill>
                  <a:schemeClr val="tx1"/>
                </a:solidFill>
                <a:latin typeface="Poppins" panose="00000500000000000000" pitchFamily="2" charset="0"/>
                <a:cs typeface="Poppins" panose="00000500000000000000" pitchFamily="2" charset="0"/>
              </a:rPr>
              <a:t>Please join us for our </a:t>
            </a:r>
            <a:r>
              <a:rPr lang="en-US" dirty="0">
                <a:solidFill>
                  <a:schemeClr val="tx1"/>
                </a:solidFill>
                <a:latin typeface="Poppins SemiBold" panose="00000700000000000000" pitchFamily="2" charset="0"/>
                <a:cs typeface="Poppins SemiBold" panose="00000700000000000000" pitchFamily="2" charset="0"/>
              </a:rPr>
              <a:t>online Special General Meeting</a:t>
            </a:r>
          </a:p>
          <a:p>
            <a:pPr algn="ctr"/>
            <a:r>
              <a:rPr lang="en-US" b="0" i="0" dirty="0">
                <a:solidFill>
                  <a:schemeClr val="tx1"/>
                </a:solidFill>
                <a:effectLst/>
                <a:latin typeface="Poppins SemiBold" panose="00000700000000000000" pitchFamily="2" charset="0"/>
                <a:cs typeface="Poppins SemiBold" panose="00000700000000000000" pitchFamily="2" charset="0"/>
              </a:rPr>
              <a:t>2.00pm – 2.40pm Wednesday 31 May 2023 </a:t>
            </a:r>
          </a:p>
          <a:p>
            <a:pPr algn="ctr"/>
            <a:r>
              <a:rPr lang="en-US" b="0" i="0" dirty="0">
                <a:solidFill>
                  <a:schemeClr val="tx1"/>
                </a:solidFill>
                <a:effectLst/>
                <a:latin typeface="Poppins" panose="00000500000000000000" pitchFamily="2" charset="0"/>
              </a:rPr>
              <a:t>or by submitting a </a:t>
            </a:r>
            <a:r>
              <a:rPr lang="en-US" b="0" i="0" dirty="0">
                <a:solidFill>
                  <a:schemeClr val="tx1"/>
                </a:solidFill>
                <a:effectLst/>
                <a:latin typeface="Poppins SemiBold" panose="00000700000000000000" pitchFamily="2" charset="0"/>
                <a:cs typeface="Poppins SemiBold" panose="00000700000000000000" pitchFamily="2" charset="0"/>
              </a:rPr>
              <a:t>proxy vote</a:t>
            </a:r>
          </a:p>
          <a:p>
            <a:endParaRPr lang="en-US" dirty="0">
              <a:solidFill>
                <a:schemeClr val="tx1"/>
              </a:solidFill>
              <a:latin typeface="Poppins" panose="00000500000000000000" pitchFamily="2" charset="0"/>
              <a:cs typeface="Poppins" panose="00000500000000000000" pitchFamily="2" charset="0"/>
            </a:endParaRPr>
          </a:p>
          <a:p>
            <a:endParaRPr lang="en-US" dirty="0">
              <a:solidFill>
                <a:schemeClr val="tx1"/>
              </a:solidFill>
              <a:latin typeface="Poppins" panose="00000500000000000000" pitchFamily="2" charset="0"/>
              <a:cs typeface="Poppins" panose="00000500000000000000" pitchFamily="2" charset="0"/>
            </a:endParaRPr>
          </a:p>
        </p:txBody>
      </p:sp>
      <p:sp>
        <p:nvSpPr>
          <p:cNvPr id="4" name="Text Placeholder 2">
            <a:extLst>
              <a:ext uri="{FF2B5EF4-FFF2-40B4-BE49-F238E27FC236}">
                <a16:creationId xmlns:a16="http://schemas.microsoft.com/office/drawing/2014/main" id="{7A517C57-5009-26EA-B792-0268A3AA3EEB}"/>
              </a:ext>
            </a:extLst>
          </p:cNvPr>
          <p:cNvSpPr txBox="1">
            <a:spLocks/>
          </p:cNvSpPr>
          <p:nvPr/>
        </p:nvSpPr>
        <p:spPr>
          <a:xfrm>
            <a:off x="3485318" y="3926465"/>
            <a:ext cx="5894024" cy="6459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3600" dirty="0">
                <a:solidFill>
                  <a:schemeClr val="tx1">
                    <a:lumMod val="65000"/>
                    <a:lumOff val="35000"/>
                  </a:schemeClr>
                </a:solidFill>
                <a:latin typeface="Poppins SemiBold" panose="00000700000000000000" pitchFamily="2" charset="0"/>
                <a:cs typeface="Poppins SemiBold" panose="00000700000000000000" pitchFamily="2" charset="0"/>
              </a:rPr>
              <a:t>volunteeringqld.org.au</a:t>
            </a:r>
            <a:endParaRPr lang="en-AU" sz="3600" dirty="0">
              <a:solidFill>
                <a:schemeClr val="tx1">
                  <a:lumMod val="65000"/>
                  <a:lumOff val="35000"/>
                </a:schemeClr>
              </a:solidFill>
              <a:latin typeface="Poppins SemiBold" panose="00000700000000000000" pitchFamily="2" charset="0"/>
              <a:cs typeface="Poppins SemiBold" panose="00000700000000000000" pitchFamily="2" charset="0"/>
            </a:endParaRPr>
          </a:p>
        </p:txBody>
      </p:sp>
    </p:spTree>
    <p:extLst>
      <p:ext uri="{BB962C8B-B14F-4D97-AF65-F5344CB8AC3E}">
        <p14:creationId xmlns:p14="http://schemas.microsoft.com/office/powerpoint/2010/main" val="1538437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F46C7F-BB49-9440-B729-1D37BF582268}"/>
              </a:ext>
            </a:extLst>
          </p:cNvPr>
          <p:cNvSpPr>
            <a:spLocks noGrp="1"/>
          </p:cNvSpPr>
          <p:nvPr>
            <p:ph idx="1"/>
          </p:nvPr>
        </p:nvSpPr>
        <p:spPr>
          <a:xfrm>
            <a:off x="1873250" y="1868014"/>
            <a:ext cx="8445500" cy="2678307"/>
          </a:xfrm>
        </p:spPr>
        <p:txBody>
          <a:bodyPr>
            <a:normAutofit fontScale="92500"/>
          </a:bodyPr>
          <a:lstStyle/>
          <a:p>
            <a:pPr marL="0" indent="0" algn="ctr">
              <a:lnSpc>
                <a:spcPct val="114000"/>
              </a:lnSpc>
              <a:spcAft>
                <a:spcPts val="1200"/>
              </a:spcAft>
              <a:buNone/>
            </a:pPr>
            <a:r>
              <a:rPr lang="en-AU" sz="3200" b="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rPr>
              <a:t>We acknowledge our </a:t>
            </a:r>
            <a:r>
              <a:rPr lang="en-AU" sz="3200" b="0" dirty="0">
                <a:solidFill>
                  <a:schemeClr val="tx1">
                    <a:lumMod val="65000"/>
                    <a:lumOff val="35000"/>
                  </a:schemeClr>
                </a:solidFill>
                <a:latin typeface="Poppins SemiBold" panose="00000700000000000000" pitchFamily="2" charset="0"/>
                <a:cs typeface="Poppins SemiBold" panose="00000700000000000000" pitchFamily="2" charset="0"/>
              </a:rPr>
              <a:t>First Nations People </a:t>
            </a:r>
            <a:r>
              <a:rPr lang="en-AU" sz="3200" b="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rPr>
              <a:t>as the </a:t>
            </a:r>
            <a:r>
              <a:rPr lang="en-AU" sz="3200" b="0" dirty="0">
                <a:solidFill>
                  <a:schemeClr val="tx1">
                    <a:lumMod val="65000"/>
                    <a:lumOff val="35000"/>
                  </a:schemeClr>
                </a:solidFill>
                <a:latin typeface="Poppins SemiBold" panose="00000700000000000000" pitchFamily="2" charset="0"/>
                <a:cs typeface="Poppins SemiBold" panose="00000700000000000000" pitchFamily="2" charset="0"/>
              </a:rPr>
              <a:t>traditional custodians </a:t>
            </a:r>
            <a:r>
              <a:rPr lang="en-AU" sz="3200" b="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rPr>
              <a:t>of the lands we share and are meeting on today and pay respects to </a:t>
            </a:r>
            <a:r>
              <a:rPr lang="en-AU" sz="3200" b="0" dirty="0">
                <a:solidFill>
                  <a:schemeClr val="tx1">
                    <a:lumMod val="65000"/>
                    <a:lumOff val="35000"/>
                  </a:schemeClr>
                </a:solidFill>
                <a:latin typeface="Poppins SemiBold" panose="00000700000000000000" pitchFamily="2" charset="0"/>
                <a:cs typeface="Poppins SemiBold" panose="00000700000000000000" pitchFamily="2" charset="0"/>
              </a:rPr>
              <a:t>Elders </a:t>
            </a:r>
            <a:r>
              <a:rPr lang="en-AU" sz="3200" b="0" dirty="0">
                <a:solidFill>
                  <a:schemeClr val="tx1">
                    <a:lumMod val="65000"/>
                    <a:lumOff val="35000"/>
                  </a:schemeClr>
                </a:solidFill>
                <a:latin typeface="Poppins SemiBold" panose="00000700000000000000" pitchFamily="2" charset="0"/>
                <a:ea typeface="Roboto Light" panose="02000000000000000000" pitchFamily="2" charset="0"/>
                <a:cs typeface="Poppins SemiBold" panose="00000700000000000000" pitchFamily="2" charset="0"/>
              </a:rPr>
              <a:t>past and present</a:t>
            </a:r>
          </a:p>
          <a:p>
            <a:pPr marL="0" indent="0">
              <a:buNone/>
            </a:pPr>
            <a:endParaRPr lang="en-US" dirty="0"/>
          </a:p>
        </p:txBody>
      </p:sp>
      <p:pic>
        <p:nvPicPr>
          <p:cNvPr id="2" name="Picture 2" descr="See the source image">
            <a:extLst>
              <a:ext uri="{FF2B5EF4-FFF2-40B4-BE49-F238E27FC236}">
                <a16:creationId xmlns:a16="http://schemas.microsoft.com/office/drawing/2014/main" id="{D66585F2-9910-A881-A899-3A3519453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7239" y="4546320"/>
            <a:ext cx="2440068" cy="14640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See the source image">
            <a:extLst>
              <a:ext uri="{FF2B5EF4-FFF2-40B4-BE49-F238E27FC236}">
                <a16:creationId xmlns:a16="http://schemas.microsoft.com/office/drawing/2014/main" id="{28954856-0E38-1E7B-CA89-FDFA24149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694" y="4546321"/>
            <a:ext cx="2196062" cy="146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370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A4A5B88-6FEF-F26D-EBA5-01EBFB09AA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15" y="374573"/>
            <a:ext cx="9913344" cy="594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780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903E24-96DB-4D93-9B65-0F9F64D4B108}"/>
              </a:ext>
            </a:extLst>
          </p:cNvPr>
          <p:cNvSpPr>
            <a:spLocks noGrp="1"/>
          </p:cNvSpPr>
          <p:nvPr>
            <p:ph type="title"/>
          </p:nvPr>
        </p:nvSpPr>
        <p:spPr>
          <a:xfrm>
            <a:off x="453081" y="534263"/>
            <a:ext cx="7639885" cy="800551"/>
          </a:xfrm>
        </p:spPr>
        <p:txBody>
          <a:bodyPr>
            <a:normAutofit/>
          </a:bodyPr>
          <a:lstStyle/>
          <a:p>
            <a:r>
              <a:rPr lang="en-US" sz="4000" dirty="0">
                <a:solidFill>
                  <a:schemeClr val="tx1">
                    <a:lumMod val="65000"/>
                    <a:lumOff val="35000"/>
                  </a:schemeClr>
                </a:solidFill>
                <a:latin typeface="Poppins SemiBold" panose="00000700000000000000" pitchFamily="2" charset="0"/>
                <a:cs typeface="Poppins SemiBold" panose="00000700000000000000" pitchFamily="2" charset="0"/>
              </a:rPr>
              <a:t> Who are we?      </a:t>
            </a:r>
          </a:p>
        </p:txBody>
      </p:sp>
      <p:sp>
        <p:nvSpPr>
          <p:cNvPr id="2" name="Content Placeholder 2">
            <a:extLst>
              <a:ext uri="{FF2B5EF4-FFF2-40B4-BE49-F238E27FC236}">
                <a16:creationId xmlns:a16="http://schemas.microsoft.com/office/drawing/2014/main" id="{AC6BAC60-9B9B-6959-3F18-FE1CEAE7A74F}"/>
              </a:ext>
            </a:extLst>
          </p:cNvPr>
          <p:cNvSpPr txBox="1">
            <a:spLocks/>
          </p:cNvSpPr>
          <p:nvPr/>
        </p:nvSpPr>
        <p:spPr>
          <a:xfrm>
            <a:off x="653031" y="2288079"/>
            <a:ext cx="10131898" cy="2567702"/>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lnSpc>
                <a:spcPct val="120000"/>
              </a:lnSpc>
            </a:pPr>
            <a:endParaRPr lang="en-US" dirty="0">
              <a:solidFill>
                <a:schemeClr val="tx1">
                  <a:lumMod val="65000"/>
                  <a:lumOff val="35000"/>
                </a:schemeClr>
              </a:solidFill>
              <a:latin typeface="Poppins SemiBold" panose="00000700000000000000" pitchFamily="2" charset="0"/>
              <a:ea typeface="Gadugi" panose="020B0502040204020203" pitchFamily="34" charset="0"/>
              <a:cs typeface="Poppins SemiBold" panose="00000700000000000000" pitchFamily="2" charset="0"/>
            </a:endParaRPr>
          </a:p>
          <a:p>
            <a:pPr>
              <a:lnSpc>
                <a:spcPct val="120000"/>
              </a:lnSpc>
            </a:pPr>
            <a:r>
              <a:rPr lang="en-US" dirty="0">
                <a:solidFill>
                  <a:schemeClr val="tx1"/>
                </a:solidFill>
                <a:latin typeface="Poppins SemiBold" panose="00000700000000000000" pitchFamily="2" charset="0"/>
                <a:ea typeface="Gadugi" panose="020B0502040204020203" pitchFamily="34" charset="0"/>
                <a:cs typeface="Poppins SemiBold" panose="00000700000000000000" pitchFamily="2" charset="0"/>
              </a:rPr>
              <a:t>Presenters / Panelists</a:t>
            </a:r>
          </a:p>
          <a:p>
            <a:pPr>
              <a:lnSpc>
                <a:spcPct val="120000"/>
              </a:lnSpc>
            </a:pPr>
            <a:r>
              <a:rPr lang="en-US" sz="800" dirty="0">
                <a:solidFill>
                  <a:schemeClr val="tx1"/>
                </a:solidFill>
                <a:latin typeface="Poppins SemiBold" panose="00000700000000000000" pitchFamily="2" charset="0"/>
                <a:ea typeface="Gadugi" panose="020B0502040204020203" pitchFamily="34" charset="0"/>
                <a:cs typeface="Poppins SemiBold" panose="00000700000000000000" pitchFamily="2" charset="0"/>
              </a:rPr>
              <a:t>  </a:t>
            </a:r>
          </a:p>
          <a:p>
            <a:pPr>
              <a:lnSpc>
                <a:spcPct val="120000"/>
              </a:lnSpc>
            </a:pPr>
            <a:r>
              <a:rPr lang="en-US" dirty="0">
                <a:solidFill>
                  <a:schemeClr val="tx1"/>
                </a:solidFill>
                <a:latin typeface="Poppins SemiBold" panose="00000700000000000000" pitchFamily="2" charset="0"/>
                <a:ea typeface="Gadugi" panose="020B0502040204020203" pitchFamily="34" charset="0"/>
                <a:cs typeface="Poppins SemiBold" panose="00000700000000000000" pitchFamily="2" charset="0"/>
              </a:rPr>
              <a:t>Brett Johnson, </a:t>
            </a:r>
            <a:r>
              <a:rPr lang="en-US" dirty="0">
                <a:solidFill>
                  <a:schemeClr val="tx1"/>
                </a:solidFill>
                <a:latin typeface="Poppins" panose="00000500000000000000" pitchFamily="2" charset="0"/>
                <a:ea typeface="Gadugi" panose="020B0502040204020203" pitchFamily="34" charset="0"/>
                <a:cs typeface="Poppins" panose="00000500000000000000" pitchFamily="2" charset="0"/>
              </a:rPr>
              <a:t>President, Board of Volunteering Queensland</a:t>
            </a:r>
          </a:p>
          <a:p>
            <a:pPr>
              <a:lnSpc>
                <a:spcPct val="120000"/>
              </a:lnSpc>
            </a:pPr>
            <a:r>
              <a:rPr lang="en-US" dirty="0">
                <a:solidFill>
                  <a:schemeClr val="tx1"/>
                </a:solidFill>
                <a:latin typeface="Poppins SemiBold" panose="00000700000000000000" pitchFamily="2" charset="0"/>
                <a:ea typeface="Gadugi" panose="020B0502040204020203" pitchFamily="34" charset="0"/>
                <a:cs typeface="Poppins SemiBold" panose="00000700000000000000" pitchFamily="2" charset="0"/>
              </a:rPr>
              <a:t>Linda Lavarch, </a:t>
            </a:r>
            <a:r>
              <a:rPr lang="en-US" dirty="0">
                <a:solidFill>
                  <a:schemeClr val="tx1"/>
                </a:solidFill>
                <a:latin typeface="Poppins" panose="00000500000000000000" pitchFamily="2" charset="0"/>
                <a:ea typeface="Gadugi" panose="020B0502040204020203" pitchFamily="34" charset="0"/>
                <a:cs typeface="Poppins" panose="00000500000000000000" pitchFamily="2" charset="0"/>
              </a:rPr>
              <a:t>Director, Board of Volunteering Queensland</a:t>
            </a:r>
          </a:p>
          <a:p>
            <a:pPr>
              <a:lnSpc>
                <a:spcPct val="120000"/>
              </a:lnSpc>
            </a:pPr>
            <a:r>
              <a:rPr lang="en-US" dirty="0">
                <a:solidFill>
                  <a:schemeClr val="tx1"/>
                </a:solidFill>
                <a:latin typeface="Poppins SemiBold" panose="00000700000000000000" pitchFamily="2" charset="0"/>
                <a:ea typeface="Gadugi" panose="020B0502040204020203" pitchFamily="34" charset="0"/>
                <a:cs typeface="Poppins SemiBold" panose="00000700000000000000" pitchFamily="2" charset="0"/>
              </a:rPr>
              <a:t>Jane Hedger, </a:t>
            </a:r>
            <a:r>
              <a:rPr lang="en-US" dirty="0">
                <a:solidFill>
                  <a:schemeClr val="tx1"/>
                </a:solidFill>
                <a:latin typeface="Poppins" panose="00000500000000000000" pitchFamily="2" charset="0"/>
                <a:ea typeface="Gadugi" panose="020B0502040204020203" pitchFamily="34" charset="0"/>
                <a:cs typeface="Poppins" panose="00000500000000000000" pitchFamily="2" charset="0"/>
              </a:rPr>
              <a:t>Secretary, Board of Volunteering Queensland</a:t>
            </a:r>
          </a:p>
          <a:p>
            <a:pPr>
              <a:lnSpc>
                <a:spcPct val="120000"/>
              </a:lnSpc>
            </a:pPr>
            <a:r>
              <a:rPr lang="en-US" dirty="0">
                <a:solidFill>
                  <a:schemeClr val="tx1"/>
                </a:solidFill>
                <a:latin typeface="Poppins SemiBold" panose="00000700000000000000" pitchFamily="2" charset="0"/>
                <a:ea typeface="Gadugi" panose="020B0502040204020203" pitchFamily="34" charset="0"/>
                <a:cs typeface="Poppins SemiBold" panose="00000700000000000000" pitchFamily="2" charset="0"/>
              </a:rPr>
              <a:t>Mara Basanovic, </a:t>
            </a:r>
            <a:r>
              <a:rPr lang="en-US" dirty="0">
                <a:solidFill>
                  <a:schemeClr val="tx1"/>
                </a:solidFill>
                <a:latin typeface="Poppins" panose="00000500000000000000" pitchFamily="2" charset="0"/>
                <a:ea typeface="Gadugi" panose="020B0502040204020203" pitchFamily="34" charset="0"/>
                <a:cs typeface="Poppins" panose="00000500000000000000" pitchFamily="2" charset="0"/>
              </a:rPr>
              <a:t>CEO, Volunteering Queensland</a:t>
            </a:r>
          </a:p>
          <a:p>
            <a:pPr>
              <a:lnSpc>
                <a:spcPct val="120000"/>
              </a:lnSpc>
            </a:pPr>
            <a:r>
              <a:rPr lang="en-US" dirty="0">
                <a:solidFill>
                  <a:schemeClr val="tx1"/>
                </a:solidFill>
                <a:latin typeface="Poppins" panose="00000500000000000000" pitchFamily="2" charset="0"/>
                <a:ea typeface="Gadugi" panose="020B0502040204020203" pitchFamily="34" charset="0"/>
                <a:cs typeface="Poppins" panose="00000500000000000000" pitchFamily="2" charset="0"/>
              </a:rPr>
              <a:t> </a:t>
            </a:r>
          </a:p>
          <a:p>
            <a:pPr>
              <a:lnSpc>
                <a:spcPct val="120000"/>
              </a:lnSpc>
            </a:pPr>
            <a:endParaRPr lang="en-US" dirty="0">
              <a:solidFill>
                <a:schemeClr val="tx1">
                  <a:lumMod val="65000"/>
                  <a:lumOff val="35000"/>
                </a:schemeClr>
              </a:solidFill>
              <a:latin typeface="Poppins" panose="00000500000000000000" pitchFamily="2" charset="0"/>
              <a:ea typeface="Gadugi" panose="020B0502040204020203" pitchFamily="34" charset="0"/>
              <a:cs typeface="Poppins" panose="00000500000000000000" pitchFamily="2" charset="0"/>
            </a:endParaRPr>
          </a:p>
        </p:txBody>
      </p:sp>
    </p:spTree>
    <p:extLst>
      <p:ext uri="{BB962C8B-B14F-4D97-AF65-F5344CB8AC3E}">
        <p14:creationId xmlns:p14="http://schemas.microsoft.com/office/powerpoint/2010/main" val="3016614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6903E24-96DB-4D93-9B65-0F9F64D4B108}"/>
              </a:ext>
            </a:extLst>
          </p:cNvPr>
          <p:cNvSpPr>
            <a:spLocks noGrp="1"/>
          </p:cNvSpPr>
          <p:nvPr>
            <p:ph type="title"/>
          </p:nvPr>
        </p:nvSpPr>
        <p:spPr>
          <a:xfrm>
            <a:off x="453081" y="250484"/>
            <a:ext cx="11738919" cy="695447"/>
          </a:xfrm>
        </p:spPr>
        <p:txBody>
          <a:bodyPr>
            <a:normAutofit/>
          </a:bodyPr>
          <a:lstStyle/>
          <a:p>
            <a:r>
              <a:rPr lang="en-US" sz="4000" dirty="0">
                <a:solidFill>
                  <a:schemeClr val="tx1">
                    <a:lumMod val="65000"/>
                    <a:lumOff val="35000"/>
                  </a:schemeClr>
                </a:solidFill>
                <a:latin typeface="Poppins SemiBold" panose="00000700000000000000" pitchFamily="2" charset="0"/>
                <a:cs typeface="Poppins SemiBold" panose="00000700000000000000" pitchFamily="2" charset="0"/>
              </a:rPr>
              <a:t> Today’s agenda</a:t>
            </a:r>
          </a:p>
        </p:txBody>
      </p:sp>
      <p:sp>
        <p:nvSpPr>
          <p:cNvPr id="2" name="Content Placeholder 2">
            <a:extLst>
              <a:ext uri="{FF2B5EF4-FFF2-40B4-BE49-F238E27FC236}">
                <a16:creationId xmlns:a16="http://schemas.microsoft.com/office/drawing/2014/main" id="{AC6BAC60-9B9B-6959-3F18-FE1CEAE7A74F}"/>
              </a:ext>
            </a:extLst>
          </p:cNvPr>
          <p:cNvSpPr txBox="1">
            <a:spLocks/>
          </p:cNvSpPr>
          <p:nvPr/>
        </p:nvSpPr>
        <p:spPr>
          <a:xfrm>
            <a:off x="3080918" y="1660281"/>
            <a:ext cx="8827302" cy="3285187"/>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Roboto Light" panose="02000000000000000000" pitchFamily="2" charset="0"/>
                <a:ea typeface="Roboto Light" panose="02000000000000000000" pitchFamily="2"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Roboto" panose="02000000000000000000" pitchFamily="2" charset="0"/>
                <a:ea typeface="Roboto" panose="02000000000000000000" pitchFamily="2"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Roboto" panose="02000000000000000000" pitchFamily="2" charset="0"/>
                <a:ea typeface="Roboto" panose="02000000000000000000" pitchFamily="2"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Roboto" panose="02000000000000000000" pitchFamily="2" charset="0"/>
                <a:ea typeface="Roboto" panose="02000000000000000000" pitchFamily="2"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Roboto" panose="02000000000000000000" pitchFamily="2" charset="0"/>
                <a:ea typeface="Roboto" panose="02000000000000000000" pitchFamily="2"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20000"/>
              </a:lnSpc>
            </a:pPr>
            <a:endParaRPr lang="en-US" dirty="0">
              <a:solidFill>
                <a:schemeClr val="tx1">
                  <a:lumMod val="65000"/>
                  <a:lumOff val="35000"/>
                </a:schemeClr>
              </a:solidFill>
              <a:latin typeface="Poppins SemiBold" panose="00000700000000000000" pitchFamily="2" charset="0"/>
              <a:ea typeface="Gadugi" panose="020B0502040204020203" pitchFamily="34" charset="0"/>
              <a:cs typeface="Poppins SemiBold" panose="00000700000000000000" pitchFamily="2" charset="0"/>
            </a:endParaRPr>
          </a:p>
          <a:p>
            <a:pPr>
              <a:lnSpc>
                <a:spcPct val="120000"/>
              </a:lnSpc>
            </a:pPr>
            <a:endParaRPr lang="en-US" dirty="0">
              <a:solidFill>
                <a:schemeClr val="tx1">
                  <a:lumMod val="65000"/>
                  <a:lumOff val="35000"/>
                </a:schemeClr>
              </a:solidFill>
              <a:latin typeface="Poppins SemiBold" panose="00000700000000000000" pitchFamily="2" charset="0"/>
              <a:ea typeface="Gadugi" panose="020B0502040204020203" pitchFamily="34" charset="0"/>
              <a:cs typeface="Poppins SemiBold" panose="00000700000000000000" pitchFamily="2" charset="0"/>
            </a:endParaRPr>
          </a:p>
          <a:p>
            <a:pPr>
              <a:lnSpc>
                <a:spcPct val="120000"/>
              </a:lnSpc>
            </a:pPr>
            <a:endParaRPr lang="en-US" dirty="0">
              <a:solidFill>
                <a:schemeClr val="tx1">
                  <a:lumMod val="65000"/>
                  <a:lumOff val="35000"/>
                </a:schemeClr>
              </a:solidFill>
              <a:latin typeface="Poppins SemiBold" panose="00000700000000000000" pitchFamily="2" charset="0"/>
              <a:ea typeface="Gadugi" panose="020B0502040204020203" pitchFamily="34" charset="0"/>
              <a:cs typeface="Poppins SemiBold" panose="00000700000000000000" pitchFamily="2" charset="0"/>
            </a:endParaRPr>
          </a:p>
          <a:p>
            <a:pPr>
              <a:lnSpc>
                <a:spcPct val="120000"/>
              </a:lnSpc>
            </a:pPr>
            <a:r>
              <a:rPr lang="en-US" dirty="0">
                <a:solidFill>
                  <a:schemeClr val="tx1"/>
                </a:solidFill>
                <a:latin typeface="Poppins SemiBold" panose="00000700000000000000" pitchFamily="2" charset="0"/>
                <a:ea typeface="Gadugi" panose="020B0502040204020203" pitchFamily="34" charset="0"/>
                <a:cs typeface="Poppins SemiBold" panose="00000700000000000000" pitchFamily="2" charset="0"/>
              </a:rPr>
              <a:t>Welcome / Housekeeping / Recording of session </a:t>
            </a:r>
          </a:p>
          <a:p>
            <a:pPr>
              <a:lnSpc>
                <a:spcPct val="120000"/>
              </a:lnSpc>
            </a:pPr>
            <a:r>
              <a:rPr lang="en-US" dirty="0">
                <a:solidFill>
                  <a:schemeClr val="tx1"/>
                </a:solidFill>
                <a:latin typeface="Poppins SemiBold" panose="00000700000000000000" pitchFamily="2" charset="0"/>
                <a:ea typeface="Gadugi" panose="020B0502040204020203" pitchFamily="34" charset="0"/>
                <a:cs typeface="Poppins SemiBold" panose="00000700000000000000" pitchFamily="2" charset="0"/>
              </a:rPr>
              <a:t>Why the move </a:t>
            </a:r>
            <a:r>
              <a:rPr lang="en-US" dirty="0">
                <a:solidFill>
                  <a:schemeClr val="tx1"/>
                </a:solidFill>
                <a:latin typeface="Poppins" panose="00000500000000000000" pitchFamily="2" charset="0"/>
                <a:ea typeface="Gadugi" panose="020B0502040204020203" pitchFamily="34" charset="0"/>
                <a:cs typeface="Poppins" panose="00000500000000000000" pitchFamily="2" charset="0"/>
              </a:rPr>
              <a:t>to a Company Limited by Guarantee?</a:t>
            </a:r>
          </a:p>
          <a:p>
            <a:pPr>
              <a:lnSpc>
                <a:spcPct val="120000"/>
              </a:lnSpc>
            </a:pPr>
            <a:r>
              <a:rPr lang="en-US" dirty="0">
                <a:solidFill>
                  <a:schemeClr val="tx1"/>
                </a:solidFill>
                <a:latin typeface="Poppins SemiBold" panose="00000700000000000000" pitchFamily="2" charset="0"/>
                <a:ea typeface="Gadugi" panose="020B0502040204020203" pitchFamily="34" charset="0"/>
                <a:cs typeface="Poppins SemiBold" panose="00000700000000000000" pitchFamily="2" charset="0"/>
              </a:rPr>
              <a:t>What </a:t>
            </a:r>
            <a:r>
              <a:rPr lang="en-US" dirty="0">
                <a:solidFill>
                  <a:schemeClr val="tx1"/>
                </a:solidFill>
                <a:latin typeface="Poppins" panose="00000500000000000000" pitchFamily="2" charset="0"/>
                <a:ea typeface="Gadugi" panose="020B0502040204020203" pitchFamily="34" charset="0"/>
                <a:cs typeface="Poppins" panose="00000500000000000000" pitchFamily="2" charset="0"/>
              </a:rPr>
              <a:t>changes?</a:t>
            </a:r>
          </a:p>
          <a:p>
            <a:pPr>
              <a:lnSpc>
                <a:spcPct val="120000"/>
              </a:lnSpc>
            </a:pPr>
            <a:r>
              <a:rPr lang="en-US" dirty="0">
                <a:solidFill>
                  <a:schemeClr val="tx1"/>
                </a:solidFill>
                <a:latin typeface="Poppins SemiBold" panose="00000700000000000000" pitchFamily="2" charset="0"/>
                <a:ea typeface="Gadugi" panose="020B0502040204020203" pitchFamily="34" charset="0"/>
                <a:cs typeface="Poppins SemiBold" panose="00000700000000000000" pitchFamily="2" charset="0"/>
              </a:rPr>
              <a:t>What</a:t>
            </a:r>
            <a:r>
              <a:rPr lang="en-US" dirty="0">
                <a:solidFill>
                  <a:schemeClr val="tx1"/>
                </a:solidFill>
                <a:latin typeface="Poppins" panose="00000500000000000000" pitchFamily="2" charset="0"/>
                <a:ea typeface="Gadugi" panose="020B0502040204020203" pitchFamily="34" charset="0"/>
                <a:cs typeface="Poppins" panose="00000500000000000000" pitchFamily="2" charset="0"/>
              </a:rPr>
              <a:t> benefits / disadvantages?</a:t>
            </a:r>
          </a:p>
          <a:p>
            <a:pPr>
              <a:lnSpc>
                <a:spcPct val="120000"/>
              </a:lnSpc>
            </a:pPr>
            <a:r>
              <a:rPr lang="en-US" dirty="0">
                <a:solidFill>
                  <a:schemeClr val="tx1"/>
                </a:solidFill>
                <a:latin typeface="Poppins SemiBold" panose="00000700000000000000" pitchFamily="2" charset="0"/>
                <a:ea typeface="Gadugi" panose="020B0502040204020203" pitchFamily="34" charset="0"/>
                <a:cs typeface="Poppins SemiBold" panose="00000700000000000000" pitchFamily="2" charset="0"/>
              </a:rPr>
              <a:t>What </a:t>
            </a:r>
            <a:r>
              <a:rPr lang="en-US" dirty="0">
                <a:solidFill>
                  <a:schemeClr val="tx1"/>
                </a:solidFill>
                <a:latin typeface="Poppins" panose="00000500000000000000" pitchFamily="2" charset="0"/>
                <a:ea typeface="Gadugi" panose="020B0502040204020203" pitchFamily="34" charset="0"/>
                <a:cs typeface="Poppins" panose="00000500000000000000" pitchFamily="2" charset="0"/>
              </a:rPr>
              <a:t>does this mean for Members?</a:t>
            </a:r>
          </a:p>
          <a:p>
            <a:pPr>
              <a:lnSpc>
                <a:spcPct val="120000"/>
              </a:lnSpc>
            </a:pPr>
            <a:r>
              <a:rPr lang="en-US" dirty="0">
                <a:solidFill>
                  <a:schemeClr val="tx1"/>
                </a:solidFill>
                <a:latin typeface="Poppins SemiBold" panose="00000700000000000000" pitchFamily="2" charset="0"/>
                <a:ea typeface="Gadugi" panose="020B0502040204020203" pitchFamily="34" charset="0"/>
                <a:cs typeface="Poppins SemiBold" panose="00000700000000000000" pitchFamily="2" charset="0"/>
              </a:rPr>
              <a:t>Special General Meeting</a:t>
            </a:r>
          </a:p>
          <a:p>
            <a:pPr>
              <a:lnSpc>
                <a:spcPct val="120000"/>
              </a:lnSpc>
            </a:pPr>
            <a:r>
              <a:rPr lang="en-US" dirty="0">
                <a:solidFill>
                  <a:schemeClr val="tx1"/>
                </a:solidFill>
                <a:latin typeface="Poppins SemiBold" panose="00000700000000000000" pitchFamily="2" charset="0"/>
                <a:ea typeface="Gadugi" panose="020B0502040204020203" pitchFamily="34" charset="0"/>
                <a:cs typeface="Poppins SemiBold" panose="00000700000000000000" pitchFamily="2" charset="0"/>
              </a:rPr>
              <a:t>Resolutions</a:t>
            </a:r>
          </a:p>
          <a:p>
            <a:pPr>
              <a:lnSpc>
                <a:spcPct val="120000"/>
              </a:lnSpc>
            </a:pPr>
            <a:r>
              <a:rPr lang="en-US" dirty="0">
                <a:solidFill>
                  <a:schemeClr val="tx1"/>
                </a:solidFill>
                <a:latin typeface="Poppins SemiBold" panose="00000700000000000000" pitchFamily="2" charset="0"/>
                <a:ea typeface="Gadugi" panose="020B0502040204020203" pitchFamily="34" charset="0"/>
                <a:cs typeface="Poppins SemiBold" panose="00000700000000000000" pitchFamily="2" charset="0"/>
              </a:rPr>
              <a:t>How can I support </a:t>
            </a:r>
            <a:r>
              <a:rPr lang="en-US" dirty="0">
                <a:solidFill>
                  <a:schemeClr val="tx1"/>
                </a:solidFill>
                <a:latin typeface="Poppins" panose="00000500000000000000" pitchFamily="2" charset="0"/>
                <a:ea typeface="Gadugi" panose="020B0502040204020203" pitchFamily="34" charset="0"/>
                <a:cs typeface="Poppins" panose="00000500000000000000" pitchFamily="2" charset="0"/>
              </a:rPr>
              <a:t>the change?</a:t>
            </a:r>
          </a:p>
          <a:p>
            <a:pPr>
              <a:lnSpc>
                <a:spcPct val="120000"/>
              </a:lnSpc>
            </a:pPr>
            <a:r>
              <a:rPr lang="en-US" dirty="0">
                <a:solidFill>
                  <a:schemeClr val="tx1"/>
                </a:solidFill>
                <a:latin typeface="Poppins SemiBold" panose="00000700000000000000" pitchFamily="2" charset="0"/>
                <a:ea typeface="Gadugi" panose="020B0502040204020203" pitchFamily="34" charset="0"/>
                <a:cs typeface="Poppins SemiBold" panose="00000700000000000000" pitchFamily="2" charset="0"/>
              </a:rPr>
              <a:t>Timeline </a:t>
            </a:r>
          </a:p>
          <a:p>
            <a:pPr>
              <a:lnSpc>
                <a:spcPct val="120000"/>
              </a:lnSpc>
            </a:pPr>
            <a:r>
              <a:rPr lang="en-US" sz="4000" dirty="0">
                <a:solidFill>
                  <a:schemeClr val="tx1"/>
                </a:solidFill>
                <a:latin typeface="Poppins SemiBold" panose="00000700000000000000" pitchFamily="2" charset="0"/>
                <a:cs typeface="Poppins SemiBold" panose="00000700000000000000" pitchFamily="2" charset="0"/>
              </a:rPr>
              <a:t>Q&amp;A</a:t>
            </a:r>
            <a:r>
              <a:rPr lang="en-US" sz="4000" dirty="0">
                <a:solidFill>
                  <a:schemeClr val="tx1">
                    <a:lumMod val="65000"/>
                    <a:lumOff val="35000"/>
                  </a:schemeClr>
                </a:solidFill>
                <a:latin typeface="Poppins SemiBold" panose="00000700000000000000" pitchFamily="2" charset="0"/>
                <a:cs typeface="Poppins SemiBold" panose="00000700000000000000" pitchFamily="2" charset="0"/>
              </a:rPr>
              <a:t> </a:t>
            </a:r>
            <a:endParaRPr lang="en-US" sz="4000" dirty="0">
              <a:solidFill>
                <a:schemeClr val="tx1">
                  <a:lumMod val="65000"/>
                  <a:lumOff val="35000"/>
                </a:schemeClr>
              </a:solidFill>
              <a:latin typeface="Poppins" panose="00000500000000000000" pitchFamily="2" charset="0"/>
              <a:ea typeface="Gadugi" panose="020B0502040204020203" pitchFamily="34" charset="0"/>
              <a:cs typeface="Poppins" panose="00000500000000000000" pitchFamily="2" charset="0"/>
            </a:endParaRPr>
          </a:p>
          <a:p>
            <a:pPr>
              <a:lnSpc>
                <a:spcPct val="120000"/>
              </a:lnSpc>
            </a:pPr>
            <a:endParaRPr lang="en-US" dirty="0">
              <a:solidFill>
                <a:schemeClr val="tx1">
                  <a:lumMod val="65000"/>
                  <a:lumOff val="35000"/>
                </a:schemeClr>
              </a:solidFill>
              <a:latin typeface="Poppins" panose="00000500000000000000" pitchFamily="2" charset="0"/>
              <a:ea typeface="Gadugi" panose="020B0502040204020203" pitchFamily="34" charset="0"/>
              <a:cs typeface="Poppins" panose="00000500000000000000" pitchFamily="2" charset="0"/>
            </a:endParaRPr>
          </a:p>
        </p:txBody>
      </p:sp>
    </p:spTree>
    <p:extLst>
      <p:ext uri="{BB962C8B-B14F-4D97-AF65-F5344CB8AC3E}">
        <p14:creationId xmlns:p14="http://schemas.microsoft.com/office/powerpoint/2010/main" val="1960362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307C600-B1E0-4F22-890C-845F60D14043}"/>
              </a:ext>
            </a:extLst>
          </p:cNvPr>
          <p:cNvSpPr>
            <a:spLocks noGrp="1"/>
          </p:cNvSpPr>
          <p:nvPr>
            <p:ph type="title"/>
          </p:nvPr>
        </p:nvSpPr>
        <p:spPr>
          <a:xfrm>
            <a:off x="2722432" y="330739"/>
            <a:ext cx="4462516" cy="975946"/>
          </a:xfrm>
        </p:spPr>
        <p:txBody>
          <a:bodyPr>
            <a:noAutofit/>
          </a:bodyPr>
          <a:lstStyle/>
          <a:p>
            <a:r>
              <a:rPr lang="en-AU" sz="3600" dirty="0">
                <a:solidFill>
                  <a:schemeClr val="tx1">
                    <a:lumMod val="65000"/>
                    <a:lumOff val="35000"/>
                  </a:schemeClr>
                </a:solidFill>
                <a:latin typeface="Poppins SemiBold" panose="00000700000000000000" pitchFamily="2" charset="0"/>
                <a:cs typeface="Poppins SemiBold" panose="00000700000000000000" pitchFamily="2" charset="0"/>
              </a:rPr>
              <a:t>Why the move? </a:t>
            </a:r>
            <a:endParaRPr lang="en-AU" sz="3600" dirty="0">
              <a:solidFill>
                <a:schemeClr val="tx1">
                  <a:lumMod val="65000"/>
                  <a:lumOff val="35000"/>
                </a:schemeClr>
              </a:solidFill>
              <a:latin typeface="Poppins SemiBold" panose="00000700000000000000" pitchFamily="2" charset="0"/>
              <a:ea typeface="Gadugi" panose="020B0502040204020203" pitchFamily="34" charset="0"/>
              <a:cs typeface="Poppins SemiBold" panose="00000700000000000000" pitchFamily="2" charset="0"/>
            </a:endParaRPr>
          </a:p>
        </p:txBody>
      </p:sp>
      <p:sp>
        <p:nvSpPr>
          <p:cNvPr id="7" name="Content Placeholder 2">
            <a:extLst>
              <a:ext uri="{FF2B5EF4-FFF2-40B4-BE49-F238E27FC236}">
                <a16:creationId xmlns:a16="http://schemas.microsoft.com/office/drawing/2014/main" id="{FC0D3AEA-F2E0-4942-84A4-F60013FAE83A}"/>
              </a:ext>
            </a:extLst>
          </p:cNvPr>
          <p:cNvSpPr txBox="1">
            <a:spLocks/>
          </p:cNvSpPr>
          <p:nvPr/>
        </p:nvSpPr>
        <p:spPr>
          <a:xfrm>
            <a:off x="250785" y="1828800"/>
            <a:ext cx="11690430" cy="443666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dugi" panose="020B0502040204020203" pitchFamily="34" charset="0"/>
                <a:ea typeface="Gadugi" panose="020B0502040204020203"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Gadugi" panose="020B0502040204020203"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Gadugi" panose="020B0502040204020203"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rPr>
              <a:t>   </a:t>
            </a:r>
          </a:p>
          <a:p>
            <a:pPr marL="0" indent="0">
              <a:spcBef>
                <a:spcPts val="0"/>
              </a:spcBef>
              <a:buNone/>
            </a:pPr>
            <a:r>
              <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rPr>
              <a:t> </a:t>
            </a:r>
          </a:p>
        </p:txBody>
      </p:sp>
      <p:sp>
        <p:nvSpPr>
          <p:cNvPr id="3" name="TextBox 2">
            <a:extLst>
              <a:ext uri="{FF2B5EF4-FFF2-40B4-BE49-F238E27FC236}">
                <a16:creationId xmlns:a16="http://schemas.microsoft.com/office/drawing/2014/main" id="{61AD3CC4-66F1-DAE2-DA0C-2975D93A0B56}"/>
              </a:ext>
            </a:extLst>
          </p:cNvPr>
          <p:cNvSpPr txBox="1"/>
          <p:nvPr/>
        </p:nvSpPr>
        <p:spPr>
          <a:xfrm>
            <a:off x="1576551" y="1425448"/>
            <a:ext cx="10058400" cy="7478970"/>
          </a:xfrm>
          <a:prstGeom prst="rect">
            <a:avLst/>
          </a:prstGeom>
          <a:noFill/>
        </p:spPr>
        <p:txBody>
          <a:bodyPr wrap="square">
            <a:spAutoFit/>
          </a:bodyPr>
          <a:lstStyle/>
          <a:p>
            <a:pPr algn="l"/>
            <a:r>
              <a:rPr lang="en-US" sz="2400" b="0" i="0" dirty="0">
                <a:solidFill>
                  <a:srgbClr val="414141"/>
                </a:solidFill>
                <a:effectLst/>
                <a:latin typeface="Poppins" panose="00000500000000000000" pitchFamily="2" charset="0"/>
              </a:rPr>
              <a:t>Incorporated association model </a:t>
            </a:r>
            <a:r>
              <a:rPr lang="en-US" sz="2400" b="0" i="0" dirty="0">
                <a:solidFill>
                  <a:srgbClr val="414141"/>
                </a:solidFill>
                <a:effectLst/>
                <a:latin typeface="Poppins SemiBold" panose="00000700000000000000" pitchFamily="2" charset="0"/>
                <a:cs typeface="Poppins SemiBold" panose="00000700000000000000" pitchFamily="2" charset="0"/>
              </a:rPr>
              <a:t>primarily</a:t>
            </a:r>
            <a:r>
              <a:rPr lang="en-US" sz="2400" b="0" i="0" dirty="0">
                <a:solidFill>
                  <a:srgbClr val="414141"/>
                </a:solidFill>
                <a:effectLst/>
                <a:latin typeface="Poppins" panose="00000500000000000000" pitchFamily="2" charset="0"/>
              </a:rPr>
              <a:t> for use by </a:t>
            </a:r>
            <a:r>
              <a:rPr lang="en-US" sz="2400" b="0" i="0" dirty="0">
                <a:solidFill>
                  <a:srgbClr val="414141"/>
                </a:solidFill>
                <a:effectLst/>
                <a:latin typeface="Poppins SemiBold" panose="00000700000000000000" pitchFamily="2" charset="0"/>
                <a:cs typeface="Poppins SemiBold" panose="00000700000000000000" pitchFamily="2" charset="0"/>
              </a:rPr>
              <a:t>small not-for-profit </a:t>
            </a:r>
            <a:r>
              <a:rPr lang="en-US" sz="2400" b="0" i="0" dirty="0" err="1">
                <a:solidFill>
                  <a:srgbClr val="414141"/>
                </a:solidFill>
                <a:effectLst/>
                <a:latin typeface="Poppins SemiBold" panose="00000700000000000000" pitchFamily="2" charset="0"/>
                <a:cs typeface="Poppins SemiBold" panose="00000700000000000000" pitchFamily="2" charset="0"/>
              </a:rPr>
              <a:t>organisation</a:t>
            </a:r>
            <a:r>
              <a:rPr lang="en-US" sz="2400" b="0" i="0" dirty="0" err="1">
                <a:solidFill>
                  <a:srgbClr val="414141"/>
                </a:solidFill>
                <a:effectLst/>
                <a:latin typeface="Poppins" panose="00000500000000000000" pitchFamily="2" charset="0"/>
              </a:rPr>
              <a:t>s</a:t>
            </a:r>
            <a:r>
              <a:rPr lang="en-US" sz="2400" b="0" i="0" dirty="0">
                <a:solidFill>
                  <a:srgbClr val="414141"/>
                </a:solidFill>
                <a:effectLst/>
                <a:latin typeface="Poppins" panose="00000500000000000000" pitchFamily="2" charset="0"/>
              </a:rPr>
              <a:t> operating at a </a:t>
            </a:r>
            <a:r>
              <a:rPr lang="en-US" sz="2400" b="0" i="0" dirty="0">
                <a:solidFill>
                  <a:srgbClr val="414141"/>
                </a:solidFill>
                <a:effectLst/>
                <a:latin typeface="Poppins SemiBold" panose="00000700000000000000" pitchFamily="2" charset="0"/>
                <a:cs typeface="Poppins SemiBold" panose="00000700000000000000" pitchFamily="2" charset="0"/>
              </a:rPr>
              <a:t>community</a:t>
            </a:r>
            <a:r>
              <a:rPr lang="en-US" sz="2400" b="0" i="0" dirty="0">
                <a:solidFill>
                  <a:srgbClr val="414141"/>
                </a:solidFill>
                <a:effectLst/>
                <a:latin typeface="Poppins" panose="00000500000000000000" pitchFamily="2" charset="0"/>
              </a:rPr>
              <a:t> level </a:t>
            </a:r>
          </a:p>
          <a:p>
            <a:pPr algn="l"/>
            <a:endParaRPr lang="en-US" sz="2400" b="0" i="0" dirty="0">
              <a:solidFill>
                <a:srgbClr val="414141"/>
              </a:solidFill>
              <a:effectLst/>
              <a:latin typeface="Poppins" panose="00000500000000000000" pitchFamily="2" charset="0"/>
            </a:endParaRPr>
          </a:p>
          <a:p>
            <a:pPr algn="l"/>
            <a:r>
              <a:rPr lang="en-US" sz="2400" b="0" i="0" dirty="0">
                <a:solidFill>
                  <a:srgbClr val="414141"/>
                </a:solidFill>
                <a:effectLst/>
                <a:latin typeface="Poppins SemiBold" panose="00000700000000000000" pitchFamily="2" charset="0"/>
                <a:cs typeface="Poppins SemiBold" panose="00000700000000000000" pitchFamily="2" charset="0"/>
              </a:rPr>
              <a:t>Our Strategic and operational aims </a:t>
            </a:r>
            <a:r>
              <a:rPr lang="en-US" sz="2400" b="0" i="0" dirty="0">
                <a:solidFill>
                  <a:srgbClr val="414141"/>
                </a:solidFill>
                <a:effectLst/>
                <a:latin typeface="Poppins" panose="00000500000000000000" pitchFamily="2" charset="0"/>
              </a:rPr>
              <a:t>have </a:t>
            </a:r>
            <a:r>
              <a:rPr lang="en-US" sz="2400" b="0" i="0" dirty="0">
                <a:solidFill>
                  <a:srgbClr val="414141"/>
                </a:solidFill>
                <a:effectLst/>
                <a:latin typeface="Poppins SemiBold" panose="00000700000000000000" pitchFamily="2" charset="0"/>
                <a:cs typeface="Poppins SemiBold" panose="00000700000000000000" pitchFamily="2" charset="0"/>
              </a:rPr>
              <a:t>evolved</a:t>
            </a:r>
            <a:r>
              <a:rPr lang="en-US" sz="2400" b="0" i="0" dirty="0">
                <a:solidFill>
                  <a:srgbClr val="414141"/>
                </a:solidFill>
                <a:effectLst/>
                <a:latin typeface="Poppins" panose="00000500000000000000" pitchFamily="2" charset="0"/>
              </a:rPr>
              <a:t> over the past 40 years and its </a:t>
            </a:r>
            <a:r>
              <a:rPr lang="en-US" sz="2400" b="0" i="0" dirty="0">
                <a:solidFill>
                  <a:srgbClr val="414141"/>
                </a:solidFill>
                <a:effectLst/>
                <a:latin typeface="Poppins SemiBold" panose="00000700000000000000" pitchFamily="2" charset="0"/>
                <a:cs typeface="Poppins SemiBold" panose="00000700000000000000" pitchFamily="2" charset="0"/>
              </a:rPr>
              <a:t>activities, size </a:t>
            </a:r>
            <a:r>
              <a:rPr lang="en-US" sz="2400" b="0" i="0" dirty="0">
                <a:solidFill>
                  <a:srgbClr val="414141"/>
                </a:solidFill>
                <a:effectLst/>
                <a:latin typeface="Poppins" panose="00000500000000000000" pitchFamily="2" charset="0"/>
                <a:cs typeface="Poppins" panose="00000500000000000000" pitchFamily="2" charset="0"/>
              </a:rPr>
              <a:t>and</a:t>
            </a:r>
            <a:r>
              <a:rPr lang="en-US" sz="2400" b="0" i="0" dirty="0">
                <a:solidFill>
                  <a:srgbClr val="414141"/>
                </a:solidFill>
                <a:effectLst/>
                <a:latin typeface="Poppins SemiBold" panose="00000700000000000000" pitchFamily="2" charset="0"/>
                <a:cs typeface="Poppins SemiBold" panose="00000700000000000000" pitchFamily="2" charset="0"/>
              </a:rPr>
              <a:t> financial base </a:t>
            </a:r>
            <a:r>
              <a:rPr lang="en-US" sz="2400" b="0" i="0" dirty="0">
                <a:solidFill>
                  <a:srgbClr val="414141"/>
                </a:solidFill>
                <a:effectLst/>
                <a:latin typeface="Poppins" panose="00000500000000000000" pitchFamily="2" charset="0"/>
                <a:cs typeface="Poppins" panose="00000500000000000000" pitchFamily="2" charset="0"/>
              </a:rPr>
              <a:t>have </a:t>
            </a:r>
            <a:r>
              <a:rPr lang="en-US" sz="2400" b="0" i="0" dirty="0">
                <a:solidFill>
                  <a:srgbClr val="414141"/>
                </a:solidFill>
                <a:effectLst/>
                <a:latin typeface="Poppins SemiBold" panose="00000700000000000000" pitchFamily="2" charset="0"/>
                <a:cs typeface="Poppins SemiBold" panose="00000700000000000000" pitchFamily="2" charset="0"/>
              </a:rPr>
              <a:t>increased</a:t>
            </a:r>
          </a:p>
          <a:p>
            <a:pPr algn="l"/>
            <a:endParaRPr lang="en-US" sz="2400" b="0" i="0" dirty="0">
              <a:solidFill>
                <a:srgbClr val="414141"/>
              </a:solidFill>
              <a:effectLst/>
              <a:latin typeface="Poppins" panose="00000500000000000000" pitchFamily="2" charset="0"/>
            </a:endParaRPr>
          </a:p>
          <a:p>
            <a:pPr algn="l"/>
            <a:r>
              <a:rPr lang="en-US" sz="2400" b="0" i="0" dirty="0">
                <a:solidFill>
                  <a:srgbClr val="414141"/>
                </a:solidFill>
                <a:effectLst/>
                <a:latin typeface="Poppins" panose="00000500000000000000" pitchFamily="2" charset="0"/>
              </a:rPr>
              <a:t>As the peak body Volunteering Queensland has </a:t>
            </a:r>
            <a:r>
              <a:rPr lang="en-US" sz="2400" b="0" i="0" dirty="0">
                <a:solidFill>
                  <a:srgbClr val="414141"/>
                </a:solidFill>
                <a:effectLst/>
                <a:latin typeface="Poppins SemiBold" panose="00000700000000000000" pitchFamily="2" charset="0"/>
                <a:cs typeface="Poppins SemiBold" panose="00000700000000000000" pitchFamily="2" charset="0"/>
              </a:rPr>
              <a:t>matured </a:t>
            </a:r>
            <a:r>
              <a:rPr lang="en-US" sz="2400" b="0" i="0" dirty="0">
                <a:solidFill>
                  <a:srgbClr val="414141"/>
                </a:solidFill>
                <a:effectLst/>
                <a:latin typeface="Poppins" panose="00000500000000000000" pitchFamily="2" charset="0"/>
                <a:cs typeface="Poppins" panose="00000500000000000000" pitchFamily="2" charset="0"/>
              </a:rPr>
              <a:t>and </a:t>
            </a:r>
          </a:p>
          <a:p>
            <a:pPr algn="l"/>
            <a:r>
              <a:rPr lang="en-US" sz="2400" b="0" i="0" dirty="0">
                <a:solidFill>
                  <a:srgbClr val="414141"/>
                </a:solidFill>
                <a:effectLst/>
                <a:latin typeface="Poppins SemiBold" panose="00000700000000000000" pitchFamily="2" charset="0"/>
                <a:cs typeface="Poppins SemiBold" panose="00000700000000000000" pitchFamily="2" charset="0"/>
              </a:rPr>
              <a:t>developed</a:t>
            </a:r>
            <a:r>
              <a:rPr lang="en-US" sz="2400" b="0" i="0" dirty="0">
                <a:solidFill>
                  <a:srgbClr val="414141"/>
                </a:solidFill>
                <a:effectLst/>
                <a:latin typeface="Poppins" panose="00000500000000000000" pitchFamily="2" charset="0"/>
              </a:rPr>
              <a:t> from a small to a </a:t>
            </a:r>
            <a:r>
              <a:rPr lang="en-US" sz="2400" b="0" i="0" dirty="0">
                <a:solidFill>
                  <a:srgbClr val="414141"/>
                </a:solidFill>
                <a:effectLst/>
                <a:latin typeface="Poppins SemiBold" panose="00000700000000000000" pitchFamily="2" charset="0"/>
                <a:cs typeface="Poppins SemiBold" panose="00000700000000000000" pitchFamily="2" charset="0"/>
              </a:rPr>
              <a:t>medium </a:t>
            </a:r>
            <a:r>
              <a:rPr lang="en-US" sz="2400" b="0" i="0" dirty="0" err="1">
                <a:solidFill>
                  <a:srgbClr val="414141"/>
                </a:solidFill>
                <a:effectLst/>
                <a:latin typeface="Poppins SemiBold" panose="00000700000000000000" pitchFamily="2" charset="0"/>
                <a:cs typeface="Poppins SemiBold" panose="00000700000000000000" pitchFamily="2" charset="0"/>
              </a:rPr>
              <a:t>organisation</a:t>
            </a:r>
            <a:r>
              <a:rPr lang="en-US" sz="2400" b="0" i="0" dirty="0">
                <a:solidFill>
                  <a:srgbClr val="414141"/>
                </a:solidFill>
                <a:effectLst/>
                <a:latin typeface="Poppins SemiBold" panose="00000700000000000000" pitchFamily="2" charset="0"/>
                <a:cs typeface="Poppins SemiBold" panose="00000700000000000000" pitchFamily="2" charset="0"/>
              </a:rPr>
              <a:t> </a:t>
            </a:r>
            <a:r>
              <a:rPr lang="en-US" sz="2400" b="0" i="0" dirty="0">
                <a:solidFill>
                  <a:srgbClr val="414141"/>
                </a:solidFill>
                <a:effectLst/>
                <a:latin typeface="Poppins" panose="00000500000000000000" pitchFamily="2" charset="0"/>
              </a:rPr>
              <a:t>and it is important for us to </a:t>
            </a:r>
            <a:r>
              <a:rPr lang="en-US" sz="2400" b="0" i="0" dirty="0">
                <a:solidFill>
                  <a:srgbClr val="414141"/>
                </a:solidFill>
                <a:effectLst/>
                <a:latin typeface="Poppins SemiBold" panose="00000700000000000000" pitchFamily="2" charset="0"/>
                <a:cs typeface="Poppins SemiBold" panose="00000700000000000000" pitchFamily="2" charset="0"/>
              </a:rPr>
              <a:t>lead by example </a:t>
            </a:r>
            <a:r>
              <a:rPr lang="en-US" sz="2400" b="0" i="0" dirty="0">
                <a:solidFill>
                  <a:srgbClr val="414141"/>
                </a:solidFill>
                <a:effectLst/>
                <a:latin typeface="Poppins" panose="00000500000000000000" pitchFamily="2" charset="0"/>
              </a:rPr>
              <a:t>and </a:t>
            </a:r>
            <a:r>
              <a:rPr lang="en-US" sz="2400" b="0" i="0" dirty="0" err="1">
                <a:solidFill>
                  <a:srgbClr val="414141"/>
                </a:solidFill>
                <a:effectLst/>
                <a:latin typeface="Poppins SemiBold" panose="00000700000000000000" pitchFamily="2" charset="0"/>
                <a:cs typeface="Poppins SemiBold" panose="00000700000000000000" pitchFamily="2" charset="0"/>
              </a:rPr>
              <a:t>honour</a:t>
            </a:r>
            <a:r>
              <a:rPr lang="en-US" sz="2400" b="0" i="0" dirty="0">
                <a:solidFill>
                  <a:srgbClr val="414141"/>
                </a:solidFill>
                <a:effectLst/>
                <a:latin typeface="Poppins SemiBold" panose="00000700000000000000" pitchFamily="2" charset="0"/>
                <a:cs typeface="Poppins SemiBold" panose="00000700000000000000" pitchFamily="2" charset="0"/>
              </a:rPr>
              <a:t> the intent </a:t>
            </a:r>
            <a:r>
              <a:rPr lang="en-US" sz="2400" b="0" i="0" dirty="0">
                <a:solidFill>
                  <a:srgbClr val="414141"/>
                </a:solidFill>
                <a:effectLst/>
                <a:latin typeface="Poppins" panose="00000500000000000000" pitchFamily="2" charset="0"/>
              </a:rPr>
              <a:t>of an incorporated association and a company limited by guarantee </a:t>
            </a:r>
          </a:p>
          <a:p>
            <a:pPr algn="l"/>
            <a:endParaRPr lang="en-US" sz="2400" dirty="0">
              <a:solidFill>
                <a:srgbClr val="414141"/>
              </a:solidFill>
              <a:latin typeface="Poppins" panose="00000500000000000000" pitchFamily="2" charset="0"/>
            </a:endParaRPr>
          </a:p>
          <a:p>
            <a:pPr algn="l"/>
            <a:r>
              <a:rPr lang="en-US" sz="2400" b="0" i="0" dirty="0">
                <a:solidFill>
                  <a:srgbClr val="414141"/>
                </a:solidFill>
                <a:effectLst/>
                <a:latin typeface="Poppins SemiBold" panose="00000700000000000000" pitchFamily="2" charset="0"/>
                <a:cs typeface="Poppins SemiBold" panose="00000700000000000000" pitchFamily="2" charset="0"/>
              </a:rPr>
              <a:t>Strengthens</a:t>
            </a:r>
            <a:r>
              <a:rPr lang="en-US" sz="2400" b="0" i="0" dirty="0">
                <a:solidFill>
                  <a:srgbClr val="414141"/>
                </a:solidFill>
                <a:effectLst/>
                <a:latin typeface="Poppins" panose="00000500000000000000" pitchFamily="2" charset="0"/>
              </a:rPr>
              <a:t> our </a:t>
            </a:r>
            <a:r>
              <a:rPr lang="en-US" sz="2400" b="0" i="0" dirty="0">
                <a:solidFill>
                  <a:srgbClr val="414141"/>
                </a:solidFill>
                <a:effectLst/>
                <a:latin typeface="Poppins SemiBold" panose="00000700000000000000" pitchFamily="2" charset="0"/>
                <a:cs typeface="Poppins SemiBold" panose="00000700000000000000" pitchFamily="2" charset="0"/>
              </a:rPr>
              <a:t>governance </a:t>
            </a:r>
            <a:r>
              <a:rPr lang="en-US" sz="2400" b="0" i="0" dirty="0">
                <a:solidFill>
                  <a:srgbClr val="414141"/>
                </a:solidFill>
                <a:effectLst/>
                <a:latin typeface="Poppins" panose="00000500000000000000" pitchFamily="2" charset="0"/>
              </a:rPr>
              <a:t>and reflects a more </a:t>
            </a:r>
          </a:p>
          <a:p>
            <a:pPr algn="l"/>
            <a:r>
              <a:rPr lang="en-US" sz="2400" b="0" i="0" dirty="0">
                <a:solidFill>
                  <a:srgbClr val="414141"/>
                </a:solidFill>
                <a:effectLst/>
                <a:latin typeface="Poppins SemiBold" panose="00000700000000000000" pitchFamily="2" charset="0"/>
                <a:cs typeface="Poppins SemiBold" panose="00000700000000000000" pitchFamily="2" charset="0"/>
              </a:rPr>
              <a:t>contemporary</a:t>
            </a:r>
            <a:r>
              <a:rPr lang="en-US" sz="2400" b="0" i="0" dirty="0">
                <a:solidFill>
                  <a:srgbClr val="414141"/>
                </a:solidFill>
                <a:effectLst/>
                <a:latin typeface="Poppins" panose="00000500000000000000" pitchFamily="2" charset="0"/>
              </a:rPr>
              <a:t> environment</a:t>
            </a:r>
          </a:p>
          <a:p>
            <a:pPr algn="l"/>
            <a:endParaRPr lang="en-US" dirty="0">
              <a:solidFill>
                <a:srgbClr val="414141"/>
              </a:solidFill>
              <a:latin typeface="Poppins" panose="00000500000000000000" pitchFamily="2" charset="0"/>
            </a:endParaRPr>
          </a:p>
          <a:p>
            <a:pPr algn="l"/>
            <a:endParaRPr lang="en-US" b="0" i="0" dirty="0">
              <a:solidFill>
                <a:srgbClr val="414141"/>
              </a:solidFill>
              <a:effectLst/>
              <a:latin typeface="Poppins" panose="00000500000000000000" pitchFamily="2" charset="0"/>
            </a:endParaRPr>
          </a:p>
          <a:p>
            <a:pPr algn="l"/>
            <a:endParaRPr lang="en-US" dirty="0">
              <a:solidFill>
                <a:srgbClr val="414141"/>
              </a:solidFill>
              <a:latin typeface="Poppins" panose="00000500000000000000" pitchFamily="2" charset="0"/>
            </a:endParaRPr>
          </a:p>
          <a:p>
            <a:pPr algn="l"/>
            <a:endParaRPr lang="en-US" b="0" i="0" dirty="0">
              <a:solidFill>
                <a:srgbClr val="414141"/>
              </a:solidFill>
              <a:effectLst/>
              <a:latin typeface="Poppins" panose="00000500000000000000" pitchFamily="2" charset="0"/>
            </a:endParaRPr>
          </a:p>
          <a:p>
            <a:pPr algn="l"/>
            <a:endParaRPr lang="en-US" dirty="0">
              <a:solidFill>
                <a:srgbClr val="414141"/>
              </a:solidFill>
              <a:latin typeface="Poppins" panose="00000500000000000000" pitchFamily="2" charset="0"/>
            </a:endParaRPr>
          </a:p>
          <a:p>
            <a:pPr algn="l"/>
            <a:endParaRPr lang="en-US" b="0" i="0" dirty="0">
              <a:solidFill>
                <a:srgbClr val="414141"/>
              </a:solidFill>
              <a:effectLst/>
              <a:latin typeface="Poppins" panose="00000500000000000000" pitchFamily="2" charset="0"/>
            </a:endParaRPr>
          </a:p>
          <a:p>
            <a:pPr algn="l"/>
            <a:endParaRPr lang="en-US" dirty="0">
              <a:solidFill>
                <a:srgbClr val="414141"/>
              </a:solidFill>
              <a:latin typeface="Poppins" panose="00000500000000000000" pitchFamily="2" charset="0"/>
            </a:endParaRPr>
          </a:p>
          <a:p>
            <a:pPr algn="l"/>
            <a:endParaRPr lang="en-US" b="0" i="0" dirty="0">
              <a:solidFill>
                <a:srgbClr val="414141"/>
              </a:solidFill>
              <a:effectLst/>
              <a:latin typeface="Poppins" panose="00000500000000000000" pitchFamily="2" charset="0"/>
            </a:endParaRPr>
          </a:p>
        </p:txBody>
      </p:sp>
    </p:spTree>
    <p:extLst>
      <p:ext uri="{BB962C8B-B14F-4D97-AF65-F5344CB8AC3E}">
        <p14:creationId xmlns:p14="http://schemas.microsoft.com/office/powerpoint/2010/main" val="1853316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307C600-B1E0-4F22-890C-845F60D14043}"/>
              </a:ext>
            </a:extLst>
          </p:cNvPr>
          <p:cNvSpPr>
            <a:spLocks noGrp="1"/>
          </p:cNvSpPr>
          <p:nvPr>
            <p:ph type="title"/>
          </p:nvPr>
        </p:nvSpPr>
        <p:spPr>
          <a:xfrm>
            <a:off x="2711795" y="276763"/>
            <a:ext cx="6768410" cy="975946"/>
          </a:xfrm>
        </p:spPr>
        <p:txBody>
          <a:bodyPr>
            <a:noAutofit/>
          </a:bodyPr>
          <a:lstStyle/>
          <a:p>
            <a:r>
              <a:rPr lang="en-AU" sz="3600" dirty="0">
                <a:solidFill>
                  <a:schemeClr val="tx1">
                    <a:lumMod val="65000"/>
                    <a:lumOff val="35000"/>
                  </a:schemeClr>
                </a:solidFill>
                <a:latin typeface="Poppins SemiBold" panose="00000700000000000000" pitchFamily="2" charset="0"/>
                <a:cs typeface="Poppins SemiBold" panose="00000700000000000000" pitchFamily="2" charset="0"/>
              </a:rPr>
              <a:t>What changes? </a:t>
            </a:r>
            <a:endParaRPr lang="en-AU" sz="3600" dirty="0">
              <a:solidFill>
                <a:schemeClr val="tx1">
                  <a:lumMod val="65000"/>
                  <a:lumOff val="35000"/>
                </a:schemeClr>
              </a:solidFill>
              <a:latin typeface="Poppins SemiBold" panose="00000700000000000000" pitchFamily="2" charset="0"/>
              <a:ea typeface="Gadugi" panose="020B0502040204020203" pitchFamily="34" charset="0"/>
              <a:cs typeface="Poppins SemiBold" panose="00000700000000000000" pitchFamily="2" charset="0"/>
            </a:endParaRPr>
          </a:p>
        </p:txBody>
      </p:sp>
      <p:sp>
        <p:nvSpPr>
          <p:cNvPr id="7" name="Content Placeholder 2">
            <a:extLst>
              <a:ext uri="{FF2B5EF4-FFF2-40B4-BE49-F238E27FC236}">
                <a16:creationId xmlns:a16="http://schemas.microsoft.com/office/drawing/2014/main" id="{FC0D3AEA-F2E0-4942-84A4-F60013FAE83A}"/>
              </a:ext>
            </a:extLst>
          </p:cNvPr>
          <p:cNvSpPr txBox="1">
            <a:spLocks/>
          </p:cNvSpPr>
          <p:nvPr/>
        </p:nvSpPr>
        <p:spPr>
          <a:xfrm>
            <a:off x="2081173" y="1336791"/>
            <a:ext cx="9522247" cy="4436665"/>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dugi" panose="020B0502040204020203" pitchFamily="34" charset="0"/>
                <a:ea typeface="Gadugi" panose="020B0502040204020203"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Gadugi" panose="020B0502040204020203"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Gadugi" panose="020B0502040204020203"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AU" sz="26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rPr>
              <a:t>  </a:t>
            </a:r>
          </a:p>
          <a:p>
            <a:pPr marL="0" indent="0">
              <a:spcBef>
                <a:spcPts val="0"/>
              </a:spcBef>
              <a:buNone/>
            </a:pPr>
            <a:r>
              <a:rPr lang="en-AU" sz="2600" dirty="0">
                <a:latin typeface="Poppins" panose="00000500000000000000" pitchFamily="2" charset="0"/>
                <a:ea typeface="Roboto Light" panose="02000000000000000000" pitchFamily="2" charset="0"/>
                <a:cs typeface="Poppins" panose="00000500000000000000" pitchFamily="2" charset="0"/>
              </a:rPr>
              <a:t>Legally same – </a:t>
            </a:r>
            <a:r>
              <a:rPr lang="en-AU" sz="2600" dirty="0">
                <a:latin typeface="Poppins SemiBold" panose="00000700000000000000" pitchFamily="2" charset="0"/>
                <a:ea typeface="Roboto Light" panose="02000000000000000000" pitchFamily="2" charset="0"/>
                <a:cs typeface="Poppins SemiBold" panose="00000700000000000000" pitchFamily="2" charset="0"/>
              </a:rPr>
              <a:t>entity continues</a:t>
            </a:r>
          </a:p>
          <a:p>
            <a:pPr marL="0" indent="0">
              <a:spcBef>
                <a:spcPts val="0"/>
              </a:spcBef>
              <a:buNone/>
            </a:pPr>
            <a:endParaRPr lang="en-AU" sz="2600" dirty="0">
              <a:latin typeface="Poppins" panose="00000500000000000000" pitchFamily="2" charset="0"/>
              <a:ea typeface="Roboto Light" panose="02000000000000000000" pitchFamily="2" charset="0"/>
              <a:cs typeface="Poppins" panose="00000500000000000000" pitchFamily="2" charset="0"/>
            </a:endParaRPr>
          </a:p>
          <a:p>
            <a:pPr marL="0" indent="0">
              <a:spcBef>
                <a:spcPts val="0"/>
              </a:spcBef>
              <a:buNone/>
            </a:pPr>
            <a:r>
              <a:rPr lang="en-AU" sz="2600" dirty="0">
                <a:latin typeface="Poppins SemiBold" panose="00000700000000000000" pitchFamily="2" charset="0"/>
                <a:ea typeface="Roboto Light" panose="02000000000000000000" pitchFamily="2" charset="0"/>
                <a:cs typeface="Poppins SemiBold" panose="00000700000000000000" pitchFamily="2" charset="0"/>
              </a:rPr>
              <a:t>Federal</a:t>
            </a:r>
            <a:r>
              <a:rPr lang="en-AU" sz="2600" dirty="0">
                <a:latin typeface="Poppins" panose="00000500000000000000" pitchFamily="2" charset="0"/>
                <a:ea typeface="Roboto Light" panose="02000000000000000000" pitchFamily="2" charset="0"/>
                <a:cs typeface="Poppins" panose="00000500000000000000" pitchFamily="2" charset="0"/>
              </a:rPr>
              <a:t> Regulator – ASIC / ACNC</a:t>
            </a:r>
          </a:p>
          <a:p>
            <a:pPr marL="0" indent="0">
              <a:spcBef>
                <a:spcPts val="0"/>
              </a:spcBef>
              <a:buNone/>
            </a:pPr>
            <a:endParaRPr lang="en-AU" sz="2600" dirty="0">
              <a:latin typeface="Poppins" panose="00000500000000000000" pitchFamily="2" charset="0"/>
              <a:ea typeface="Roboto Light" panose="02000000000000000000" pitchFamily="2" charset="0"/>
              <a:cs typeface="Poppins" panose="00000500000000000000" pitchFamily="2" charset="0"/>
            </a:endParaRPr>
          </a:p>
          <a:p>
            <a:pPr marL="0" indent="0">
              <a:spcBef>
                <a:spcPts val="0"/>
              </a:spcBef>
              <a:buNone/>
            </a:pPr>
            <a:r>
              <a:rPr lang="en-AU" sz="2600" dirty="0">
                <a:latin typeface="Poppins SemiBold" panose="00000700000000000000" pitchFamily="2" charset="0"/>
                <a:ea typeface="Roboto Light" panose="02000000000000000000" pitchFamily="2" charset="0"/>
                <a:cs typeface="Poppins SemiBold" panose="00000700000000000000" pitchFamily="2" charset="0"/>
              </a:rPr>
              <a:t>Guarantee</a:t>
            </a:r>
            <a:r>
              <a:rPr lang="en-AU" sz="2600" dirty="0">
                <a:latin typeface="Poppins" panose="00000500000000000000" pitchFamily="2" charset="0"/>
                <a:ea typeface="Roboto Light" panose="02000000000000000000" pitchFamily="2" charset="0"/>
                <a:cs typeface="Poppins" panose="00000500000000000000" pitchFamily="2" charset="0"/>
              </a:rPr>
              <a:t> –  Member legal obligation (up to $10)</a:t>
            </a:r>
          </a:p>
          <a:p>
            <a:pPr marL="0" indent="0">
              <a:spcBef>
                <a:spcPts val="0"/>
              </a:spcBef>
              <a:buNone/>
            </a:pPr>
            <a:endParaRPr lang="en-AU" sz="2600" dirty="0">
              <a:latin typeface="Poppins" panose="00000500000000000000" pitchFamily="2" charset="0"/>
              <a:ea typeface="Roboto Light" panose="02000000000000000000" pitchFamily="2" charset="0"/>
              <a:cs typeface="Poppins" panose="00000500000000000000" pitchFamily="2" charset="0"/>
            </a:endParaRPr>
          </a:p>
          <a:p>
            <a:pPr marL="0" indent="0">
              <a:spcBef>
                <a:spcPts val="0"/>
              </a:spcBef>
              <a:buNone/>
            </a:pPr>
            <a:r>
              <a:rPr lang="en-AU" sz="2600" dirty="0">
                <a:latin typeface="Poppins SemiBold" panose="00000700000000000000" pitchFamily="2" charset="0"/>
                <a:ea typeface="Roboto Light" panose="02000000000000000000" pitchFamily="2" charset="0"/>
                <a:cs typeface="Poppins SemiBold" panose="00000700000000000000" pitchFamily="2" charset="0"/>
              </a:rPr>
              <a:t>Name</a:t>
            </a:r>
            <a:r>
              <a:rPr lang="en-AU" sz="2600" dirty="0">
                <a:latin typeface="Poppins" panose="00000500000000000000" pitchFamily="2" charset="0"/>
                <a:ea typeface="Roboto Light" panose="02000000000000000000" pitchFamily="2" charset="0"/>
                <a:cs typeface="Poppins" panose="00000500000000000000" pitchFamily="2" charset="0"/>
              </a:rPr>
              <a:t> change</a:t>
            </a:r>
          </a:p>
          <a:p>
            <a:pPr marL="0" indent="0">
              <a:spcBef>
                <a:spcPts val="0"/>
              </a:spcBef>
              <a:buNone/>
            </a:pPr>
            <a:endParaRPr lang="en-AU" sz="2600" dirty="0">
              <a:latin typeface="Poppins" panose="00000500000000000000" pitchFamily="2" charset="0"/>
              <a:ea typeface="Roboto Light" panose="02000000000000000000" pitchFamily="2" charset="0"/>
              <a:cs typeface="Poppins" panose="00000500000000000000" pitchFamily="2" charset="0"/>
            </a:endParaRPr>
          </a:p>
          <a:p>
            <a:pPr marL="0" indent="0">
              <a:spcBef>
                <a:spcPts val="0"/>
              </a:spcBef>
              <a:buNone/>
            </a:pPr>
            <a:r>
              <a:rPr lang="en-AU" sz="2600" dirty="0">
                <a:latin typeface="Poppins" panose="00000500000000000000" pitchFamily="2" charset="0"/>
                <a:ea typeface="Roboto Light" panose="02000000000000000000" pitchFamily="2" charset="0"/>
                <a:cs typeface="Poppins" panose="00000500000000000000" pitchFamily="2" charset="0"/>
              </a:rPr>
              <a:t>Some </a:t>
            </a:r>
            <a:r>
              <a:rPr lang="en-AU" sz="2600" dirty="0">
                <a:latin typeface="Poppins SemiBold" panose="00000700000000000000" pitchFamily="2" charset="0"/>
                <a:ea typeface="Roboto Light" panose="02000000000000000000" pitchFamily="2" charset="0"/>
                <a:cs typeface="Poppins SemiBold" panose="00000700000000000000" pitchFamily="2" charset="0"/>
              </a:rPr>
              <a:t>governance </a:t>
            </a:r>
            <a:r>
              <a:rPr lang="en-AU" sz="2600" dirty="0">
                <a:latin typeface="Poppins" panose="00000500000000000000" pitchFamily="2" charset="0"/>
                <a:ea typeface="Roboto Light" panose="02000000000000000000" pitchFamily="2" charset="0"/>
                <a:cs typeface="Poppins" panose="00000500000000000000" pitchFamily="2" charset="0"/>
              </a:rPr>
              <a:t>changes</a:t>
            </a:r>
          </a:p>
          <a:p>
            <a:pPr marL="0" indent="0">
              <a:spcBef>
                <a:spcPts val="0"/>
              </a:spcBef>
              <a:buNone/>
            </a:pPr>
            <a:endParaRPr lang="en-AU" sz="2600" dirty="0">
              <a:latin typeface="Poppins" panose="00000500000000000000" pitchFamily="2" charset="0"/>
              <a:ea typeface="Roboto Light" panose="02000000000000000000" pitchFamily="2" charset="0"/>
              <a:cs typeface="Poppins" panose="00000500000000000000" pitchFamily="2" charset="0"/>
            </a:endParaRPr>
          </a:p>
          <a:p>
            <a:pPr marL="0" indent="0">
              <a:spcBef>
                <a:spcPts val="0"/>
              </a:spcBef>
              <a:buNone/>
            </a:pPr>
            <a:r>
              <a:rPr lang="en-AU" sz="2600" dirty="0">
                <a:latin typeface="Poppins" panose="00000500000000000000" pitchFamily="2" charset="0"/>
                <a:ea typeface="Roboto Light" panose="02000000000000000000" pitchFamily="2" charset="0"/>
                <a:cs typeface="Poppins" panose="00000500000000000000" pitchFamily="2" charset="0"/>
              </a:rPr>
              <a:t>Increased </a:t>
            </a:r>
            <a:r>
              <a:rPr lang="en-AU" sz="2600" dirty="0">
                <a:latin typeface="Poppins SemiBold" panose="00000700000000000000" pitchFamily="2" charset="0"/>
                <a:ea typeface="Roboto Light" panose="02000000000000000000" pitchFamily="2" charset="0"/>
                <a:cs typeface="Poppins SemiBold" panose="00000700000000000000" pitchFamily="2" charset="0"/>
              </a:rPr>
              <a:t>transparency</a:t>
            </a:r>
            <a:r>
              <a:rPr lang="en-AU" sz="2600" dirty="0">
                <a:latin typeface="Poppins" panose="00000500000000000000" pitchFamily="2" charset="0"/>
                <a:ea typeface="Roboto Light" panose="02000000000000000000" pitchFamily="2" charset="0"/>
                <a:cs typeface="Poppins" panose="00000500000000000000" pitchFamily="2" charset="0"/>
              </a:rPr>
              <a:t> and </a:t>
            </a:r>
            <a:r>
              <a:rPr lang="en-AU" sz="2600" dirty="0">
                <a:latin typeface="Poppins SemiBold" panose="00000700000000000000" pitchFamily="2" charset="0"/>
                <a:ea typeface="Roboto Light" panose="02000000000000000000" pitchFamily="2" charset="0"/>
                <a:cs typeface="Poppins SemiBold" panose="00000700000000000000" pitchFamily="2" charset="0"/>
              </a:rPr>
              <a:t>accountability</a:t>
            </a:r>
          </a:p>
          <a:p>
            <a:pPr marL="0" indent="0">
              <a:spcBef>
                <a:spcPts val="0"/>
              </a:spcBef>
              <a:buNone/>
            </a:pPr>
            <a:endParaRPr lang="en-AU" sz="2600" dirty="0">
              <a:latin typeface="Poppins" panose="00000500000000000000" pitchFamily="2" charset="0"/>
              <a:ea typeface="Roboto Light" panose="02000000000000000000" pitchFamily="2" charset="0"/>
              <a:cs typeface="Poppins" panose="00000500000000000000" pitchFamily="2" charset="0"/>
            </a:endParaRPr>
          </a:p>
          <a:p>
            <a:pPr marL="0" indent="0">
              <a:spcBef>
                <a:spcPts val="0"/>
              </a:spcBef>
              <a:buNone/>
            </a:pPr>
            <a:r>
              <a:rPr lang="en-AU" sz="2600" dirty="0">
                <a:effectLst/>
                <a:latin typeface="Poppins SemiBold" panose="00000700000000000000" pitchFamily="2" charset="0"/>
                <a:ea typeface="Times New Roman" panose="02020603050405020304" pitchFamily="18" charset="0"/>
                <a:cs typeface="Poppins SemiBold" panose="00000700000000000000" pitchFamily="2" charset="0"/>
              </a:rPr>
              <a:t>ability to trade </a:t>
            </a:r>
            <a:r>
              <a:rPr lang="en-AU" sz="2600" dirty="0">
                <a:effectLst/>
                <a:latin typeface="Poppins" panose="00000500000000000000" pitchFamily="2" charset="0"/>
                <a:ea typeface="Times New Roman" panose="02020603050405020304" pitchFamily="18" charset="0"/>
              </a:rPr>
              <a:t>across all Australian states / territories </a:t>
            </a:r>
            <a:r>
              <a:rPr lang="en-AU" sz="2600" dirty="0">
                <a:latin typeface="Poppins" panose="00000500000000000000" pitchFamily="2" charset="0"/>
                <a:ea typeface="Roboto Light" panose="02000000000000000000" pitchFamily="2" charset="0"/>
                <a:cs typeface="Poppins" panose="00000500000000000000" pitchFamily="2" charset="0"/>
              </a:rPr>
              <a:t>  </a:t>
            </a:r>
          </a:p>
          <a:p>
            <a:pPr marL="0" indent="0">
              <a:spcBef>
                <a:spcPts val="0"/>
              </a:spcBef>
              <a:buNone/>
            </a:pPr>
            <a:endPar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endParaRPr>
          </a:p>
        </p:txBody>
      </p:sp>
    </p:spTree>
    <p:extLst>
      <p:ext uri="{BB962C8B-B14F-4D97-AF65-F5344CB8AC3E}">
        <p14:creationId xmlns:p14="http://schemas.microsoft.com/office/powerpoint/2010/main" val="2766963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307C600-B1E0-4F22-890C-845F60D14043}"/>
              </a:ext>
            </a:extLst>
          </p:cNvPr>
          <p:cNvSpPr>
            <a:spLocks noGrp="1"/>
          </p:cNvSpPr>
          <p:nvPr>
            <p:ph type="title"/>
          </p:nvPr>
        </p:nvSpPr>
        <p:spPr>
          <a:xfrm>
            <a:off x="2596306" y="592535"/>
            <a:ext cx="9208273" cy="975946"/>
          </a:xfrm>
        </p:spPr>
        <p:txBody>
          <a:bodyPr>
            <a:noAutofit/>
          </a:bodyPr>
          <a:lstStyle/>
          <a:p>
            <a:r>
              <a:rPr lang="en-AU" sz="3600" dirty="0">
                <a:solidFill>
                  <a:schemeClr val="tx1">
                    <a:lumMod val="65000"/>
                    <a:lumOff val="35000"/>
                  </a:schemeClr>
                </a:solidFill>
                <a:latin typeface="Poppins SemiBold" panose="00000700000000000000" pitchFamily="2" charset="0"/>
                <a:cs typeface="Poppins SemiBold" panose="00000700000000000000" pitchFamily="2" charset="0"/>
              </a:rPr>
              <a:t>What has changed in the constitution?  </a:t>
            </a:r>
            <a:endParaRPr lang="en-AU" sz="3600" dirty="0">
              <a:solidFill>
                <a:schemeClr val="tx1">
                  <a:lumMod val="65000"/>
                  <a:lumOff val="35000"/>
                </a:schemeClr>
              </a:solidFill>
              <a:latin typeface="Poppins SemiBold" panose="00000700000000000000" pitchFamily="2" charset="0"/>
              <a:ea typeface="Gadugi" panose="020B0502040204020203" pitchFamily="34" charset="0"/>
              <a:cs typeface="Poppins SemiBold" panose="00000700000000000000" pitchFamily="2" charset="0"/>
            </a:endParaRPr>
          </a:p>
        </p:txBody>
      </p:sp>
      <p:sp>
        <p:nvSpPr>
          <p:cNvPr id="2" name="Content Placeholder 2">
            <a:extLst>
              <a:ext uri="{FF2B5EF4-FFF2-40B4-BE49-F238E27FC236}">
                <a16:creationId xmlns:a16="http://schemas.microsoft.com/office/drawing/2014/main" id="{C9720BFE-021F-714C-B5ED-719DCB88C3CD}"/>
              </a:ext>
            </a:extLst>
          </p:cNvPr>
          <p:cNvSpPr txBox="1">
            <a:spLocks/>
          </p:cNvSpPr>
          <p:nvPr/>
        </p:nvSpPr>
        <p:spPr>
          <a:xfrm>
            <a:off x="2647142" y="1568481"/>
            <a:ext cx="9544858" cy="443666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dugi" panose="020B0502040204020203" pitchFamily="34" charset="0"/>
                <a:ea typeface="Gadugi" panose="020B0502040204020203"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Gadugi" panose="020B0502040204020203"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Gadugi" panose="020B0502040204020203"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rPr>
              <a:t>  </a:t>
            </a:r>
          </a:p>
          <a:p>
            <a:pPr marL="0" indent="0">
              <a:spcBef>
                <a:spcPts val="0"/>
              </a:spcBef>
              <a:buNone/>
            </a:pPr>
            <a:r>
              <a:rPr lang="en-AU" sz="2400" dirty="0">
                <a:solidFill>
                  <a:schemeClr val="tx1">
                    <a:lumMod val="65000"/>
                    <a:lumOff val="35000"/>
                  </a:schemeClr>
                </a:solidFill>
                <a:latin typeface="Poppins SemiBold" panose="00000700000000000000" pitchFamily="2" charset="0"/>
                <a:ea typeface="Roboto Light" panose="02000000000000000000" pitchFamily="2" charset="0"/>
                <a:cs typeface="Poppins SemiBold" panose="00000700000000000000" pitchFamily="2" charset="0"/>
              </a:rPr>
              <a:t>Name</a:t>
            </a:r>
            <a:r>
              <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rPr>
              <a:t> change</a:t>
            </a:r>
          </a:p>
          <a:p>
            <a:pPr marL="0" indent="0">
              <a:spcBef>
                <a:spcPts val="0"/>
              </a:spcBef>
              <a:buNone/>
            </a:pPr>
            <a:endPar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endParaRPr>
          </a:p>
          <a:p>
            <a:pPr marL="0" indent="0">
              <a:spcBef>
                <a:spcPts val="0"/>
              </a:spcBef>
              <a:buNone/>
            </a:pPr>
            <a:r>
              <a:rPr lang="en-AU" sz="2400" dirty="0">
                <a:solidFill>
                  <a:schemeClr val="tx1">
                    <a:lumMod val="65000"/>
                    <a:lumOff val="35000"/>
                  </a:schemeClr>
                </a:solidFill>
                <a:latin typeface="Poppins SemiBold" panose="00000700000000000000" pitchFamily="2" charset="0"/>
                <a:ea typeface="Roboto Light" panose="02000000000000000000" pitchFamily="2" charset="0"/>
                <a:cs typeface="Poppins SemiBold" panose="00000700000000000000" pitchFamily="2" charset="0"/>
              </a:rPr>
              <a:t>Objects – </a:t>
            </a:r>
            <a:r>
              <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rPr>
              <a:t>reflect </a:t>
            </a:r>
            <a:r>
              <a:rPr lang="en-AU" sz="2400" dirty="0">
                <a:solidFill>
                  <a:schemeClr val="tx1">
                    <a:lumMod val="65000"/>
                    <a:lumOff val="35000"/>
                  </a:schemeClr>
                </a:solidFill>
                <a:latin typeface="Poppins SemiBold" panose="00000700000000000000" pitchFamily="2" charset="0"/>
                <a:ea typeface="Roboto Light" panose="02000000000000000000" pitchFamily="2" charset="0"/>
                <a:cs typeface="Poppins SemiBold" panose="00000700000000000000" pitchFamily="2" charset="0"/>
              </a:rPr>
              <a:t>contemporary</a:t>
            </a:r>
            <a:r>
              <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rPr>
              <a:t> environment</a:t>
            </a:r>
            <a:endParaRPr lang="en-AU" sz="2400" dirty="0">
              <a:solidFill>
                <a:schemeClr val="tx1">
                  <a:lumMod val="65000"/>
                  <a:lumOff val="35000"/>
                </a:schemeClr>
              </a:solidFill>
              <a:latin typeface="Poppins SemiBold" panose="00000700000000000000" pitchFamily="2" charset="0"/>
              <a:ea typeface="Roboto Light" panose="02000000000000000000" pitchFamily="2" charset="0"/>
              <a:cs typeface="Poppins SemiBold" panose="00000700000000000000" pitchFamily="2" charset="0"/>
            </a:endParaRPr>
          </a:p>
          <a:p>
            <a:pPr marL="0" indent="0">
              <a:spcBef>
                <a:spcPts val="0"/>
              </a:spcBef>
              <a:buNone/>
            </a:pPr>
            <a:endPar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endParaRPr>
          </a:p>
          <a:p>
            <a:pPr marL="0" indent="0">
              <a:spcBef>
                <a:spcPts val="0"/>
              </a:spcBef>
              <a:buNone/>
            </a:pPr>
            <a:r>
              <a:rPr lang="en-AU" sz="2400" dirty="0">
                <a:solidFill>
                  <a:schemeClr val="tx1">
                    <a:lumMod val="65000"/>
                    <a:lumOff val="35000"/>
                  </a:schemeClr>
                </a:solidFill>
                <a:latin typeface="Poppins SemiBold" panose="00000700000000000000" pitchFamily="2" charset="0"/>
                <a:ea typeface="Roboto Light" panose="02000000000000000000" pitchFamily="2" charset="0"/>
                <a:cs typeface="Poppins SemiBold" panose="00000700000000000000" pitchFamily="2" charset="0"/>
              </a:rPr>
              <a:t>Membership </a:t>
            </a:r>
            <a:r>
              <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rPr>
              <a:t>  – categories </a:t>
            </a:r>
          </a:p>
          <a:p>
            <a:pPr marL="0" indent="0">
              <a:spcBef>
                <a:spcPts val="0"/>
              </a:spcBef>
              <a:buNone/>
            </a:pPr>
            <a:r>
              <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rPr>
              <a:t>                           – voting rights</a:t>
            </a:r>
          </a:p>
          <a:p>
            <a:pPr marL="0" indent="0">
              <a:spcBef>
                <a:spcPts val="0"/>
              </a:spcBef>
              <a:buNone/>
            </a:pPr>
            <a:endPar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endParaRPr>
          </a:p>
          <a:p>
            <a:pPr marL="0" indent="0">
              <a:spcBef>
                <a:spcPts val="0"/>
              </a:spcBef>
              <a:buNone/>
            </a:pPr>
            <a:r>
              <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rPr>
              <a:t>Directors </a:t>
            </a:r>
            <a:r>
              <a:rPr lang="en-AU" sz="2400" dirty="0">
                <a:solidFill>
                  <a:schemeClr val="tx1">
                    <a:lumMod val="65000"/>
                    <a:lumOff val="35000"/>
                  </a:schemeClr>
                </a:solidFill>
                <a:latin typeface="Poppins SemiBold" panose="00000700000000000000" pitchFamily="2" charset="0"/>
                <a:ea typeface="Roboto Light" panose="02000000000000000000" pitchFamily="2" charset="0"/>
                <a:cs typeface="Poppins SemiBold" panose="00000700000000000000" pitchFamily="2" charset="0"/>
              </a:rPr>
              <a:t>appointed  </a:t>
            </a:r>
          </a:p>
          <a:p>
            <a:pPr marL="0" indent="0">
              <a:spcBef>
                <a:spcPts val="0"/>
              </a:spcBef>
              <a:buNone/>
            </a:pPr>
            <a:endPar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endParaRPr>
          </a:p>
          <a:p>
            <a:pPr marL="0" indent="0">
              <a:spcBef>
                <a:spcPts val="0"/>
              </a:spcBef>
              <a:buNone/>
            </a:pPr>
            <a:endPar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endParaRPr>
          </a:p>
        </p:txBody>
      </p:sp>
    </p:spTree>
    <p:extLst>
      <p:ext uri="{BB962C8B-B14F-4D97-AF65-F5344CB8AC3E}">
        <p14:creationId xmlns:p14="http://schemas.microsoft.com/office/powerpoint/2010/main" val="2038707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307C600-B1E0-4F22-890C-845F60D14043}"/>
              </a:ext>
            </a:extLst>
          </p:cNvPr>
          <p:cNvSpPr>
            <a:spLocks noGrp="1"/>
          </p:cNvSpPr>
          <p:nvPr>
            <p:ph type="title"/>
          </p:nvPr>
        </p:nvSpPr>
        <p:spPr>
          <a:xfrm>
            <a:off x="2596306" y="592535"/>
            <a:ext cx="9208273" cy="975946"/>
          </a:xfrm>
        </p:spPr>
        <p:txBody>
          <a:bodyPr>
            <a:noAutofit/>
          </a:bodyPr>
          <a:lstStyle/>
          <a:p>
            <a:r>
              <a:rPr lang="en-AU" sz="3600" dirty="0">
                <a:solidFill>
                  <a:schemeClr val="tx1">
                    <a:lumMod val="65000"/>
                    <a:lumOff val="35000"/>
                  </a:schemeClr>
                </a:solidFill>
                <a:latin typeface="Poppins SemiBold" panose="00000700000000000000" pitchFamily="2" charset="0"/>
                <a:cs typeface="Poppins SemiBold" panose="00000700000000000000" pitchFamily="2" charset="0"/>
              </a:rPr>
              <a:t>What Benefits / Disadvantages?  </a:t>
            </a:r>
            <a:endParaRPr lang="en-AU" sz="3600" dirty="0">
              <a:solidFill>
                <a:schemeClr val="tx1">
                  <a:lumMod val="65000"/>
                  <a:lumOff val="35000"/>
                </a:schemeClr>
              </a:solidFill>
              <a:latin typeface="Poppins SemiBold" panose="00000700000000000000" pitchFamily="2" charset="0"/>
              <a:ea typeface="Gadugi" panose="020B0502040204020203" pitchFamily="34" charset="0"/>
              <a:cs typeface="Poppins SemiBold" panose="00000700000000000000" pitchFamily="2" charset="0"/>
            </a:endParaRPr>
          </a:p>
        </p:txBody>
      </p:sp>
      <p:sp>
        <p:nvSpPr>
          <p:cNvPr id="7" name="Content Placeholder 2">
            <a:extLst>
              <a:ext uri="{FF2B5EF4-FFF2-40B4-BE49-F238E27FC236}">
                <a16:creationId xmlns:a16="http://schemas.microsoft.com/office/drawing/2014/main" id="{FC0D3AEA-F2E0-4942-84A4-F60013FAE83A}"/>
              </a:ext>
            </a:extLst>
          </p:cNvPr>
          <p:cNvSpPr txBox="1">
            <a:spLocks/>
          </p:cNvSpPr>
          <p:nvPr/>
        </p:nvSpPr>
        <p:spPr>
          <a:xfrm>
            <a:off x="250785" y="1828800"/>
            <a:ext cx="11690430" cy="443666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dugi" panose="020B0502040204020203" pitchFamily="34" charset="0"/>
                <a:ea typeface="Gadugi" panose="020B0502040204020203"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Gadugi" panose="020B0502040204020203"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Gadugi" panose="020B0502040204020203"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endPar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endParaRPr>
          </a:p>
          <a:p>
            <a:pPr marL="0" indent="0">
              <a:spcBef>
                <a:spcPts val="0"/>
              </a:spcBef>
              <a:buNone/>
            </a:pPr>
            <a:r>
              <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rPr>
              <a:t>  </a:t>
            </a:r>
          </a:p>
          <a:p>
            <a:pPr marL="0" indent="0">
              <a:spcBef>
                <a:spcPts val="0"/>
              </a:spcBef>
              <a:buNone/>
            </a:pPr>
            <a:endPar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endParaRPr>
          </a:p>
          <a:p>
            <a:pPr marL="0" indent="0">
              <a:spcBef>
                <a:spcPts val="0"/>
              </a:spcBef>
              <a:buNone/>
            </a:pPr>
            <a:r>
              <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rPr>
              <a:t> </a:t>
            </a:r>
          </a:p>
        </p:txBody>
      </p:sp>
      <p:sp>
        <p:nvSpPr>
          <p:cNvPr id="2" name="Content Placeholder 2">
            <a:extLst>
              <a:ext uri="{FF2B5EF4-FFF2-40B4-BE49-F238E27FC236}">
                <a16:creationId xmlns:a16="http://schemas.microsoft.com/office/drawing/2014/main" id="{D54D1C5F-2CF3-CF9D-3A79-E9389603CC23}"/>
              </a:ext>
            </a:extLst>
          </p:cNvPr>
          <p:cNvSpPr txBox="1">
            <a:spLocks/>
          </p:cNvSpPr>
          <p:nvPr/>
        </p:nvSpPr>
        <p:spPr>
          <a:xfrm>
            <a:off x="1238755" y="1828800"/>
            <a:ext cx="10702460" cy="4436665"/>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dugi" panose="020B0502040204020203" pitchFamily="34" charset="0"/>
                <a:ea typeface="Gadugi" panose="020B0502040204020203"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dugi" panose="020B0502040204020203" pitchFamily="34" charset="0"/>
                <a:ea typeface="Gadugi" panose="020B0502040204020203"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dugi" panose="020B0502040204020203" pitchFamily="34" charset="0"/>
                <a:ea typeface="Gadugi" panose="020B0502040204020203"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dugi" panose="020B0502040204020203" pitchFamily="34" charset="0"/>
                <a:ea typeface="Gadugi" panose="020B0502040204020203"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rPr>
              <a:t>  </a:t>
            </a:r>
          </a:p>
          <a:p>
            <a:pPr marL="0" indent="0">
              <a:spcBef>
                <a:spcPts val="0"/>
              </a:spcBef>
              <a:buNone/>
            </a:pPr>
            <a:r>
              <a:rPr lang="en-AU" sz="2400" dirty="0">
                <a:solidFill>
                  <a:schemeClr val="tx1">
                    <a:lumMod val="65000"/>
                    <a:lumOff val="35000"/>
                  </a:schemeClr>
                </a:solidFill>
                <a:latin typeface="Poppins SemiBold" panose="00000700000000000000" pitchFamily="2" charset="0"/>
                <a:ea typeface="Roboto Light" panose="02000000000000000000" pitchFamily="2" charset="0"/>
                <a:cs typeface="Poppins SemiBold" panose="00000700000000000000" pitchFamily="2" charset="0"/>
              </a:rPr>
              <a:t>Credibility / Maturity</a:t>
            </a:r>
            <a:r>
              <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rPr>
              <a:t> – Government, Regulators, Members, other peak  </a:t>
            </a:r>
          </a:p>
          <a:p>
            <a:pPr marL="0" indent="0">
              <a:spcBef>
                <a:spcPts val="0"/>
              </a:spcBef>
              <a:buNone/>
            </a:pPr>
            <a:r>
              <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rPr>
              <a:t>                                            bodies, philanthropic foundations </a:t>
            </a:r>
            <a:r>
              <a:rPr lang="en-AU" sz="2400" dirty="0">
                <a:solidFill>
                  <a:schemeClr val="tx1">
                    <a:lumMod val="65000"/>
                    <a:lumOff val="35000"/>
                  </a:schemeClr>
                </a:solidFill>
                <a:latin typeface="Poppins SemiBold" panose="00000700000000000000" pitchFamily="2" charset="0"/>
                <a:ea typeface="Roboto Light" panose="02000000000000000000" pitchFamily="2" charset="0"/>
                <a:cs typeface="Poppins SemiBold" panose="00000700000000000000" pitchFamily="2" charset="0"/>
              </a:rPr>
              <a:t>  </a:t>
            </a:r>
          </a:p>
          <a:p>
            <a:pPr marL="0" indent="0">
              <a:spcBef>
                <a:spcPts val="0"/>
              </a:spcBef>
              <a:buNone/>
            </a:pPr>
            <a:endParaRPr lang="en-AU" sz="2400" dirty="0">
              <a:solidFill>
                <a:schemeClr val="tx1">
                  <a:lumMod val="65000"/>
                  <a:lumOff val="35000"/>
                </a:schemeClr>
              </a:solidFill>
              <a:latin typeface="Poppins SemiBold" panose="00000700000000000000" pitchFamily="2" charset="0"/>
              <a:ea typeface="Roboto Light" panose="02000000000000000000" pitchFamily="2" charset="0"/>
              <a:cs typeface="Poppins SemiBold" panose="00000700000000000000" pitchFamily="2" charset="0"/>
            </a:endParaRPr>
          </a:p>
          <a:p>
            <a:pPr marL="0" indent="0">
              <a:spcBef>
                <a:spcPts val="0"/>
              </a:spcBef>
              <a:buNone/>
            </a:pPr>
            <a:r>
              <a:rPr lang="en-AU" sz="2400" dirty="0">
                <a:effectLst/>
                <a:latin typeface="Poppins" panose="00000500000000000000" pitchFamily="2" charset="0"/>
                <a:ea typeface="Times New Roman" panose="02020603050405020304" pitchFamily="18" charset="0"/>
                <a:cs typeface="Poppins" panose="00000500000000000000" pitchFamily="2" charset="0"/>
              </a:rPr>
              <a:t>Better reflects the </a:t>
            </a:r>
            <a:r>
              <a:rPr lang="en-AU" sz="2400" dirty="0">
                <a:effectLst/>
                <a:latin typeface="Poppins SemiBold" panose="00000700000000000000" pitchFamily="2" charset="0"/>
                <a:ea typeface="Times New Roman" panose="02020603050405020304" pitchFamily="18" charset="0"/>
                <a:cs typeface="Poppins SemiBold" panose="00000700000000000000" pitchFamily="2" charset="0"/>
              </a:rPr>
              <a:t>status</a:t>
            </a:r>
            <a:r>
              <a:rPr lang="en-AU" sz="2400" dirty="0">
                <a:effectLst/>
                <a:latin typeface="Poppins" panose="00000500000000000000" pitchFamily="2" charset="0"/>
                <a:ea typeface="Times New Roman" panose="02020603050405020304" pitchFamily="18" charset="0"/>
                <a:cs typeface="Poppins" panose="00000500000000000000" pitchFamily="2" charset="0"/>
              </a:rPr>
              <a:t> of Volunteering Queensland and </a:t>
            </a:r>
            <a:r>
              <a:rPr lang="en-AU" sz="2400" dirty="0">
                <a:effectLst/>
                <a:latin typeface="Poppins SemiBold" panose="00000700000000000000" pitchFamily="2" charset="0"/>
                <a:ea typeface="Times New Roman" panose="02020603050405020304" pitchFamily="18" charset="0"/>
                <a:cs typeface="Poppins SemiBold" panose="00000700000000000000" pitchFamily="2" charset="0"/>
              </a:rPr>
              <a:t>true purpose </a:t>
            </a:r>
            <a:r>
              <a:rPr lang="en-AU" sz="2400" dirty="0">
                <a:effectLst/>
                <a:latin typeface="Poppins" panose="00000500000000000000" pitchFamily="2" charset="0"/>
                <a:ea typeface="Times New Roman" panose="02020603050405020304" pitchFamily="18" charset="0"/>
                <a:cs typeface="Poppins" panose="00000500000000000000" pitchFamily="2" charset="0"/>
              </a:rPr>
              <a:t>of an incorporated association </a:t>
            </a:r>
          </a:p>
          <a:p>
            <a:pPr marL="0" indent="0">
              <a:spcBef>
                <a:spcPts val="0"/>
              </a:spcBef>
              <a:buNone/>
            </a:pPr>
            <a:endPar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endParaRPr>
          </a:p>
          <a:p>
            <a:pPr marL="0" indent="0">
              <a:spcBef>
                <a:spcPts val="0"/>
              </a:spcBef>
              <a:buNone/>
            </a:pPr>
            <a:r>
              <a:rPr lang="en-AU" sz="2400" dirty="0">
                <a:solidFill>
                  <a:schemeClr val="tx1">
                    <a:lumMod val="65000"/>
                    <a:lumOff val="35000"/>
                  </a:schemeClr>
                </a:solidFill>
                <a:latin typeface="Poppins SemiBold" panose="00000700000000000000" pitchFamily="2" charset="0"/>
                <a:ea typeface="Roboto Light" panose="02000000000000000000" pitchFamily="2" charset="0"/>
                <a:cs typeface="Poppins SemiBold" panose="00000700000000000000" pitchFamily="2" charset="0"/>
              </a:rPr>
              <a:t>Income Tax </a:t>
            </a:r>
            <a:r>
              <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rPr>
              <a:t>exemptions / concessions</a:t>
            </a:r>
          </a:p>
          <a:p>
            <a:pPr marL="0" indent="0">
              <a:spcBef>
                <a:spcPts val="0"/>
              </a:spcBef>
              <a:buNone/>
            </a:pPr>
            <a:endPar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endParaRPr>
          </a:p>
          <a:p>
            <a:pPr marL="0" indent="0">
              <a:spcBef>
                <a:spcPts val="0"/>
              </a:spcBef>
              <a:buNone/>
            </a:pPr>
            <a:r>
              <a:rPr lang="en-AU" sz="2400" dirty="0">
                <a:solidFill>
                  <a:schemeClr val="tx1">
                    <a:lumMod val="65000"/>
                    <a:lumOff val="35000"/>
                  </a:schemeClr>
                </a:solidFill>
                <a:latin typeface="Poppins SemiBold" panose="00000700000000000000" pitchFamily="2" charset="0"/>
                <a:ea typeface="Roboto Light" panose="02000000000000000000" pitchFamily="2" charset="0"/>
                <a:cs typeface="Poppins SemiBold" panose="00000700000000000000" pitchFamily="2" charset="0"/>
              </a:rPr>
              <a:t>Fundraising</a:t>
            </a:r>
            <a:r>
              <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rPr>
              <a:t> opportunities – when </a:t>
            </a:r>
            <a:r>
              <a:rPr lang="en-AU" sz="2400" dirty="0">
                <a:effectLst/>
                <a:latin typeface="Poppins" panose="00000500000000000000" pitchFamily="2" charset="0"/>
                <a:ea typeface="Times New Roman" panose="02020603050405020304" pitchFamily="18" charset="0"/>
                <a:cs typeface="Poppins" panose="00000500000000000000" pitchFamily="2" charset="0"/>
              </a:rPr>
              <a:t>undertaking larger projects / initiatives </a:t>
            </a:r>
            <a:endPar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endParaRPr>
          </a:p>
          <a:p>
            <a:pPr marL="0" indent="0">
              <a:spcBef>
                <a:spcPts val="0"/>
              </a:spcBef>
              <a:buNone/>
            </a:pPr>
            <a:endParaRPr lang="en-AU" sz="2400" dirty="0">
              <a:solidFill>
                <a:schemeClr val="tx1">
                  <a:lumMod val="65000"/>
                  <a:lumOff val="35000"/>
                </a:schemeClr>
              </a:solidFill>
              <a:latin typeface="Poppins SemiBold" panose="00000700000000000000" pitchFamily="2" charset="0"/>
              <a:ea typeface="Roboto Light" panose="02000000000000000000" pitchFamily="2" charset="0"/>
              <a:cs typeface="Poppins SemiBold" panose="00000700000000000000" pitchFamily="2" charset="0"/>
            </a:endParaRPr>
          </a:p>
          <a:p>
            <a:pPr marL="0" indent="0">
              <a:spcBef>
                <a:spcPts val="0"/>
              </a:spcBef>
              <a:buNone/>
            </a:pPr>
            <a:r>
              <a:rPr lang="en-AU" sz="2400" dirty="0">
                <a:solidFill>
                  <a:schemeClr val="tx1">
                    <a:lumMod val="65000"/>
                    <a:lumOff val="35000"/>
                  </a:schemeClr>
                </a:solidFill>
                <a:latin typeface="Poppins SemiBold" panose="00000700000000000000" pitchFamily="2" charset="0"/>
                <a:ea typeface="Roboto Light" panose="02000000000000000000" pitchFamily="2" charset="0"/>
                <a:cs typeface="Poppins SemiBold" panose="00000700000000000000" pitchFamily="2" charset="0"/>
              </a:rPr>
              <a:t>No disadvantages </a:t>
            </a:r>
            <a:r>
              <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rPr>
              <a:t>– but require </a:t>
            </a:r>
            <a:r>
              <a:rPr lang="en-AU" sz="2400" dirty="0">
                <a:solidFill>
                  <a:schemeClr val="tx1">
                    <a:lumMod val="65000"/>
                    <a:lumOff val="35000"/>
                  </a:schemeClr>
                </a:solidFill>
                <a:latin typeface="Poppins SemiBold" panose="00000700000000000000" pitchFamily="2" charset="0"/>
                <a:ea typeface="Roboto Light" panose="02000000000000000000" pitchFamily="2" charset="0"/>
                <a:cs typeface="Poppins SemiBold" panose="00000700000000000000" pitchFamily="2" charset="0"/>
              </a:rPr>
              <a:t>increased</a:t>
            </a:r>
            <a:r>
              <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rPr>
              <a:t> governance, administration, </a:t>
            </a:r>
          </a:p>
          <a:p>
            <a:pPr marL="0" indent="0">
              <a:spcBef>
                <a:spcPts val="0"/>
              </a:spcBef>
              <a:buNone/>
            </a:pPr>
            <a:r>
              <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rPr>
              <a:t>                                       regulatory obligations </a:t>
            </a:r>
          </a:p>
          <a:p>
            <a:pPr marL="0" indent="0">
              <a:spcBef>
                <a:spcPts val="0"/>
              </a:spcBef>
              <a:buNone/>
            </a:pPr>
            <a:endPar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endParaRPr>
          </a:p>
          <a:p>
            <a:pPr marL="0" indent="0">
              <a:spcBef>
                <a:spcPts val="0"/>
              </a:spcBef>
              <a:buNone/>
            </a:pPr>
            <a:endPar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endParaRPr>
          </a:p>
          <a:p>
            <a:pPr marL="0" indent="0">
              <a:spcBef>
                <a:spcPts val="0"/>
              </a:spcBef>
              <a:buNone/>
            </a:pPr>
            <a:endParaRPr lang="en-AU" sz="2400" dirty="0">
              <a:solidFill>
                <a:schemeClr val="tx1">
                  <a:lumMod val="65000"/>
                  <a:lumOff val="35000"/>
                </a:schemeClr>
              </a:solidFill>
              <a:latin typeface="Poppins" panose="00000500000000000000" pitchFamily="2" charset="0"/>
              <a:ea typeface="Roboto Light" panose="02000000000000000000" pitchFamily="2" charset="0"/>
              <a:cs typeface="Poppins" panose="00000500000000000000" pitchFamily="2" charset="0"/>
            </a:endParaRPr>
          </a:p>
        </p:txBody>
      </p:sp>
    </p:spTree>
    <p:extLst>
      <p:ext uri="{BB962C8B-B14F-4D97-AF65-F5344CB8AC3E}">
        <p14:creationId xmlns:p14="http://schemas.microsoft.com/office/powerpoint/2010/main" val="1704971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Q-AGM Template 2021  -  Read-Only" id="{A18A59C3-6D9D-48B0-A20B-85548BC53C42}" vid="{14707383-A1CA-4937-BFD6-7B56658AB9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VQ-AGM Template 2021</Template>
  <TotalTime>1089</TotalTime>
  <Words>1019</Words>
  <Application>Microsoft Office PowerPoint</Application>
  <PresentationFormat>Widescreen</PresentationFormat>
  <Paragraphs>192</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Poppins</vt:lpstr>
      <vt:lpstr>Poppins SemiBold</vt:lpstr>
      <vt:lpstr>Roboto</vt:lpstr>
      <vt:lpstr>Roboto Light</vt:lpstr>
      <vt:lpstr>Wingdings</vt:lpstr>
      <vt:lpstr>Office Theme</vt:lpstr>
      <vt:lpstr>Volunteering Queensland  from Incorporated Association  to  Company Limited by Guarantee </vt:lpstr>
      <vt:lpstr>PowerPoint Presentation</vt:lpstr>
      <vt:lpstr>PowerPoint Presentation</vt:lpstr>
      <vt:lpstr> Who are we?      </vt:lpstr>
      <vt:lpstr> Today’s agenda</vt:lpstr>
      <vt:lpstr>Why the move? </vt:lpstr>
      <vt:lpstr>What changes? </vt:lpstr>
      <vt:lpstr>What has changed in the constitution?  </vt:lpstr>
      <vt:lpstr>What Benefits / Disadvantages?  </vt:lpstr>
      <vt:lpstr>What does this mean for Members?  </vt:lpstr>
      <vt:lpstr>Special General Meeting  </vt:lpstr>
      <vt:lpstr>PowerPoint Presentation</vt:lpstr>
      <vt:lpstr>PowerPoint Presentation</vt:lpstr>
      <vt:lpstr>PowerPoint Presentation</vt:lpstr>
      <vt:lpstr>What if I can’t make the Special General Meeting ?</vt:lpstr>
      <vt:lpstr>How can I support the change?  </vt:lpstr>
      <vt:lpstr>Timeline</vt:lpstr>
      <vt:lpstr> Q&amp;A      </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 Management Activity</dc:title>
  <dc:creator>Ross Tutin</dc:creator>
  <cp:lastModifiedBy>Mara Basanovic</cp:lastModifiedBy>
  <cp:revision>116</cp:revision>
  <cp:lastPrinted>2023-05-19T00:33:38Z</cp:lastPrinted>
  <dcterms:created xsi:type="dcterms:W3CDTF">2021-11-28T22:28:25Z</dcterms:created>
  <dcterms:modified xsi:type="dcterms:W3CDTF">2023-05-19T03:37:09Z</dcterms:modified>
</cp:coreProperties>
</file>