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8288000" cy="10287000"/>
  <p:notesSz cx="6858000" cy="9144000"/>
  <p:embeddedFontLst>
    <p:embeddedFont>
      <p:font typeface="Arial MT Pro" panose="020B0604020202020204" charset="0"/>
      <p:regular r:id="rId36"/>
    </p:embeddedFont>
    <p:embeddedFont>
      <p:font typeface="Canva Sans" panose="020B0604020202020204" charset="0"/>
      <p:regular r:id="rId37"/>
    </p:embeddedFont>
    <p:embeddedFont>
      <p:font typeface="Poppins" panose="00000500000000000000" pitchFamily="2" charset="0"/>
      <p:regular r:id="rId38"/>
    </p:embeddedFont>
    <p:embeddedFont>
      <p:font typeface="Poppins Bold" panose="020B0604020202020204" charset="0"/>
      <p:regular r:id="rId39"/>
    </p:embeddedFont>
    <p:embeddedFont>
      <p:font typeface="Poppins Bold Italics" panose="020B0604020202020204" charset="0"/>
      <p:regular r:id="rId40"/>
    </p:embeddedFont>
    <p:embeddedFont>
      <p:font typeface="Poppins Italics" panose="020B0604020202020204" charset="0"/>
      <p:regular r:id="rId41"/>
    </p:embeddedFont>
    <p:embeddedFont>
      <p:font typeface="Poppins Medium" panose="00000600000000000000" pitchFamily="2" charset="0"/>
      <p:regular r:id="rId42"/>
      <p: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[Pause for a moment and engage with the audience as you begin.]</a:t>
            </a:r>
          </a:p>
          <a:p>
            <a:endParaRPr lang="en-US"/>
          </a:p>
          <a:p>
            <a:r>
              <a:rPr lang="en-US"/>
              <a:t>Let's delve into the crucial step of identifying who oversees and makes decisions about our volunteers. </a:t>
            </a:r>
          </a:p>
          <a:p>
            <a:endParaRPr lang="en-US"/>
          </a:p>
          <a:p>
            <a:r>
              <a:rPr lang="en-US"/>
              <a:t>[Emphasize the importance of this point.]</a:t>
            </a:r>
          </a:p>
          <a:p>
            <a:endParaRPr lang="en-US"/>
          </a:p>
          <a:p>
            <a:r>
              <a:rPr lang="en-US"/>
              <a:t>Knowing who holds responsibility ensures accountability and smooth operations. </a:t>
            </a:r>
          </a:p>
          <a:p>
            <a:endParaRPr lang="en-US"/>
          </a:p>
          <a:p>
            <a:r>
              <a:rPr lang="en-US"/>
              <a:t>Next, in the Excel spreadsheet we've provided, you'll find a comprehensive list of all current policies and procedures related to volunteer involvement. </a:t>
            </a:r>
          </a:p>
          <a:p>
            <a:endParaRPr lang="en-US"/>
          </a:p>
          <a:p>
            <a:r>
              <a:rPr lang="en-US"/>
              <a:t>[Guide them to think actively.]</a:t>
            </a:r>
          </a:p>
          <a:p>
            <a:endParaRPr lang="en-US"/>
          </a:p>
          <a:p>
            <a:r>
              <a:rPr lang="en-US"/>
              <a:t>Take a moment to review these documents, and you'll notice that each one includes a link for easy access. This will help you understand how well these policies are working for us.</a:t>
            </a:r>
          </a:p>
          <a:p>
            <a:endParaRPr lang="en-US"/>
          </a:p>
          <a:p>
            <a:r>
              <a:rPr lang="en-US"/>
              <a:t>Another key task is documenting how volunteer roles align with our organization's mission. This alignment is vital because it ensures that everyone is moving in the same direction and contributing to our overarching goals.</a:t>
            </a:r>
          </a:p>
          <a:p>
            <a:endParaRPr lang="en-US"/>
          </a:p>
          <a:p>
            <a:r>
              <a:rPr lang="en-US"/>
              <a:t>[Pause briefly to let this information sink in.]</a:t>
            </a:r>
          </a:p>
          <a:p>
            <a:endParaRPr lang="en-US"/>
          </a:p>
          <a:p>
            <a:r>
              <a:rPr lang="en-US"/>
              <a:t>By gathering this information, we're laying the groundwork for effective volunteer management, ensuring clarity and purpose in all we do.</a:t>
            </a:r>
          </a:p>
          <a:p>
            <a:endParaRPr lang="en-US"/>
          </a:p>
          <a:p>
            <a:r>
              <a:rPr lang="en-US"/>
              <a:t>[Encourage reflection with a gentle prompt.]</a:t>
            </a:r>
          </a:p>
          <a:p>
            <a:endParaRPr lang="en-US"/>
          </a:p>
          <a:p>
            <a:r>
              <a:rPr lang="en-US"/>
              <a:t>As we move forward, consider how this structured approach will aid in identifying any gaps or areas for improvement.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take a closer look at our governance documentation. [Pause for a moment to engage the audience.]</a:t>
            </a:r>
          </a:p>
          <a:p>
            <a:endParaRPr lang="en-US"/>
          </a:p>
          <a:p>
            <a:r>
              <a:rPr lang="en-US"/>
              <a:t>Firstly, we need to assess whether there are any gaps in our current governance documentation. This means checking if we have all the necessary policies and procedures in place, and whether they are up-to-date and comprehensive. [Pause here to let the point resonate.]</a:t>
            </a:r>
          </a:p>
          <a:p>
            <a:endParaRPr lang="en-US"/>
          </a:p>
          <a:p>
            <a:r>
              <a:rPr lang="en-US"/>
              <a:t>Secondly, it’s crucial that these policies are easy for our volunteers to understand and follow. We must ensure they’re accessible, not just physically but also in terms of clarity and relevance. This is vital for fostering an inclusive and effective volunteering environment. [Emphasize the importance of accessibility.]</a:t>
            </a:r>
          </a:p>
          <a:p>
            <a:endParaRPr lang="en-US"/>
          </a:p>
          <a:p>
            <a:r>
              <a:rPr lang="en-US"/>
              <a:t>Finally, consider how we identify volunteer needs. Is there a systematic approach in place, and does it effectively capture the diverse needs of our volunteer team? An effective needs identification process is key to supporting our volunteers and aligning their roles with our organizational mission. [Pause briefly to allow the audience to reflect.]</a:t>
            </a:r>
          </a:p>
          <a:p>
            <a:endParaRPr lang="en-US"/>
          </a:p>
          <a:p>
            <a:r>
              <a:rPr lang="en-US"/>
              <a:t>These are the areas we need to focus on during our information review. It’s about ensuring our governance framework is robust, clear, and truly supportive of our volunteer efforts. [Conclude with a confident tone.]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Let's explore how integrating volunteer management into strategic planning can significantly benefit your organization. First, it's crucial to ensure that your volunteer programs are not just stand-alone initiatives but are aligned with your organization’s mission and long-term objectives. This alignment amplifies their impact and ensures sustainability. </a:t>
            </a:r>
          </a:p>
          <a:p>
            <a:endParaRPr lang="en-US"/>
          </a:p>
          <a:p>
            <a:r>
              <a:rPr lang="en-US"/>
              <a:t>Next, measuring and reporting the impact of your volunteers is essential. [Pause for emphasis] Use data effectively to show how volunteers contribute to achieving outcomes. This not only supports accountability but also helps in securing funding. Remember, stakeholders are more likely to invest when they see tangible results.</a:t>
            </a:r>
          </a:p>
          <a:p>
            <a:endParaRPr lang="en-US"/>
          </a:p>
          <a:p>
            <a:r>
              <a:rPr lang="en-US"/>
              <a:t>Lastly, fostering a culture of continuous improvement is vital. Encourage the use of feedback loops and evaluation tools to refine and enhance governance practices continually. This approach keeps your strategies dynamic and responsive to change.</a:t>
            </a:r>
          </a:p>
          <a:p>
            <a:endParaRPr lang="en-US"/>
          </a:p>
          <a:p>
            <a:r>
              <a:rPr lang="en-US"/>
              <a:t>[Take a moment here to engage with the audience] How do these practices resonate with your current strategies? Think about ways you might implement similar approaches in your own governance planning.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8.sv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17.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1.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18.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1.png"/><Relationship Id="rId4" Type="http://schemas.openxmlformats.org/officeDocument/2006/relationships/image" Target="../media/image27.png"/><Relationship Id="rId9" Type="http://schemas.openxmlformats.org/officeDocument/2006/relationships/image" Target="../media/image32.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1.png"/><Relationship Id="rId4" Type="http://schemas.openxmlformats.org/officeDocument/2006/relationships/image" Target="../media/image27.png"/><Relationship Id="rId9"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1.png"/><Relationship Id="rId4" Type="http://schemas.openxmlformats.org/officeDocument/2006/relationships/image" Target="../media/image27.png"/><Relationship Id="rId9" Type="http://schemas.openxmlformats.org/officeDocument/2006/relationships/image" Target="../media/image32.sv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8.svg"/><Relationship Id="rId7"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1.png"/><Relationship Id="rId4" Type="http://schemas.openxmlformats.org/officeDocument/2006/relationships/image" Target="../media/image27.png"/><Relationship Id="rId9" Type="http://schemas.openxmlformats.org/officeDocument/2006/relationships/image" Target="../media/image32.svg"/></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40846" y="-809418"/>
            <a:ext cx="8007927" cy="11501582"/>
          </a:xfrm>
          <a:prstGeom prst="rect">
            <a:avLst/>
          </a:prstGeom>
          <a:solidFill>
            <a:srgbClr val="C81C2C"/>
          </a:solidFill>
        </p:spPr>
        <p:txBody>
          <a:bodyPr/>
          <a:lstStyle/>
          <a:p>
            <a:endParaRPr lang="en-AU"/>
          </a:p>
        </p:txBody>
      </p:sp>
      <p:sp>
        <p:nvSpPr>
          <p:cNvPr id="3" name="Freeform 3"/>
          <p:cNvSpPr/>
          <p:nvPr/>
        </p:nvSpPr>
        <p:spPr>
          <a:xfrm>
            <a:off x="14873386" y="8710358"/>
            <a:ext cx="2984270" cy="1095883"/>
          </a:xfrm>
          <a:custGeom>
            <a:avLst/>
            <a:gdLst/>
            <a:ahLst/>
            <a:cxnLst/>
            <a:rect l="l" t="t" r="r" b="b"/>
            <a:pathLst>
              <a:path w="2984270" h="1095883">
                <a:moveTo>
                  <a:pt x="0" y="0"/>
                </a:moveTo>
                <a:lnTo>
                  <a:pt x="2984269" y="0"/>
                </a:lnTo>
                <a:lnTo>
                  <a:pt x="2984269" y="1095884"/>
                </a:lnTo>
                <a:lnTo>
                  <a:pt x="0" y="1095884"/>
                </a:lnTo>
                <a:lnTo>
                  <a:pt x="0" y="0"/>
                </a:lnTo>
                <a:close/>
              </a:path>
            </a:pathLst>
          </a:custGeom>
          <a:blipFill>
            <a:blip r:embed="rId2"/>
            <a:stretch>
              <a:fillRect/>
            </a:stretch>
          </a:blipFill>
        </p:spPr>
        <p:txBody>
          <a:bodyPr/>
          <a:lstStyle/>
          <a:p>
            <a:endParaRPr lang="en-AU"/>
          </a:p>
        </p:txBody>
      </p:sp>
      <p:sp>
        <p:nvSpPr>
          <p:cNvPr id="4" name="Freeform 4"/>
          <p:cNvSpPr/>
          <p:nvPr/>
        </p:nvSpPr>
        <p:spPr>
          <a:xfrm>
            <a:off x="14609198" y="149875"/>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3">
              <a:extLst>
                <a:ext uri="{96DAC541-7B7A-43D3-8B79-37D633B846F1}">
                  <asvg:svgBlip xmlns:asvg="http://schemas.microsoft.com/office/drawing/2016/SVG/main" r:embed="rId4"/>
                </a:ext>
              </a:extLst>
            </a:blip>
            <a:stretch>
              <a:fillRect l="-15" r="-15"/>
            </a:stretch>
          </a:blipFill>
        </p:spPr>
        <p:txBody>
          <a:bodyPr/>
          <a:lstStyle/>
          <a:p>
            <a:endParaRPr lang="en-AU"/>
          </a:p>
        </p:txBody>
      </p:sp>
      <p:grpSp>
        <p:nvGrpSpPr>
          <p:cNvPr id="5" name="Group 5"/>
          <p:cNvGrpSpPr/>
          <p:nvPr/>
        </p:nvGrpSpPr>
        <p:grpSpPr>
          <a:xfrm>
            <a:off x="911449" y="1891389"/>
            <a:ext cx="5810153" cy="5794964"/>
            <a:chOff x="0" y="0"/>
            <a:chExt cx="814930" cy="812800"/>
          </a:xfrm>
        </p:grpSpPr>
        <p:sp>
          <p:nvSpPr>
            <p:cNvPr id="6" name="Freeform 6"/>
            <p:cNvSpPr/>
            <p:nvPr/>
          </p:nvSpPr>
          <p:spPr>
            <a:xfrm>
              <a:off x="0" y="0"/>
              <a:ext cx="814930" cy="812800"/>
            </a:xfrm>
            <a:custGeom>
              <a:avLst/>
              <a:gdLst/>
              <a:ahLst/>
              <a:cxnLst/>
              <a:rect l="l" t="t" r="r" b="b"/>
              <a:pathLst>
                <a:path w="814930" h="812800">
                  <a:moveTo>
                    <a:pt x="407465" y="0"/>
                  </a:moveTo>
                  <a:cubicBezTo>
                    <a:pt x="182428" y="0"/>
                    <a:pt x="0" y="181951"/>
                    <a:pt x="0" y="406400"/>
                  </a:cubicBezTo>
                  <a:cubicBezTo>
                    <a:pt x="0" y="630849"/>
                    <a:pt x="182428" y="812800"/>
                    <a:pt x="407465" y="812800"/>
                  </a:cubicBezTo>
                  <a:cubicBezTo>
                    <a:pt x="632502" y="812800"/>
                    <a:pt x="814930" y="630849"/>
                    <a:pt x="814930" y="406400"/>
                  </a:cubicBezTo>
                  <a:cubicBezTo>
                    <a:pt x="814930" y="181951"/>
                    <a:pt x="632502" y="0"/>
                    <a:pt x="407465" y="0"/>
                  </a:cubicBezTo>
                  <a:close/>
                </a:path>
              </a:pathLst>
            </a:custGeom>
            <a:solidFill>
              <a:srgbClr val="FFF3F3"/>
            </a:solidFill>
          </p:spPr>
          <p:txBody>
            <a:bodyPr/>
            <a:lstStyle/>
            <a:p>
              <a:endParaRPr lang="en-AU"/>
            </a:p>
          </p:txBody>
        </p:sp>
        <p:sp>
          <p:nvSpPr>
            <p:cNvPr id="7" name="TextBox 7"/>
            <p:cNvSpPr txBox="1"/>
            <p:nvPr/>
          </p:nvSpPr>
          <p:spPr>
            <a:xfrm>
              <a:off x="76400" y="19050"/>
              <a:ext cx="662131" cy="717550"/>
            </a:xfrm>
            <a:prstGeom prst="rect">
              <a:avLst/>
            </a:prstGeom>
          </p:spPr>
          <p:txBody>
            <a:bodyPr lIns="47636" tIns="47636" rIns="47636" bIns="47636" rtlCol="0" anchor="ctr"/>
            <a:lstStyle/>
            <a:p>
              <a:pPr algn="ctr">
                <a:lnSpc>
                  <a:spcPts val="2155"/>
                </a:lnSpc>
              </a:pPr>
              <a:endParaRPr/>
            </a:p>
          </p:txBody>
        </p:sp>
      </p:grpSp>
      <p:sp>
        <p:nvSpPr>
          <p:cNvPr id="8" name="AutoShape 8"/>
          <p:cNvSpPr/>
          <p:nvPr/>
        </p:nvSpPr>
        <p:spPr>
          <a:xfrm>
            <a:off x="8224651" y="6369221"/>
            <a:ext cx="8693378" cy="0"/>
          </a:xfrm>
          <a:prstGeom prst="line">
            <a:avLst/>
          </a:prstGeom>
          <a:ln w="9525" cap="rnd">
            <a:solidFill>
              <a:srgbClr val="C81C2C"/>
            </a:solidFill>
            <a:prstDash val="solid"/>
            <a:headEnd type="none" w="sm" len="sm"/>
            <a:tailEnd type="none" w="sm" len="sm"/>
          </a:ln>
        </p:spPr>
        <p:txBody>
          <a:bodyPr/>
          <a:lstStyle/>
          <a:p>
            <a:endParaRPr lang="en-AU"/>
          </a:p>
        </p:txBody>
      </p:sp>
      <p:sp>
        <p:nvSpPr>
          <p:cNvPr id="9" name="Freeform 9"/>
          <p:cNvSpPr/>
          <p:nvPr/>
        </p:nvSpPr>
        <p:spPr>
          <a:xfrm>
            <a:off x="445774" y="1730566"/>
            <a:ext cx="6629064" cy="6659587"/>
          </a:xfrm>
          <a:custGeom>
            <a:avLst/>
            <a:gdLst/>
            <a:ahLst/>
            <a:cxnLst/>
            <a:rect l="l" t="t" r="r" b="b"/>
            <a:pathLst>
              <a:path w="6629064" h="6659587">
                <a:moveTo>
                  <a:pt x="0" y="0"/>
                </a:moveTo>
                <a:lnTo>
                  <a:pt x="6629064" y="0"/>
                </a:lnTo>
                <a:lnTo>
                  <a:pt x="6629064" y="6659586"/>
                </a:lnTo>
                <a:lnTo>
                  <a:pt x="0" y="6659586"/>
                </a:lnTo>
                <a:lnTo>
                  <a:pt x="0" y="0"/>
                </a:lnTo>
                <a:close/>
              </a:path>
            </a:pathLst>
          </a:custGeom>
          <a:blipFill>
            <a:blip r:embed="rId5"/>
            <a:stretch>
              <a:fillRect/>
            </a:stretch>
          </a:blipFill>
        </p:spPr>
        <p:txBody>
          <a:bodyPr/>
          <a:lstStyle/>
          <a:p>
            <a:endParaRPr lang="en-AU"/>
          </a:p>
        </p:txBody>
      </p:sp>
      <p:sp>
        <p:nvSpPr>
          <p:cNvPr id="10" name="TextBox 10"/>
          <p:cNvSpPr txBox="1"/>
          <p:nvPr/>
        </p:nvSpPr>
        <p:spPr>
          <a:xfrm>
            <a:off x="8224651" y="2988748"/>
            <a:ext cx="8693378" cy="1952625"/>
          </a:xfrm>
          <a:prstGeom prst="rect">
            <a:avLst/>
          </a:prstGeom>
        </p:spPr>
        <p:txBody>
          <a:bodyPr lIns="0" tIns="0" rIns="0" bIns="0" rtlCol="0" anchor="t">
            <a:spAutoFit/>
          </a:bodyPr>
          <a:lstStyle/>
          <a:p>
            <a:pPr marL="0" lvl="0" indent="0" algn="l">
              <a:lnSpc>
                <a:spcPts val="7559"/>
              </a:lnSpc>
            </a:pPr>
            <a:r>
              <a:rPr lang="en-US" sz="6300">
                <a:solidFill>
                  <a:srgbClr val="000000"/>
                </a:solidFill>
                <a:latin typeface="Poppins"/>
                <a:ea typeface="Poppins"/>
                <a:cs typeface="Poppins"/>
                <a:sym typeface="Poppins"/>
              </a:rPr>
              <a:t>Module 1:</a:t>
            </a:r>
          </a:p>
          <a:p>
            <a:pPr marL="0" lvl="0" indent="0" algn="l">
              <a:lnSpc>
                <a:spcPts val="7559"/>
              </a:lnSpc>
            </a:pPr>
            <a:r>
              <a:rPr lang="en-US" sz="6300">
                <a:solidFill>
                  <a:srgbClr val="000000"/>
                </a:solidFill>
                <a:latin typeface="Poppins"/>
                <a:ea typeface="Poppins"/>
                <a:cs typeface="Poppins"/>
                <a:sym typeface="Poppins"/>
              </a:rPr>
              <a:t>PREPARE</a:t>
            </a:r>
          </a:p>
        </p:txBody>
      </p:sp>
      <p:sp>
        <p:nvSpPr>
          <p:cNvPr id="11" name="TextBox 11"/>
          <p:cNvSpPr txBox="1"/>
          <p:nvPr/>
        </p:nvSpPr>
        <p:spPr>
          <a:xfrm>
            <a:off x="8224651" y="5414791"/>
            <a:ext cx="8693378" cy="447675"/>
          </a:xfrm>
          <a:prstGeom prst="rect">
            <a:avLst/>
          </a:prstGeom>
        </p:spPr>
        <p:txBody>
          <a:bodyPr lIns="0" tIns="0" rIns="0" bIns="0" rtlCol="0" anchor="t">
            <a:spAutoFit/>
          </a:bodyPr>
          <a:lstStyle/>
          <a:p>
            <a:pPr marL="0" lvl="0" indent="0" algn="l">
              <a:lnSpc>
                <a:spcPts val="3359"/>
              </a:lnSpc>
            </a:pPr>
            <a:r>
              <a:rPr lang="en-US" sz="2799">
                <a:solidFill>
                  <a:srgbClr val="C81C2C"/>
                </a:solidFill>
                <a:latin typeface="Poppins"/>
                <a:ea typeface="Poppins"/>
                <a:cs typeface="Poppins"/>
                <a:sym typeface="Poppins"/>
              </a:rPr>
              <a:t>Volunteer Involving Organisations:</a:t>
            </a:r>
          </a:p>
        </p:txBody>
      </p:sp>
      <p:sp>
        <p:nvSpPr>
          <p:cNvPr id="12" name="TextBox 12"/>
          <p:cNvSpPr txBox="1"/>
          <p:nvPr/>
        </p:nvSpPr>
        <p:spPr>
          <a:xfrm>
            <a:off x="8224651" y="6809302"/>
            <a:ext cx="8693378" cy="441325"/>
          </a:xfrm>
          <a:prstGeom prst="rect">
            <a:avLst/>
          </a:prstGeom>
        </p:spPr>
        <p:txBody>
          <a:bodyPr lIns="0" tIns="0" rIns="0" bIns="0" rtlCol="0" anchor="t">
            <a:spAutoFit/>
          </a:bodyPr>
          <a:lstStyle/>
          <a:p>
            <a:pPr marL="0" lvl="0" indent="0" algn="l">
              <a:lnSpc>
                <a:spcPts val="3499"/>
              </a:lnSpc>
            </a:pPr>
            <a:r>
              <a:rPr lang="en-US" sz="2499" i="1">
                <a:solidFill>
                  <a:srgbClr val="000000"/>
                </a:solidFill>
                <a:latin typeface="Poppins Italics"/>
                <a:ea typeface="Poppins Italics"/>
                <a:cs typeface="Poppins Italics"/>
                <a:sym typeface="Poppins Italics"/>
              </a:rPr>
              <a:t>Volunteer Involvement Cycle Review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PREPARE:</a:t>
            </a:r>
            <a:r>
              <a:rPr lang="en-US" sz="5429">
                <a:solidFill>
                  <a:srgbClr val="C72036"/>
                </a:solidFill>
                <a:latin typeface="Poppins"/>
                <a:ea typeface="Poppins"/>
                <a:cs typeface="Poppins"/>
                <a:sym typeface="Poppins"/>
              </a:rPr>
              <a:t> </a:t>
            </a:r>
            <a:r>
              <a:rPr lang="en-US" sz="5429">
                <a:solidFill>
                  <a:srgbClr val="C81C2C"/>
                </a:solidFill>
                <a:latin typeface="Poppins"/>
                <a:ea typeface="Poppins"/>
                <a:cs typeface="Poppins"/>
                <a:sym typeface="Poppins"/>
              </a:rPr>
              <a:t>Governance</a:t>
            </a:r>
          </a:p>
        </p:txBody>
      </p:sp>
      <p:sp>
        <p:nvSpPr>
          <p:cNvPr id="4" name="TextBox 4"/>
          <p:cNvSpPr txBox="1"/>
          <p:nvPr/>
        </p:nvSpPr>
        <p:spPr>
          <a:xfrm>
            <a:off x="2210699" y="4700241"/>
            <a:ext cx="13866603" cy="1155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For this section, you will need to gather the first data set. You can use the Excel spreadsheet provided or employ your own method to capture the mentioned data set for the Governance section of the review.</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246144" y="2916957"/>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244658" y="4952607"/>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243173" y="6889557"/>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634244" y="3145203"/>
            <a:ext cx="3950763" cy="4053955"/>
          </a:xfrm>
          <a:custGeom>
            <a:avLst/>
            <a:gdLst/>
            <a:ahLst/>
            <a:cxnLst/>
            <a:rect l="l" t="t" r="r" b="b"/>
            <a:pathLst>
              <a:path w="3950763" h="4053955">
                <a:moveTo>
                  <a:pt x="0" y="0"/>
                </a:moveTo>
                <a:lnTo>
                  <a:pt x="3950764" y="0"/>
                </a:lnTo>
                <a:lnTo>
                  <a:pt x="3950764" y="4053955"/>
                </a:lnTo>
                <a:lnTo>
                  <a:pt x="0" y="4053955"/>
                </a:lnTo>
                <a:lnTo>
                  <a:pt x="0" y="0"/>
                </a:lnTo>
                <a:close/>
              </a:path>
            </a:pathLst>
          </a:custGeom>
          <a:blipFill>
            <a:blip r:embed="rId9">
              <a:alphaModFix amt="59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856998" y="3859533"/>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8824"/>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175812" y="5145577"/>
            <a:ext cx="7584431"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Identify who is responsible for oversight and decision-making regarding volunteers.</a:t>
            </a:r>
          </a:p>
          <a:p>
            <a:pPr algn="l">
              <a:lnSpc>
                <a:spcPts val="3226"/>
              </a:lnSpc>
            </a:pPr>
            <a:endParaRPr lang="en-US" sz="2304">
              <a:solidFill>
                <a:srgbClr val="000000"/>
              </a:solidFill>
              <a:latin typeface="Poppins"/>
              <a:ea typeface="Poppins"/>
              <a:cs typeface="Poppins"/>
              <a:sym typeface="Poppins"/>
            </a:endParaRPr>
          </a:p>
        </p:txBody>
      </p:sp>
      <p:sp>
        <p:nvSpPr>
          <p:cNvPr id="11" name="TextBox 11"/>
          <p:cNvSpPr txBox="1"/>
          <p:nvPr/>
        </p:nvSpPr>
        <p:spPr>
          <a:xfrm>
            <a:off x="3175812" y="2859807"/>
            <a:ext cx="6973503" cy="2043836"/>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In the Excel Spreadsheet provided list all of the policies and procedures are currently in place for volunteer involvement: (Include Links to each Document)</a:t>
            </a:r>
          </a:p>
          <a:p>
            <a:pPr algn="l">
              <a:lnSpc>
                <a:spcPts val="3226"/>
              </a:lnSpc>
            </a:pPr>
            <a:endParaRPr lang="en-US" sz="2304">
              <a:solidFill>
                <a:srgbClr val="000000"/>
              </a:solidFill>
              <a:latin typeface="Poppins"/>
              <a:ea typeface="Poppins"/>
              <a:cs typeface="Poppins"/>
              <a:sym typeface="Poppins"/>
            </a:endParaRPr>
          </a:p>
        </p:txBody>
      </p:sp>
      <p:sp>
        <p:nvSpPr>
          <p:cNvPr id="12" name="TextBox 12"/>
          <p:cNvSpPr txBox="1"/>
          <p:nvPr/>
        </p:nvSpPr>
        <p:spPr>
          <a:xfrm>
            <a:off x="3175812" y="6918761"/>
            <a:ext cx="6907024" cy="122575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Document how volunteer roles align with the organisational mission.</a:t>
            </a:r>
          </a:p>
          <a:p>
            <a:pPr algn="l">
              <a:lnSpc>
                <a:spcPts val="3226"/>
              </a:lnSpc>
            </a:pPr>
            <a:endParaRPr lang="en-US" sz="2304">
              <a:solidFill>
                <a:srgbClr val="000000"/>
              </a:solidFill>
              <a:latin typeface="Poppins"/>
              <a:ea typeface="Poppins"/>
              <a:cs typeface="Poppins"/>
              <a:sym typeface="Poppins"/>
            </a:endParaRPr>
          </a:p>
        </p:txBody>
      </p:sp>
      <p:sp>
        <p:nvSpPr>
          <p:cNvPr id="13" name="TextBox 13"/>
          <p:cNvSpPr txBox="1"/>
          <p:nvPr/>
        </p:nvSpPr>
        <p:spPr>
          <a:xfrm>
            <a:off x="1457646" y="1144671"/>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200587" y="3834611"/>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3">
              <a:extLst>
                <a:ext uri="{96DAC541-7B7A-43D3-8B79-37D633B846F1}">
                  <asvg:svgBlip xmlns:asvg="http://schemas.microsoft.com/office/drawing/2016/SVG/main" r:embed="rId4"/>
                </a:ext>
              </a:extLst>
            </a:blip>
            <a:stretch>
              <a:fillRect t="-125" b="-125"/>
            </a:stretch>
          </a:blipFill>
        </p:spPr>
        <p:txBody>
          <a:bodyPr/>
          <a:lstStyle/>
          <a:p>
            <a:endParaRPr lang="en-AU"/>
          </a:p>
        </p:txBody>
      </p:sp>
      <p:sp>
        <p:nvSpPr>
          <p:cNvPr id="3" name="Freeform 3"/>
          <p:cNvSpPr/>
          <p:nvPr/>
        </p:nvSpPr>
        <p:spPr>
          <a:xfrm>
            <a:off x="1199102" y="5870261"/>
            <a:ext cx="949142" cy="1255064"/>
          </a:xfrm>
          <a:custGeom>
            <a:avLst/>
            <a:gdLst/>
            <a:ahLst/>
            <a:cxnLst/>
            <a:rect l="l" t="t" r="r" b="b"/>
            <a:pathLst>
              <a:path w="949142" h="1255064">
                <a:moveTo>
                  <a:pt x="0" y="0"/>
                </a:moveTo>
                <a:lnTo>
                  <a:pt x="949141" y="0"/>
                </a:lnTo>
                <a:lnTo>
                  <a:pt x="949141" y="1255064"/>
                </a:lnTo>
                <a:lnTo>
                  <a:pt x="0" y="1255064"/>
                </a:lnTo>
                <a:lnTo>
                  <a:pt x="0" y="0"/>
                </a:lnTo>
                <a:close/>
              </a:path>
            </a:pathLst>
          </a:custGeom>
          <a:blipFill>
            <a:blip r:embed="rId5">
              <a:extLst>
                <a:ext uri="{96DAC541-7B7A-43D3-8B79-37D633B846F1}">
                  <asvg:svgBlip xmlns:asvg="http://schemas.microsoft.com/office/drawing/2016/SVG/main" r:embed="rId6"/>
                </a:ext>
              </a:extLst>
            </a:blip>
            <a:stretch>
              <a:fillRect l="-373" r="-373"/>
            </a:stretch>
          </a:blipFill>
        </p:spPr>
        <p:txBody>
          <a:bodyPr/>
          <a:lstStyle/>
          <a:p>
            <a:endParaRPr lang="en-AU"/>
          </a:p>
        </p:txBody>
      </p:sp>
      <p:sp>
        <p:nvSpPr>
          <p:cNvPr id="4" name="Freeform 4"/>
          <p:cNvSpPr/>
          <p:nvPr/>
        </p:nvSpPr>
        <p:spPr>
          <a:xfrm>
            <a:off x="1197616" y="7807211"/>
            <a:ext cx="950627" cy="1254954"/>
          </a:xfrm>
          <a:custGeom>
            <a:avLst/>
            <a:gdLst/>
            <a:ahLst/>
            <a:cxnLst/>
            <a:rect l="l" t="t" r="r" b="b"/>
            <a:pathLst>
              <a:path w="950627" h="1254954">
                <a:moveTo>
                  <a:pt x="0" y="0"/>
                </a:moveTo>
                <a:lnTo>
                  <a:pt x="950627" y="0"/>
                </a:lnTo>
                <a:lnTo>
                  <a:pt x="950627" y="1254954"/>
                </a:lnTo>
                <a:lnTo>
                  <a:pt x="0" y="1254954"/>
                </a:lnTo>
                <a:lnTo>
                  <a:pt x="0" y="0"/>
                </a:lnTo>
                <a:close/>
              </a:path>
            </a:pathLst>
          </a:custGeom>
          <a:blipFill>
            <a:blip r:embed="rId7">
              <a:extLst>
                <a:ext uri="{96DAC541-7B7A-43D3-8B79-37D633B846F1}">
                  <asvg:svgBlip xmlns:asvg="http://schemas.microsoft.com/office/drawing/2016/SVG/main" r:embed="rId8"/>
                </a:ext>
              </a:extLst>
            </a:blip>
            <a:stretch>
              <a:fillRect t="-105" b="-105"/>
            </a:stretch>
          </a:blipFill>
        </p:spPr>
        <p:txBody>
          <a:bodyPr/>
          <a:lstStyle/>
          <a:p>
            <a:endParaRPr lang="en-AU"/>
          </a:p>
        </p:txBody>
      </p:sp>
      <p:sp>
        <p:nvSpPr>
          <p:cNvPr id="5" name="Freeform 5"/>
          <p:cNvSpPr/>
          <p:nvPr/>
        </p:nvSpPr>
        <p:spPr>
          <a:xfrm>
            <a:off x="13747111" y="2949068"/>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9">
              <a:alphaModFix amt="58000"/>
              <a:extLst>
                <a:ext uri="{96DAC541-7B7A-43D3-8B79-37D633B846F1}">
                  <asvg:svgBlip xmlns:asvg="http://schemas.microsoft.com/office/drawing/2016/SVG/main" r:embed="rId10"/>
                </a:ext>
              </a:extLst>
            </a:blip>
            <a:stretch>
              <a:fillRect l="-101" r="-101"/>
            </a:stretch>
          </a:blipFill>
        </p:spPr>
        <p:txBody>
          <a:bodyPr/>
          <a:lstStyle/>
          <a:p>
            <a:endParaRPr lang="en-AU"/>
          </a:p>
        </p:txBody>
      </p:sp>
      <p:grpSp>
        <p:nvGrpSpPr>
          <p:cNvPr id="6" name="Group 6"/>
          <p:cNvGrpSpPr/>
          <p:nvPr/>
        </p:nvGrpSpPr>
        <p:grpSpPr>
          <a:xfrm>
            <a:off x="10969865" y="3663398"/>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7647"/>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1"/>
              <a:stretch>
                <a:fillRect t="-86" b="-89"/>
              </a:stretch>
            </a:blipFill>
          </p:spPr>
          <p:txBody>
            <a:bodyPr/>
            <a:lstStyle/>
            <a:p>
              <a:endParaRPr lang="en-AU"/>
            </a:p>
          </p:txBody>
        </p:sp>
      </p:grpSp>
      <p:sp>
        <p:nvSpPr>
          <p:cNvPr id="10" name="TextBox 10"/>
          <p:cNvSpPr txBox="1"/>
          <p:nvPr/>
        </p:nvSpPr>
        <p:spPr>
          <a:xfrm>
            <a:off x="3004804" y="6090130"/>
            <a:ext cx="7584431" cy="1227345"/>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Based on the example governance check list provided-Are there any gaps in governance documentation?</a:t>
            </a:r>
          </a:p>
        </p:txBody>
      </p:sp>
      <p:sp>
        <p:nvSpPr>
          <p:cNvPr id="11" name="TextBox 11"/>
          <p:cNvSpPr txBox="1"/>
          <p:nvPr/>
        </p:nvSpPr>
        <p:spPr>
          <a:xfrm>
            <a:off x="3130255" y="3777461"/>
            <a:ext cx="6973503" cy="163692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Are policies and procedures current and comprehensive and easy for volunteers to understand and follow? Are the easily accessed?</a:t>
            </a:r>
          </a:p>
        </p:txBody>
      </p:sp>
      <p:sp>
        <p:nvSpPr>
          <p:cNvPr id="12" name="TextBox 12"/>
          <p:cNvSpPr txBox="1"/>
          <p:nvPr/>
        </p:nvSpPr>
        <p:spPr>
          <a:xfrm>
            <a:off x="3004804" y="7997228"/>
            <a:ext cx="6907024"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How is a volunteer needs identification conducted?</a:t>
            </a:r>
          </a:p>
        </p:txBody>
      </p:sp>
      <p:sp>
        <p:nvSpPr>
          <p:cNvPr id="13" name="TextBox 13"/>
          <p:cNvSpPr txBox="1"/>
          <p:nvPr/>
        </p:nvSpPr>
        <p:spPr>
          <a:xfrm>
            <a:off x="1501110" y="210195"/>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110" y="1650557"/>
            <a:ext cx="14145646" cy="1327041"/>
          </a:xfrm>
          <a:prstGeom prst="rect">
            <a:avLst/>
          </a:prstGeom>
        </p:spPr>
        <p:txBody>
          <a:bodyPr lIns="0" tIns="0" rIns="0" bIns="0" rtlCol="0" anchor="t">
            <a:spAutoFit/>
          </a:bodyPr>
          <a:lstStyle/>
          <a:p>
            <a:pPr algn="l">
              <a:lnSpc>
                <a:spcPts val="3506"/>
              </a:lnSpc>
            </a:pPr>
            <a:r>
              <a:rPr lang="en-US" sz="2504" i="1" dirty="0">
                <a:solidFill>
                  <a:srgbClr val="000000"/>
                </a:solidFill>
                <a:latin typeface="Poppins Italics"/>
                <a:ea typeface="Poppins Italics"/>
                <a:cs typeface="Poppins Italics"/>
                <a:sym typeface="Poppins Italics"/>
              </a:rPr>
              <a:t>Now that you have mapped out your current policies, procedures and processes it's time to review the current content using the below as a guide along with the resource aids provided for this section: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Strategy's: </a:t>
            </a:r>
            <a:r>
              <a:rPr lang="en-US" sz="5429">
                <a:solidFill>
                  <a:srgbClr val="C81C2C"/>
                </a:solidFill>
                <a:latin typeface="Poppins"/>
                <a:ea typeface="Poppins"/>
                <a:cs typeface="Poppins"/>
                <a:sym typeface="Poppins"/>
              </a:rPr>
              <a:t>Governance</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320978" y="198256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476234"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66640"/>
            <a:ext cx="6347128" cy="2991907"/>
            <a:chOff x="0" y="0"/>
            <a:chExt cx="889092" cy="419100"/>
          </a:xfrm>
        </p:grpSpPr>
        <p:sp>
          <p:nvSpPr>
            <p:cNvPr id="22" name="Freeform 22"/>
            <p:cNvSpPr/>
            <p:nvPr/>
          </p:nvSpPr>
          <p:spPr>
            <a:xfrm>
              <a:off x="0" y="0"/>
              <a:ext cx="889092" cy="419100"/>
            </a:xfrm>
            <a:custGeom>
              <a:avLst/>
              <a:gdLst/>
              <a:ahLst/>
              <a:cxnLst/>
              <a:rect l="l" t="t" r="r" b="b"/>
              <a:pathLst>
                <a:path w="889092" h="419100">
                  <a:moveTo>
                    <a:pt x="23823" y="0"/>
                  </a:moveTo>
                  <a:lnTo>
                    <a:pt x="865269" y="0"/>
                  </a:lnTo>
                  <a:cubicBezTo>
                    <a:pt x="878426" y="0"/>
                    <a:pt x="889092" y="10666"/>
                    <a:pt x="889092" y="23823"/>
                  </a:cubicBezTo>
                  <a:lnTo>
                    <a:pt x="889092" y="395277"/>
                  </a:lnTo>
                  <a:cubicBezTo>
                    <a:pt x="889092" y="401595"/>
                    <a:pt x="886582" y="407655"/>
                    <a:pt x="882114" y="412122"/>
                  </a:cubicBezTo>
                  <a:cubicBezTo>
                    <a:pt x="877647" y="416590"/>
                    <a:pt x="871587" y="419100"/>
                    <a:pt x="865269" y="419100"/>
                  </a:cubicBezTo>
                  <a:lnTo>
                    <a:pt x="23823" y="419100"/>
                  </a:lnTo>
                  <a:cubicBezTo>
                    <a:pt x="17505" y="419100"/>
                    <a:pt x="11445" y="416590"/>
                    <a:pt x="6978" y="412122"/>
                  </a:cubicBezTo>
                  <a:cubicBezTo>
                    <a:pt x="2510" y="407655"/>
                    <a:pt x="0" y="401595"/>
                    <a:pt x="0" y="395277"/>
                  </a:cubicBezTo>
                  <a:lnTo>
                    <a:pt x="0" y="23823"/>
                  </a:lnTo>
                  <a:cubicBezTo>
                    <a:pt x="0" y="17505"/>
                    <a:pt x="2510" y="11445"/>
                    <a:pt x="6978" y="6978"/>
                  </a:cubicBezTo>
                  <a:cubicBezTo>
                    <a:pt x="11445" y="2510"/>
                    <a:pt x="17505" y="0"/>
                    <a:pt x="23823" y="0"/>
                  </a:cubicBezTo>
                  <a:close/>
                </a:path>
              </a:pathLst>
            </a:custGeom>
            <a:solidFill>
              <a:srgbClr val="C81C2C"/>
            </a:solidFill>
          </p:spPr>
          <p:txBody>
            <a:bodyPr/>
            <a:lstStyle/>
            <a:p>
              <a:endParaRPr lang="en-AU"/>
            </a:p>
          </p:txBody>
        </p:sp>
        <p:sp>
          <p:nvSpPr>
            <p:cNvPr id="23" name="TextBox 23"/>
            <p:cNvSpPr txBox="1"/>
            <p:nvPr/>
          </p:nvSpPr>
          <p:spPr>
            <a:xfrm>
              <a:off x="0" y="-57150"/>
              <a:ext cx="889092" cy="476250"/>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372816" y="2034205"/>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528072"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338833" y="2838348"/>
            <a:ext cx="5673454" cy="2046495"/>
          </a:xfrm>
          <a:prstGeom prst="rect">
            <a:avLst/>
          </a:prstGeom>
        </p:spPr>
        <p:txBody>
          <a:bodyPr lIns="0" tIns="0" rIns="0" bIns="0" rtlCol="0" anchor="t">
            <a:spAutoFit/>
          </a:bodyPr>
          <a:lstStyle/>
          <a:p>
            <a:pPr algn="l">
              <a:lnSpc>
                <a:spcPts val="3226"/>
              </a:lnSpc>
              <a:spcBef>
                <a:spcPct val="0"/>
              </a:spcBef>
            </a:pPr>
            <a:r>
              <a:rPr lang="en-US" sz="2304" b="1">
                <a:solidFill>
                  <a:srgbClr val="000000"/>
                </a:solidFill>
                <a:latin typeface="Poppins Bold"/>
                <a:ea typeface="Poppins Bold"/>
                <a:cs typeface="Poppins Bold"/>
                <a:sym typeface="Poppins Bold"/>
              </a:rPr>
              <a:t>Develop or update a Volunteer Governance Framework:</a:t>
            </a:r>
            <a:r>
              <a:rPr lang="en-US" sz="2304">
                <a:solidFill>
                  <a:srgbClr val="000000"/>
                </a:solidFill>
                <a:latin typeface="Poppins"/>
                <a:ea typeface="Poppins"/>
                <a:cs typeface="Poppins"/>
                <a:sym typeface="Poppins"/>
              </a:rPr>
              <a:t> </a:t>
            </a:r>
          </a:p>
          <a:p>
            <a:pPr marL="497502" lvl="1" indent="-248751" algn="l">
              <a:lnSpc>
                <a:spcPts val="3226"/>
              </a:lnSpc>
              <a:buFont typeface="Arial"/>
              <a:buChar char="•"/>
            </a:pPr>
            <a:r>
              <a:rPr lang="en-US" sz="2304">
                <a:solidFill>
                  <a:srgbClr val="000000"/>
                </a:solidFill>
                <a:latin typeface="Poppins"/>
                <a:ea typeface="Poppins"/>
                <a:cs typeface="Poppins"/>
                <a:sym typeface="Poppins"/>
              </a:rPr>
              <a:t>Include policies on recruitment, training, supervision, risk management, and recognition.</a:t>
            </a:r>
          </a:p>
        </p:txBody>
      </p:sp>
      <p:sp>
        <p:nvSpPr>
          <p:cNvPr id="30" name="TextBox 30"/>
          <p:cNvSpPr txBox="1"/>
          <p:nvPr/>
        </p:nvSpPr>
        <p:spPr>
          <a:xfrm>
            <a:off x="1874862" y="6562420"/>
            <a:ext cx="5985043" cy="297550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Clarify roles and responsibilities:</a:t>
            </a:r>
          </a:p>
          <a:p>
            <a:pPr marL="475912" lvl="1" indent="-237956" algn="l">
              <a:lnSpc>
                <a:spcPts val="3086"/>
              </a:lnSpc>
              <a:buFont typeface="Arial"/>
              <a:buChar char="•"/>
            </a:pPr>
            <a:r>
              <a:rPr lang="en-US" sz="2204">
                <a:solidFill>
                  <a:srgbClr val="000000"/>
                </a:solidFill>
                <a:latin typeface="Poppins"/>
                <a:ea typeface="Poppins"/>
                <a:cs typeface="Poppins"/>
                <a:sym typeface="Poppins"/>
              </a:rPr>
              <a:t> Ensure board members, staff, and volunteers understand their governance and operational roles. </a:t>
            </a:r>
          </a:p>
          <a:p>
            <a:pPr algn="l">
              <a:lnSpc>
                <a:spcPts val="3086"/>
              </a:lnSpc>
            </a:pPr>
            <a:endParaRPr lang="en-US" sz="2204">
              <a:solidFill>
                <a:srgbClr val="000000"/>
              </a:solidFill>
              <a:latin typeface="Poppins"/>
              <a:ea typeface="Poppins"/>
              <a:cs typeface="Poppins"/>
              <a:sym typeface="Poppins"/>
            </a:endParaRPr>
          </a:p>
          <a:p>
            <a:pPr algn="l">
              <a:lnSpc>
                <a:spcPts val="2666"/>
              </a:lnSpc>
            </a:pPr>
            <a:r>
              <a:rPr lang="en-US" sz="1904" b="1">
                <a:solidFill>
                  <a:srgbClr val="C72036"/>
                </a:solidFill>
                <a:latin typeface="Poppins Bold"/>
                <a:ea typeface="Poppins Bold"/>
                <a:cs typeface="Poppins Bold"/>
                <a:sym typeface="Poppins Bold"/>
              </a:rPr>
              <a:t>TIP</a:t>
            </a:r>
            <a:r>
              <a:rPr lang="en-US" sz="1904">
                <a:solidFill>
                  <a:srgbClr val="000000"/>
                </a:solidFill>
                <a:latin typeface="Poppins"/>
                <a:ea typeface="Poppins"/>
                <a:cs typeface="Poppins"/>
                <a:sym typeface="Poppins"/>
              </a:rPr>
              <a:t>:</a:t>
            </a:r>
            <a:r>
              <a:rPr lang="en-US" sz="1904" b="1" i="1">
                <a:solidFill>
                  <a:srgbClr val="000000"/>
                </a:solidFill>
                <a:latin typeface="Poppins Bold Italics"/>
                <a:ea typeface="Poppins Bold Italics"/>
                <a:cs typeface="Poppins Bold Italics"/>
                <a:sym typeface="Poppins Bold Italics"/>
              </a:rPr>
              <a:t> When updating or creating volunteer PD's use of tools like Canva Magic Write can be beneficial.</a:t>
            </a:r>
          </a:p>
        </p:txBody>
      </p:sp>
      <p:sp>
        <p:nvSpPr>
          <p:cNvPr id="31" name="TextBox 31"/>
          <p:cNvSpPr txBox="1"/>
          <p:nvPr/>
        </p:nvSpPr>
        <p:spPr>
          <a:xfrm>
            <a:off x="11444389" y="7026922"/>
            <a:ext cx="5429145"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Establish a Volunteer Advisory Committee:</a:t>
            </a:r>
            <a:r>
              <a:rPr lang="en-US" sz="2304">
                <a:solidFill>
                  <a:srgbClr val="000000"/>
                </a:solidFill>
                <a:latin typeface="Poppins"/>
                <a:ea typeface="Poppins"/>
                <a:cs typeface="Poppins"/>
                <a:sym typeface="Poppins"/>
              </a:rPr>
              <a:t> </a:t>
            </a:r>
          </a:p>
          <a:p>
            <a:pPr marL="497502" lvl="1" indent="-248751" algn="l">
              <a:lnSpc>
                <a:spcPts val="3226"/>
              </a:lnSpc>
              <a:buFont typeface="Arial"/>
              <a:buChar char="•"/>
            </a:pPr>
            <a:r>
              <a:rPr lang="en-US" sz="2304">
                <a:solidFill>
                  <a:srgbClr val="000000"/>
                </a:solidFill>
                <a:latin typeface="Poppins"/>
                <a:ea typeface="Poppins"/>
                <a:cs typeface="Poppins"/>
                <a:sym typeface="Poppins"/>
              </a:rPr>
              <a:t>This group can provide insights, feedback, and oversight on volunteer-related decisions.</a:t>
            </a:r>
          </a:p>
        </p:txBody>
      </p:sp>
      <p:sp>
        <p:nvSpPr>
          <p:cNvPr id="32" name="TextBox 32"/>
          <p:cNvSpPr txBox="1"/>
          <p:nvPr/>
        </p:nvSpPr>
        <p:spPr>
          <a:xfrm>
            <a:off x="3801325" y="163312"/>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Governance</a:t>
            </a:r>
          </a:p>
        </p:txBody>
      </p:sp>
      <p:sp>
        <p:nvSpPr>
          <p:cNvPr id="33" name="TextBox 33"/>
          <p:cNvSpPr txBox="1"/>
          <p:nvPr/>
        </p:nvSpPr>
        <p:spPr>
          <a:xfrm>
            <a:off x="1930280" y="3354790"/>
            <a:ext cx="5609982" cy="133731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Examples of Ways to Strengthen Structural and Organisational Foundations</a:t>
            </a:r>
          </a:p>
        </p:txBody>
      </p:sp>
      <p:sp>
        <p:nvSpPr>
          <p:cNvPr id="34" name="AutoShape 34"/>
          <p:cNvSpPr/>
          <p:nvPr/>
        </p:nvSpPr>
        <p:spPr>
          <a:xfrm>
            <a:off x="7859905" y="4332176"/>
            <a:ext cx="295440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945150"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320978" y="2053534"/>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330235"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11420"/>
            <a:ext cx="6347128" cy="3190002"/>
            <a:chOff x="0" y="0"/>
            <a:chExt cx="889092" cy="446849"/>
          </a:xfrm>
        </p:grpSpPr>
        <p:sp>
          <p:nvSpPr>
            <p:cNvPr id="22" name="Freeform 22"/>
            <p:cNvSpPr/>
            <p:nvPr/>
          </p:nvSpPr>
          <p:spPr>
            <a:xfrm>
              <a:off x="0" y="0"/>
              <a:ext cx="889092" cy="446849"/>
            </a:xfrm>
            <a:custGeom>
              <a:avLst/>
              <a:gdLst/>
              <a:ahLst/>
              <a:cxnLst/>
              <a:rect l="l" t="t" r="r" b="b"/>
              <a:pathLst>
                <a:path w="889092" h="446849">
                  <a:moveTo>
                    <a:pt x="23823" y="0"/>
                  </a:moveTo>
                  <a:lnTo>
                    <a:pt x="865269" y="0"/>
                  </a:lnTo>
                  <a:cubicBezTo>
                    <a:pt x="878426" y="0"/>
                    <a:pt x="889092" y="10666"/>
                    <a:pt x="889092" y="23823"/>
                  </a:cubicBezTo>
                  <a:lnTo>
                    <a:pt x="889092" y="423025"/>
                  </a:lnTo>
                  <a:cubicBezTo>
                    <a:pt x="889092" y="429344"/>
                    <a:pt x="886582" y="435403"/>
                    <a:pt x="882114" y="439871"/>
                  </a:cubicBezTo>
                  <a:cubicBezTo>
                    <a:pt x="877647" y="444339"/>
                    <a:pt x="871587" y="446849"/>
                    <a:pt x="865269" y="446849"/>
                  </a:cubicBezTo>
                  <a:lnTo>
                    <a:pt x="23823" y="446849"/>
                  </a:lnTo>
                  <a:cubicBezTo>
                    <a:pt x="10666" y="446849"/>
                    <a:pt x="0" y="436183"/>
                    <a:pt x="0" y="423025"/>
                  </a:cubicBezTo>
                  <a:lnTo>
                    <a:pt x="0" y="23823"/>
                  </a:lnTo>
                  <a:cubicBezTo>
                    <a:pt x="0" y="17505"/>
                    <a:pt x="2510" y="11445"/>
                    <a:pt x="6978" y="6978"/>
                  </a:cubicBezTo>
                  <a:cubicBezTo>
                    <a:pt x="11445" y="2510"/>
                    <a:pt x="17505" y="0"/>
                    <a:pt x="23823" y="0"/>
                  </a:cubicBezTo>
                  <a:close/>
                </a:path>
              </a:pathLst>
            </a:custGeom>
            <a:solidFill>
              <a:srgbClr val="C81C2C"/>
            </a:solidFill>
          </p:spPr>
          <p:txBody>
            <a:bodyPr/>
            <a:lstStyle/>
            <a:p>
              <a:endParaRPr lang="en-AU"/>
            </a:p>
          </p:txBody>
        </p:sp>
        <p:sp>
          <p:nvSpPr>
            <p:cNvPr id="23" name="TextBox 23"/>
            <p:cNvSpPr txBox="1"/>
            <p:nvPr/>
          </p:nvSpPr>
          <p:spPr>
            <a:xfrm>
              <a:off x="0" y="-57150"/>
              <a:ext cx="889092" cy="503999"/>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372816" y="2105177"/>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82073"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200079" y="2964540"/>
            <a:ext cx="5673454" cy="2046495"/>
          </a:xfrm>
          <a:prstGeom prst="rect">
            <a:avLst/>
          </a:prstGeom>
        </p:spPr>
        <p:txBody>
          <a:bodyPr lIns="0" tIns="0" rIns="0" bIns="0" rtlCol="0" anchor="t">
            <a:spAutoFit/>
          </a:bodyPr>
          <a:lstStyle/>
          <a:p>
            <a:pPr algn="l">
              <a:lnSpc>
                <a:spcPts val="3226"/>
              </a:lnSpc>
              <a:spcBef>
                <a:spcPct val="0"/>
              </a:spcBef>
            </a:pPr>
            <a:r>
              <a:rPr lang="en-US" sz="2304" b="1">
                <a:solidFill>
                  <a:srgbClr val="000000"/>
                </a:solidFill>
                <a:latin typeface="Poppins Bold"/>
                <a:ea typeface="Poppins Bold"/>
                <a:cs typeface="Poppins Bold"/>
                <a:sym typeface="Poppins Bold"/>
              </a:rPr>
              <a:t>Conduct regular policy audits:</a:t>
            </a:r>
          </a:p>
          <a:p>
            <a:pPr marL="497502" lvl="1" indent="-248751" algn="l">
              <a:lnSpc>
                <a:spcPts val="3226"/>
              </a:lnSpc>
              <a:buFont typeface="Arial"/>
              <a:buChar char="•"/>
            </a:pPr>
            <a:r>
              <a:rPr lang="en-US" sz="2304">
                <a:solidFill>
                  <a:srgbClr val="000000"/>
                </a:solidFill>
                <a:latin typeface="Poppins"/>
                <a:ea typeface="Poppins"/>
                <a:cs typeface="Poppins"/>
                <a:sym typeface="Poppins"/>
              </a:rPr>
              <a:t>Review volunteer-related policies annually to ensure they align with current laws, standards, and organisational goals. </a:t>
            </a:r>
          </a:p>
        </p:txBody>
      </p:sp>
      <p:sp>
        <p:nvSpPr>
          <p:cNvPr id="30" name="TextBox 30"/>
          <p:cNvSpPr txBox="1"/>
          <p:nvPr/>
        </p:nvSpPr>
        <p:spPr>
          <a:xfrm>
            <a:off x="1873300" y="6466538"/>
            <a:ext cx="5885370" cy="264212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Implement a compliance checklist: </a:t>
            </a:r>
          </a:p>
          <a:p>
            <a:pPr marL="497502" lvl="1" indent="-248751" algn="l">
              <a:lnSpc>
                <a:spcPts val="3226"/>
              </a:lnSpc>
              <a:buFont typeface="Arial"/>
              <a:buChar char="•"/>
            </a:pPr>
            <a:r>
              <a:rPr lang="en-US" sz="2304">
                <a:solidFill>
                  <a:srgbClr val="000000"/>
                </a:solidFill>
                <a:latin typeface="Poppins"/>
                <a:ea typeface="Poppins"/>
                <a:cs typeface="Poppins"/>
                <a:sym typeface="Poppins"/>
              </a:rPr>
              <a:t>Include items like background checks, confidentiality agreements, and health and safety protocols. </a:t>
            </a:r>
          </a:p>
          <a:p>
            <a:pPr algn="l">
              <a:lnSpc>
                <a:spcPts val="2666"/>
              </a:lnSpc>
            </a:pPr>
            <a:r>
              <a:rPr lang="en-US" sz="1904" b="1">
                <a:solidFill>
                  <a:srgbClr val="C72036"/>
                </a:solidFill>
                <a:latin typeface="Poppins Bold"/>
                <a:ea typeface="Poppins Bold"/>
                <a:cs typeface="Poppins Bold"/>
                <a:sym typeface="Poppins Bold"/>
              </a:rPr>
              <a:t>Tip:</a:t>
            </a:r>
            <a:r>
              <a:rPr lang="en-US" sz="1904">
                <a:solidFill>
                  <a:srgbClr val="000000"/>
                </a:solidFill>
                <a:latin typeface="Poppins"/>
                <a:ea typeface="Poppins"/>
                <a:cs typeface="Poppins"/>
                <a:sym typeface="Poppins"/>
              </a:rPr>
              <a:t> </a:t>
            </a:r>
            <a:r>
              <a:rPr lang="en-US" sz="1904" b="1" i="1">
                <a:solidFill>
                  <a:srgbClr val="000000"/>
                </a:solidFill>
                <a:latin typeface="Poppins Bold Italics"/>
                <a:ea typeface="Poppins Bold Italics"/>
                <a:cs typeface="Poppins Bold Italics"/>
                <a:sym typeface="Poppins Bold Italics"/>
              </a:rPr>
              <a:t>Writing work instructions for each step to enable continuity of business and for succession planning.</a:t>
            </a:r>
          </a:p>
        </p:txBody>
      </p:sp>
      <p:sp>
        <p:nvSpPr>
          <p:cNvPr id="31" name="TextBox 31"/>
          <p:cNvSpPr txBox="1"/>
          <p:nvPr/>
        </p:nvSpPr>
        <p:spPr>
          <a:xfrm>
            <a:off x="11444389" y="6679860"/>
            <a:ext cx="5429145" cy="245607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Use digital tools for documentation: </a:t>
            </a:r>
          </a:p>
          <a:p>
            <a:pPr marL="497502" lvl="1" indent="-248751" algn="l">
              <a:lnSpc>
                <a:spcPts val="3226"/>
              </a:lnSpc>
              <a:buFont typeface="Arial"/>
              <a:buChar char="•"/>
            </a:pPr>
            <a:r>
              <a:rPr lang="en-US" sz="2304">
                <a:solidFill>
                  <a:srgbClr val="000000"/>
                </a:solidFill>
                <a:latin typeface="Poppins"/>
                <a:ea typeface="Poppins"/>
                <a:cs typeface="Poppins"/>
                <a:sym typeface="Poppins"/>
              </a:rPr>
              <a:t>Adopt volunteer management systems that track compliance, training, and engagement metrics. eg DayForce, PageUp, BetterImpact</a:t>
            </a:r>
          </a:p>
        </p:txBody>
      </p:sp>
      <p:sp>
        <p:nvSpPr>
          <p:cNvPr id="32" name="TextBox 32"/>
          <p:cNvSpPr txBox="1"/>
          <p:nvPr/>
        </p:nvSpPr>
        <p:spPr>
          <a:xfrm>
            <a:off x="3801325" y="163312"/>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Governance</a:t>
            </a:r>
          </a:p>
        </p:txBody>
      </p:sp>
      <p:sp>
        <p:nvSpPr>
          <p:cNvPr id="33" name="TextBox 33"/>
          <p:cNvSpPr txBox="1"/>
          <p:nvPr/>
        </p:nvSpPr>
        <p:spPr>
          <a:xfrm>
            <a:off x="1881350" y="3381545"/>
            <a:ext cx="5609982" cy="89916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Examples of ways to Enhance Policy and Compliance Systems</a:t>
            </a:r>
          </a:p>
        </p:txBody>
      </p:sp>
      <p:sp>
        <p:nvSpPr>
          <p:cNvPr id="34" name="AutoShape 34"/>
          <p:cNvSpPr/>
          <p:nvPr/>
        </p:nvSpPr>
        <p:spPr>
          <a:xfrm>
            <a:off x="8242132" y="4332176"/>
            <a:ext cx="2572181"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945150"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330235"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11420"/>
            <a:ext cx="6444987" cy="3209885"/>
            <a:chOff x="0" y="0"/>
            <a:chExt cx="902800" cy="449634"/>
          </a:xfrm>
        </p:grpSpPr>
        <p:sp>
          <p:nvSpPr>
            <p:cNvPr id="22" name="Freeform 22"/>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23" name="TextBox 23"/>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82073"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036806" y="2734505"/>
            <a:ext cx="6050634" cy="236717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Create clear communication channels: </a:t>
            </a:r>
          </a:p>
          <a:p>
            <a:pPr marL="497502" lvl="1" indent="-248751" algn="l">
              <a:lnSpc>
                <a:spcPts val="3226"/>
              </a:lnSpc>
              <a:buFont typeface="Arial"/>
              <a:buChar char="•"/>
            </a:pPr>
            <a:r>
              <a:rPr lang="en-US" sz="2304">
                <a:solidFill>
                  <a:srgbClr val="000000"/>
                </a:solidFill>
                <a:latin typeface="Poppins"/>
                <a:ea typeface="Poppins"/>
                <a:cs typeface="Poppins"/>
                <a:sym typeface="Poppins"/>
              </a:rPr>
              <a:t>Regular updates via newsletters, meetings, or portals help volunteers stay informed and engaged.</a:t>
            </a:r>
          </a:p>
          <a:p>
            <a:pPr algn="l">
              <a:lnSpc>
                <a:spcPts val="3226"/>
              </a:lnSpc>
            </a:pPr>
            <a:endParaRPr lang="en-US" sz="2304">
              <a:solidFill>
                <a:srgbClr val="000000"/>
              </a:solidFill>
              <a:latin typeface="Poppins"/>
              <a:ea typeface="Poppins"/>
              <a:cs typeface="Poppins"/>
              <a:sym typeface="Poppins"/>
            </a:endParaRPr>
          </a:p>
          <a:p>
            <a:pPr algn="l">
              <a:lnSpc>
                <a:spcPts val="2526"/>
              </a:lnSpc>
            </a:pPr>
            <a:r>
              <a:rPr lang="en-US" sz="1804" b="1">
                <a:solidFill>
                  <a:srgbClr val="C72036"/>
                </a:solidFill>
                <a:latin typeface="Poppins Bold"/>
                <a:ea typeface="Poppins Bold"/>
                <a:cs typeface="Poppins Bold"/>
                <a:sym typeface="Poppins Bold"/>
              </a:rPr>
              <a:t>TIP</a:t>
            </a:r>
            <a:r>
              <a:rPr lang="en-US" sz="1804">
                <a:solidFill>
                  <a:srgbClr val="000000"/>
                </a:solidFill>
                <a:latin typeface="Poppins"/>
                <a:ea typeface="Poppins"/>
                <a:cs typeface="Poppins"/>
                <a:sym typeface="Poppins"/>
              </a:rPr>
              <a:t>:</a:t>
            </a:r>
            <a:r>
              <a:rPr lang="en-US" sz="1804" b="1" i="1">
                <a:solidFill>
                  <a:srgbClr val="000000"/>
                </a:solidFill>
                <a:latin typeface="Poppins Bold Italics"/>
                <a:ea typeface="Poppins Bold Italics"/>
                <a:cs typeface="Poppins Bold Italics"/>
                <a:sym typeface="Poppins Bold Italics"/>
              </a:rPr>
              <a:t> Canva is a great and simple to use design tool</a:t>
            </a:r>
          </a:p>
        </p:txBody>
      </p:sp>
      <p:sp>
        <p:nvSpPr>
          <p:cNvPr id="30" name="TextBox 30"/>
          <p:cNvSpPr txBox="1"/>
          <p:nvPr/>
        </p:nvSpPr>
        <p:spPr>
          <a:xfrm>
            <a:off x="1945017" y="7015389"/>
            <a:ext cx="5446290" cy="163692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Foster a culture of transparency:</a:t>
            </a:r>
          </a:p>
          <a:p>
            <a:pPr marL="497502" lvl="1" indent="-248751" algn="l">
              <a:lnSpc>
                <a:spcPts val="3226"/>
              </a:lnSpc>
              <a:buFont typeface="Arial"/>
              <a:buChar char="•"/>
            </a:pPr>
            <a:r>
              <a:rPr lang="en-US" sz="2304" b="1">
                <a:solidFill>
                  <a:srgbClr val="000000"/>
                </a:solidFill>
                <a:latin typeface="Poppins Bold"/>
                <a:ea typeface="Poppins Bold"/>
                <a:cs typeface="Poppins Bold"/>
                <a:sym typeface="Poppins Bold"/>
              </a:rPr>
              <a:t> </a:t>
            </a:r>
            <a:r>
              <a:rPr lang="en-US" sz="2304">
                <a:solidFill>
                  <a:srgbClr val="000000"/>
                </a:solidFill>
                <a:latin typeface="Poppins"/>
                <a:ea typeface="Poppins"/>
                <a:cs typeface="Poppins"/>
                <a:sym typeface="Poppins"/>
              </a:rPr>
              <a:t>Share governance decisions and invite feedback from volunteers and staff.</a:t>
            </a:r>
          </a:p>
        </p:txBody>
      </p:sp>
      <p:sp>
        <p:nvSpPr>
          <p:cNvPr id="31" name="TextBox 31"/>
          <p:cNvSpPr txBox="1"/>
          <p:nvPr/>
        </p:nvSpPr>
        <p:spPr>
          <a:xfrm>
            <a:off x="11200079" y="7015389"/>
            <a:ext cx="5643051" cy="163692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Train staff in volunteer engagement: </a:t>
            </a:r>
          </a:p>
          <a:p>
            <a:pPr marL="497502" lvl="1" indent="-248751" algn="l">
              <a:lnSpc>
                <a:spcPts val="3226"/>
              </a:lnSpc>
              <a:buFont typeface="Arial"/>
              <a:buChar char="•"/>
            </a:pPr>
            <a:r>
              <a:rPr lang="en-US" sz="2304">
                <a:solidFill>
                  <a:srgbClr val="000000"/>
                </a:solidFill>
                <a:latin typeface="Poppins"/>
                <a:ea typeface="Poppins"/>
                <a:cs typeface="Poppins"/>
                <a:sym typeface="Poppins"/>
              </a:rPr>
              <a:t>Equip team members with skills to manage volunteers effectively and respectfully.</a:t>
            </a:r>
          </a:p>
        </p:txBody>
      </p:sp>
      <p:sp>
        <p:nvSpPr>
          <p:cNvPr id="32" name="TextBox 32"/>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Governance</a:t>
            </a:r>
          </a:p>
        </p:txBody>
      </p:sp>
      <p:sp>
        <p:nvSpPr>
          <p:cNvPr id="33" name="TextBox 33"/>
          <p:cNvSpPr txBox="1"/>
          <p:nvPr/>
        </p:nvSpPr>
        <p:spPr>
          <a:xfrm>
            <a:off x="1930280" y="3354790"/>
            <a:ext cx="5609982" cy="133731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Examples of ways to Improve Stakeholder Communication and Engagement</a:t>
            </a:r>
          </a:p>
        </p:txBody>
      </p:sp>
      <p:sp>
        <p:nvSpPr>
          <p:cNvPr id="34" name="AutoShape 34"/>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856548"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478892" y="1578849"/>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3">
              <a:alphaModFix amt="15000"/>
              <a:extLst>
                <a:ext uri="{96DAC541-7B7A-43D3-8B79-37D633B846F1}">
                  <asvg:svgBlip xmlns:asvg="http://schemas.microsoft.com/office/drawing/2016/SVG/main" r:embed="rId4"/>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81C2C"/>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1927342"/>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283762" y="5952298"/>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66640"/>
            <a:ext cx="6347128" cy="2991907"/>
            <a:chOff x="0" y="0"/>
            <a:chExt cx="889092" cy="419100"/>
          </a:xfrm>
        </p:grpSpPr>
        <p:sp>
          <p:nvSpPr>
            <p:cNvPr id="22" name="Freeform 22"/>
            <p:cNvSpPr/>
            <p:nvPr/>
          </p:nvSpPr>
          <p:spPr>
            <a:xfrm>
              <a:off x="0" y="0"/>
              <a:ext cx="889092" cy="419100"/>
            </a:xfrm>
            <a:custGeom>
              <a:avLst/>
              <a:gdLst/>
              <a:ahLst/>
              <a:cxnLst/>
              <a:rect l="l" t="t" r="r" b="b"/>
              <a:pathLst>
                <a:path w="889092" h="419100">
                  <a:moveTo>
                    <a:pt x="23823" y="0"/>
                  </a:moveTo>
                  <a:lnTo>
                    <a:pt x="865269" y="0"/>
                  </a:lnTo>
                  <a:cubicBezTo>
                    <a:pt x="878426" y="0"/>
                    <a:pt x="889092" y="10666"/>
                    <a:pt x="889092" y="23823"/>
                  </a:cubicBezTo>
                  <a:lnTo>
                    <a:pt x="889092" y="395277"/>
                  </a:lnTo>
                  <a:cubicBezTo>
                    <a:pt x="889092" y="401595"/>
                    <a:pt x="886582" y="407655"/>
                    <a:pt x="882114" y="412122"/>
                  </a:cubicBezTo>
                  <a:cubicBezTo>
                    <a:pt x="877647" y="416590"/>
                    <a:pt x="871587" y="419100"/>
                    <a:pt x="865269" y="419100"/>
                  </a:cubicBezTo>
                  <a:lnTo>
                    <a:pt x="23823" y="419100"/>
                  </a:lnTo>
                  <a:cubicBezTo>
                    <a:pt x="17505" y="419100"/>
                    <a:pt x="11445" y="416590"/>
                    <a:pt x="6978" y="412122"/>
                  </a:cubicBezTo>
                  <a:cubicBezTo>
                    <a:pt x="2510" y="407655"/>
                    <a:pt x="0" y="401595"/>
                    <a:pt x="0" y="395277"/>
                  </a:cubicBezTo>
                  <a:lnTo>
                    <a:pt x="0" y="23823"/>
                  </a:lnTo>
                  <a:cubicBezTo>
                    <a:pt x="0" y="17505"/>
                    <a:pt x="2510" y="11445"/>
                    <a:pt x="6978" y="6978"/>
                  </a:cubicBezTo>
                  <a:cubicBezTo>
                    <a:pt x="11445" y="2510"/>
                    <a:pt x="17505" y="0"/>
                    <a:pt x="23823" y="0"/>
                  </a:cubicBezTo>
                  <a:close/>
                </a:path>
              </a:pathLst>
            </a:custGeom>
            <a:solidFill>
              <a:srgbClr val="C81C2C"/>
            </a:solidFill>
          </p:spPr>
          <p:txBody>
            <a:bodyPr/>
            <a:lstStyle/>
            <a:p>
              <a:endParaRPr lang="en-AU"/>
            </a:p>
          </p:txBody>
        </p:sp>
        <p:sp>
          <p:nvSpPr>
            <p:cNvPr id="23" name="TextBox 23"/>
            <p:cNvSpPr txBox="1"/>
            <p:nvPr/>
          </p:nvSpPr>
          <p:spPr>
            <a:xfrm>
              <a:off x="0" y="-57150"/>
              <a:ext cx="889092" cy="476250"/>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5"/>
              <a:stretch>
                <a:fillRect l="-30" r="-30" b="-2"/>
              </a:stretch>
            </a:blipFill>
          </p:spPr>
          <p:txBody>
            <a:bodyPr/>
            <a:lstStyle/>
            <a:p>
              <a:endParaRPr lang="en-AU"/>
            </a:p>
          </p:txBody>
        </p:sp>
      </p:grpSp>
      <p:sp>
        <p:nvSpPr>
          <p:cNvPr id="26" name="TextBox 26"/>
          <p:cNvSpPr txBox="1"/>
          <p:nvPr/>
        </p:nvSpPr>
        <p:spPr>
          <a:xfrm>
            <a:off x="10283762" y="1978985"/>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35600" y="60039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200079" y="2964540"/>
            <a:ext cx="5673454"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Integrate volunteer management into strategic planning:</a:t>
            </a:r>
          </a:p>
          <a:p>
            <a:pPr marL="497502" lvl="1" indent="-248751" algn="l">
              <a:lnSpc>
                <a:spcPts val="3226"/>
              </a:lnSpc>
              <a:buFont typeface="Arial"/>
              <a:buChar char="•"/>
            </a:pPr>
            <a:r>
              <a:rPr lang="en-US" sz="2304">
                <a:solidFill>
                  <a:srgbClr val="000000"/>
                </a:solidFill>
                <a:latin typeface="Poppins"/>
                <a:ea typeface="Poppins"/>
                <a:cs typeface="Poppins"/>
                <a:sym typeface="Poppins"/>
              </a:rPr>
              <a:t> Ensure volunteer programs support the organisation’s mission and long-term objectives.</a:t>
            </a:r>
          </a:p>
        </p:txBody>
      </p:sp>
      <p:sp>
        <p:nvSpPr>
          <p:cNvPr id="30" name="TextBox 30"/>
          <p:cNvSpPr txBox="1"/>
          <p:nvPr/>
        </p:nvSpPr>
        <p:spPr>
          <a:xfrm>
            <a:off x="1945017" y="7015389"/>
            <a:ext cx="5446290"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Measure and report impact: </a:t>
            </a:r>
          </a:p>
          <a:p>
            <a:pPr marL="497502" lvl="1" indent="-248751" algn="l">
              <a:lnSpc>
                <a:spcPts val="3226"/>
              </a:lnSpc>
              <a:buFont typeface="Arial"/>
              <a:buChar char="•"/>
            </a:pPr>
            <a:r>
              <a:rPr lang="en-US" sz="2304">
                <a:solidFill>
                  <a:srgbClr val="000000"/>
                </a:solidFill>
                <a:latin typeface="Poppins"/>
                <a:ea typeface="Poppins"/>
                <a:cs typeface="Poppins"/>
                <a:sym typeface="Poppins"/>
              </a:rPr>
              <a:t>Use data to demonstrate how volunteers contribute to outcomes, which supports funding and accountability.</a:t>
            </a:r>
          </a:p>
        </p:txBody>
      </p:sp>
      <p:sp>
        <p:nvSpPr>
          <p:cNvPr id="31" name="TextBox 31"/>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72036"/>
                </a:solidFill>
                <a:latin typeface="Poppins"/>
                <a:ea typeface="Poppins"/>
                <a:cs typeface="Poppins"/>
                <a:sym typeface="Poppins"/>
              </a:rPr>
              <a:t>Governance</a:t>
            </a:r>
          </a:p>
        </p:txBody>
      </p:sp>
      <p:sp>
        <p:nvSpPr>
          <p:cNvPr id="32" name="TextBox 32"/>
          <p:cNvSpPr txBox="1"/>
          <p:nvPr/>
        </p:nvSpPr>
        <p:spPr>
          <a:xfrm>
            <a:off x="1930280" y="3573865"/>
            <a:ext cx="5609982" cy="89916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Examples of ways to Align Governance with Strategic Goals</a:t>
            </a:r>
          </a:p>
        </p:txBody>
      </p:sp>
      <p:sp>
        <p:nvSpPr>
          <p:cNvPr id="33" name="AutoShape 33"/>
          <p:cNvSpPr/>
          <p:nvPr/>
        </p:nvSpPr>
        <p:spPr>
          <a:xfrm flipV="1">
            <a:off x="7859905" y="4332176"/>
            <a:ext cx="2945150"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4" name="AutoShape 34"/>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7957765" y="8023817"/>
            <a:ext cx="2945150"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TextBox 36"/>
          <p:cNvSpPr txBox="1"/>
          <p:nvPr/>
        </p:nvSpPr>
        <p:spPr>
          <a:xfrm>
            <a:off x="11200079" y="7176782"/>
            <a:ext cx="5673454" cy="163692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Encourage continuous improvement:</a:t>
            </a:r>
          </a:p>
          <a:p>
            <a:pPr marL="497502" lvl="1" indent="-248751" algn="l">
              <a:lnSpc>
                <a:spcPts val="3226"/>
              </a:lnSpc>
              <a:buFont typeface="Arial"/>
              <a:buChar char="•"/>
            </a:pPr>
            <a:r>
              <a:rPr lang="en-US" sz="2304">
                <a:solidFill>
                  <a:srgbClr val="000000"/>
                </a:solidFill>
                <a:latin typeface="Poppins"/>
                <a:ea typeface="Poppins"/>
                <a:cs typeface="Poppins"/>
                <a:sym typeface="Poppins"/>
              </a:rPr>
              <a:t> Use feedback loops and evaluation tools to refine governance practices over time.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PREPARE: </a:t>
            </a:r>
            <a:r>
              <a:rPr lang="en-US" sz="5429">
                <a:solidFill>
                  <a:srgbClr val="C72036"/>
                </a:solidFill>
                <a:latin typeface="Poppins"/>
                <a:ea typeface="Poppins"/>
                <a:cs typeface="Poppins"/>
                <a:sym typeface="Poppins"/>
              </a:rPr>
              <a:t>Design</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7" name="TextBox 7"/>
          <p:cNvSpPr txBox="1"/>
          <p:nvPr/>
        </p:nvSpPr>
        <p:spPr>
          <a:xfrm>
            <a:off x="2210699" y="4700241"/>
            <a:ext cx="13866603" cy="1155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For this section, you will need to gather the second data set. You can use the Excel spreadsheet provided or employ your own method to capture the mentioned data set for the Design section of the review.</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028767" y="3107850"/>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7282" y="5143500"/>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5796" y="7789350"/>
            <a:ext cx="950627" cy="1254954"/>
          </a:xfrm>
          <a:custGeom>
            <a:avLst/>
            <a:gdLst/>
            <a:ahLst/>
            <a:cxnLst/>
            <a:rect l="l" t="t" r="r" b="b"/>
            <a:pathLst>
              <a:path w="950627" h="1254954">
                <a:moveTo>
                  <a:pt x="0" y="0"/>
                </a:moveTo>
                <a:lnTo>
                  <a:pt x="950628" y="0"/>
                </a:lnTo>
                <a:lnTo>
                  <a:pt x="950628" y="1254953"/>
                </a:lnTo>
                <a:lnTo>
                  <a:pt x="0" y="1254953"/>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54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2958435" y="5336470"/>
            <a:ext cx="7584431" cy="245288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Identify who is responsible for oversight and decision-making regarding current volunteer role quality standards.: (Include a link to the standard "Role Description Template” if relavent)</a:t>
            </a:r>
          </a:p>
          <a:p>
            <a:pPr algn="l">
              <a:lnSpc>
                <a:spcPts val="3226"/>
              </a:lnSpc>
            </a:pPr>
            <a:endParaRPr lang="en-US" sz="2304">
              <a:solidFill>
                <a:srgbClr val="000000"/>
              </a:solidFill>
              <a:latin typeface="Poppins"/>
              <a:ea typeface="Poppins"/>
              <a:cs typeface="Poppins"/>
              <a:sym typeface="Poppins"/>
            </a:endParaRPr>
          </a:p>
        </p:txBody>
      </p:sp>
      <p:sp>
        <p:nvSpPr>
          <p:cNvPr id="11" name="TextBox 11"/>
          <p:cNvSpPr txBox="1"/>
          <p:nvPr/>
        </p:nvSpPr>
        <p:spPr>
          <a:xfrm>
            <a:off x="2958435" y="3050700"/>
            <a:ext cx="6973503" cy="2043836"/>
          </a:xfrm>
          <a:prstGeom prst="rect">
            <a:avLst/>
          </a:prstGeom>
        </p:spPr>
        <p:txBody>
          <a:bodyPr lIns="0" tIns="0" rIns="0" bIns="0" rtlCol="0" anchor="t">
            <a:spAutoFit/>
          </a:bodyPr>
          <a:lstStyle/>
          <a:p>
            <a:pPr marL="497502" lvl="1" indent="-248751" algn="l">
              <a:lnSpc>
                <a:spcPts val="3226"/>
              </a:lnSpc>
              <a:buFont typeface="Arial"/>
              <a:buChar char="•"/>
            </a:pPr>
            <a:r>
              <a:rPr lang="en-US" sz="2304" spc="-69">
                <a:solidFill>
                  <a:srgbClr val="000000"/>
                </a:solidFill>
                <a:latin typeface="Poppins"/>
                <a:ea typeface="Poppins"/>
                <a:cs typeface="Poppins"/>
                <a:sym typeface="Poppins"/>
              </a:rPr>
              <a:t>In the Excel Spreadsheet provided list all of the existing volunteer programs and the roles that exist in each along with who is responsible for each program volunteer supervision.</a:t>
            </a:r>
          </a:p>
          <a:p>
            <a:pPr algn="l">
              <a:lnSpc>
                <a:spcPts val="3226"/>
              </a:lnSpc>
            </a:pPr>
            <a:endParaRPr lang="en-US" sz="2304" spc="-69">
              <a:solidFill>
                <a:srgbClr val="000000"/>
              </a:solidFill>
              <a:latin typeface="Poppins"/>
              <a:ea typeface="Poppins"/>
              <a:cs typeface="Poppins"/>
              <a:sym typeface="Poppins"/>
            </a:endParaRPr>
          </a:p>
        </p:txBody>
      </p:sp>
      <p:sp>
        <p:nvSpPr>
          <p:cNvPr id="12" name="TextBox 12"/>
          <p:cNvSpPr txBox="1"/>
          <p:nvPr/>
        </p:nvSpPr>
        <p:spPr>
          <a:xfrm>
            <a:off x="2958435" y="7732200"/>
            <a:ext cx="6907024" cy="163692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Detail the “Needs Identification” process and criteria (past or present or to be developed) to be utilised when developing a volunteer role.</a:t>
            </a:r>
          </a:p>
        </p:txBody>
      </p:sp>
      <p:sp>
        <p:nvSpPr>
          <p:cNvPr id="13" name="TextBox 13"/>
          <p:cNvSpPr txBox="1"/>
          <p:nvPr/>
        </p:nvSpPr>
        <p:spPr>
          <a:xfrm>
            <a:off x="1624110" y="97155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8184"/>
        </a:solidFill>
        <a:effectLst/>
      </p:bgPr>
    </p:bg>
    <p:spTree>
      <p:nvGrpSpPr>
        <p:cNvPr id="1" name=""/>
        <p:cNvGrpSpPr/>
        <p:nvPr/>
      </p:nvGrpSpPr>
      <p:grpSpPr>
        <a:xfrm>
          <a:off x="0" y="0"/>
          <a:ext cx="0" cy="0"/>
          <a:chOff x="0" y="0"/>
          <a:chExt cx="0" cy="0"/>
        </a:xfrm>
      </p:grpSpPr>
      <p:grpSp>
        <p:nvGrpSpPr>
          <p:cNvPr id="2" name="Group 2"/>
          <p:cNvGrpSpPr/>
          <p:nvPr/>
        </p:nvGrpSpPr>
        <p:grpSpPr>
          <a:xfrm>
            <a:off x="9871271" y="2229488"/>
            <a:ext cx="1296158" cy="129615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5" name="AutoShape 5"/>
          <p:cNvSpPr/>
          <p:nvPr/>
        </p:nvSpPr>
        <p:spPr>
          <a:xfrm>
            <a:off x="11474629" y="3835208"/>
            <a:ext cx="4953357" cy="3025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6" name="Group 6"/>
          <p:cNvGrpSpPr/>
          <p:nvPr/>
        </p:nvGrpSpPr>
        <p:grpSpPr>
          <a:xfrm>
            <a:off x="9871271" y="4097878"/>
            <a:ext cx="1296158" cy="129615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8" name="TextBox 8"/>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9" name="AutoShape 9"/>
          <p:cNvSpPr/>
          <p:nvPr/>
        </p:nvSpPr>
        <p:spPr>
          <a:xfrm flipV="1">
            <a:off x="11474629" y="5688932"/>
            <a:ext cx="4953357" cy="14666"/>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0" name="Group 10"/>
          <p:cNvGrpSpPr/>
          <p:nvPr/>
        </p:nvGrpSpPr>
        <p:grpSpPr>
          <a:xfrm>
            <a:off x="9871271" y="5966268"/>
            <a:ext cx="1296158" cy="129615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2" name="TextBox 12"/>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3" name="AutoShape 13"/>
          <p:cNvSpPr/>
          <p:nvPr/>
        </p:nvSpPr>
        <p:spPr>
          <a:xfrm>
            <a:off x="11474629" y="7972038"/>
            <a:ext cx="4953486" cy="0"/>
          </a:xfrm>
          <a:prstGeom prst="line">
            <a:avLst/>
          </a:prstGeom>
          <a:ln w="28575" cap="flat">
            <a:solidFill>
              <a:srgbClr val="000000"/>
            </a:solidFill>
            <a:prstDash val="sysDash"/>
            <a:headEnd type="none" w="sm" len="sm"/>
            <a:tailEnd type="none" w="sm" len="sm"/>
          </a:ln>
        </p:spPr>
        <p:txBody>
          <a:bodyPr/>
          <a:lstStyle/>
          <a:p>
            <a:endParaRPr lang="en-AU"/>
          </a:p>
        </p:txBody>
      </p:sp>
      <p:grpSp>
        <p:nvGrpSpPr>
          <p:cNvPr id="14" name="Group 14"/>
          <p:cNvGrpSpPr/>
          <p:nvPr/>
        </p:nvGrpSpPr>
        <p:grpSpPr>
          <a:xfrm>
            <a:off x="9871271" y="8233976"/>
            <a:ext cx="1296158" cy="129615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txBody>
            <a:bodyPr/>
            <a:lstStyle/>
            <a:p>
              <a:endParaRPr lang="en-AU"/>
            </a:p>
          </p:txBody>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17" name="AutoShape 17"/>
          <p:cNvSpPr/>
          <p:nvPr/>
        </p:nvSpPr>
        <p:spPr>
          <a:xfrm flipV="1">
            <a:off x="10063299" y="9732498"/>
            <a:ext cx="4953357" cy="15128"/>
          </a:xfrm>
          <a:prstGeom prst="line">
            <a:avLst/>
          </a:prstGeom>
          <a:ln w="28575" cap="flat">
            <a:solidFill>
              <a:srgbClr val="000000"/>
            </a:solidFill>
            <a:prstDash val="sysDash"/>
            <a:headEnd type="none" w="sm" len="sm"/>
            <a:tailEnd type="none" w="sm" len="sm"/>
          </a:ln>
        </p:spPr>
        <p:txBody>
          <a:bodyPr/>
          <a:lstStyle/>
          <a:p>
            <a:endParaRPr lang="en-AU"/>
          </a:p>
        </p:txBody>
      </p:sp>
      <p:sp>
        <p:nvSpPr>
          <p:cNvPr id="18" name="Freeform 18"/>
          <p:cNvSpPr/>
          <p:nvPr/>
        </p:nvSpPr>
        <p:spPr>
          <a:xfrm>
            <a:off x="10223437" y="2482532"/>
            <a:ext cx="772955" cy="771023"/>
          </a:xfrm>
          <a:custGeom>
            <a:avLst/>
            <a:gdLst/>
            <a:ahLst/>
            <a:cxnLst/>
            <a:rect l="l" t="t" r="r" b="b"/>
            <a:pathLst>
              <a:path w="772955" h="771023">
                <a:moveTo>
                  <a:pt x="0" y="0"/>
                </a:moveTo>
                <a:lnTo>
                  <a:pt x="772955" y="0"/>
                </a:lnTo>
                <a:lnTo>
                  <a:pt x="772955" y="771022"/>
                </a:lnTo>
                <a:lnTo>
                  <a:pt x="0" y="7710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19" name="Freeform 19"/>
          <p:cNvSpPr/>
          <p:nvPr/>
        </p:nvSpPr>
        <p:spPr>
          <a:xfrm>
            <a:off x="10223437" y="4355313"/>
            <a:ext cx="591826" cy="781288"/>
          </a:xfrm>
          <a:custGeom>
            <a:avLst/>
            <a:gdLst/>
            <a:ahLst/>
            <a:cxnLst/>
            <a:rect l="l" t="t" r="r" b="b"/>
            <a:pathLst>
              <a:path w="591826" h="781288">
                <a:moveTo>
                  <a:pt x="0" y="0"/>
                </a:moveTo>
                <a:lnTo>
                  <a:pt x="591825" y="0"/>
                </a:lnTo>
                <a:lnTo>
                  <a:pt x="591825" y="781288"/>
                </a:lnTo>
                <a:lnTo>
                  <a:pt x="0" y="7812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20" name="Freeform 20"/>
          <p:cNvSpPr/>
          <p:nvPr/>
        </p:nvSpPr>
        <p:spPr>
          <a:xfrm>
            <a:off x="10148748" y="6243746"/>
            <a:ext cx="741202" cy="741202"/>
          </a:xfrm>
          <a:custGeom>
            <a:avLst/>
            <a:gdLst/>
            <a:ahLst/>
            <a:cxnLst/>
            <a:rect l="l" t="t" r="r" b="b"/>
            <a:pathLst>
              <a:path w="741202" h="741202">
                <a:moveTo>
                  <a:pt x="0" y="0"/>
                </a:moveTo>
                <a:lnTo>
                  <a:pt x="741203" y="0"/>
                </a:lnTo>
                <a:lnTo>
                  <a:pt x="741203" y="741202"/>
                </a:lnTo>
                <a:lnTo>
                  <a:pt x="0" y="7412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21" name="Freeform 21"/>
          <p:cNvSpPr/>
          <p:nvPr/>
        </p:nvSpPr>
        <p:spPr>
          <a:xfrm>
            <a:off x="10148748" y="8511453"/>
            <a:ext cx="741202" cy="741202"/>
          </a:xfrm>
          <a:custGeom>
            <a:avLst/>
            <a:gdLst/>
            <a:ahLst/>
            <a:cxnLst/>
            <a:rect l="l" t="t" r="r" b="b"/>
            <a:pathLst>
              <a:path w="741202" h="741202">
                <a:moveTo>
                  <a:pt x="0" y="0"/>
                </a:moveTo>
                <a:lnTo>
                  <a:pt x="741203" y="0"/>
                </a:lnTo>
                <a:lnTo>
                  <a:pt x="741203" y="741203"/>
                </a:lnTo>
                <a:lnTo>
                  <a:pt x="0" y="741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22" name="Freeform 22"/>
          <p:cNvSpPr/>
          <p:nvPr/>
        </p:nvSpPr>
        <p:spPr>
          <a:xfrm>
            <a:off x="16624521" y="407188"/>
            <a:ext cx="1269558" cy="1243024"/>
          </a:xfrm>
          <a:custGeom>
            <a:avLst/>
            <a:gdLst/>
            <a:ahLst/>
            <a:cxnLst/>
            <a:rect l="l" t="t" r="r" b="b"/>
            <a:pathLst>
              <a:path w="1269558" h="1243024">
                <a:moveTo>
                  <a:pt x="0" y="0"/>
                </a:moveTo>
                <a:lnTo>
                  <a:pt x="1269558" y="0"/>
                </a:lnTo>
                <a:lnTo>
                  <a:pt x="1269558" y="1243024"/>
                </a:lnTo>
                <a:lnTo>
                  <a:pt x="0" y="1243024"/>
                </a:lnTo>
                <a:lnTo>
                  <a:pt x="0" y="0"/>
                </a:lnTo>
                <a:close/>
              </a:path>
            </a:pathLst>
          </a:custGeom>
          <a:blipFill>
            <a:blip r:embed="rId10"/>
            <a:stretch>
              <a:fillRect r="-168016"/>
            </a:stretch>
          </a:blipFill>
        </p:spPr>
        <p:txBody>
          <a:bodyPr/>
          <a:lstStyle/>
          <a:p>
            <a:endParaRPr lang="en-AU"/>
          </a:p>
        </p:txBody>
      </p:sp>
      <p:grpSp>
        <p:nvGrpSpPr>
          <p:cNvPr id="23" name="Group 23"/>
          <p:cNvGrpSpPr/>
          <p:nvPr/>
        </p:nvGrpSpPr>
        <p:grpSpPr>
          <a:xfrm>
            <a:off x="0" y="-25274"/>
            <a:ext cx="8669330" cy="10312274"/>
            <a:chOff x="0" y="0"/>
            <a:chExt cx="2283280" cy="2715990"/>
          </a:xfrm>
        </p:grpSpPr>
        <p:sp>
          <p:nvSpPr>
            <p:cNvPr id="24" name="Freeform 24"/>
            <p:cNvSpPr/>
            <p:nvPr/>
          </p:nvSpPr>
          <p:spPr>
            <a:xfrm>
              <a:off x="0" y="0"/>
              <a:ext cx="2283280" cy="2715990"/>
            </a:xfrm>
            <a:custGeom>
              <a:avLst/>
              <a:gdLst/>
              <a:ahLst/>
              <a:cxnLst/>
              <a:rect l="l" t="t" r="r" b="b"/>
              <a:pathLst>
                <a:path w="2283280" h="2715990">
                  <a:moveTo>
                    <a:pt x="0" y="0"/>
                  </a:moveTo>
                  <a:lnTo>
                    <a:pt x="2283280" y="0"/>
                  </a:lnTo>
                  <a:lnTo>
                    <a:pt x="2283280" y="2715990"/>
                  </a:lnTo>
                  <a:lnTo>
                    <a:pt x="0" y="2715990"/>
                  </a:lnTo>
                  <a:close/>
                </a:path>
              </a:pathLst>
            </a:custGeom>
            <a:solidFill>
              <a:srgbClr val="FFFFFF"/>
            </a:solidFill>
          </p:spPr>
          <p:txBody>
            <a:bodyPr/>
            <a:lstStyle/>
            <a:p>
              <a:endParaRPr lang="en-AU"/>
            </a:p>
          </p:txBody>
        </p:sp>
        <p:sp>
          <p:nvSpPr>
            <p:cNvPr id="25" name="TextBox 25"/>
            <p:cNvSpPr txBox="1"/>
            <p:nvPr/>
          </p:nvSpPr>
          <p:spPr>
            <a:xfrm>
              <a:off x="0" y="-66675"/>
              <a:ext cx="2283280" cy="2782665"/>
            </a:xfrm>
            <a:prstGeom prst="rect">
              <a:avLst/>
            </a:prstGeom>
          </p:spPr>
          <p:txBody>
            <a:bodyPr lIns="50800" tIns="50800" rIns="50800" bIns="50800" rtlCol="0" anchor="ctr"/>
            <a:lstStyle/>
            <a:p>
              <a:pPr algn="ctr">
                <a:lnSpc>
                  <a:spcPts val="3359"/>
                </a:lnSpc>
              </a:pPr>
              <a:endParaRPr/>
            </a:p>
          </p:txBody>
        </p:sp>
      </p:grpSp>
      <p:sp>
        <p:nvSpPr>
          <p:cNvPr id="26" name="TextBox 26"/>
          <p:cNvSpPr txBox="1"/>
          <p:nvPr/>
        </p:nvSpPr>
        <p:spPr>
          <a:xfrm>
            <a:off x="11474629" y="4679283"/>
            <a:ext cx="4953357" cy="64008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resouce can be utilised independantly at your own pace.</a:t>
            </a:r>
          </a:p>
        </p:txBody>
      </p:sp>
      <p:sp>
        <p:nvSpPr>
          <p:cNvPr id="27" name="TextBox 27"/>
          <p:cNvSpPr txBox="1"/>
          <p:nvPr/>
        </p:nvSpPr>
        <p:spPr>
          <a:xfrm>
            <a:off x="11474759" y="1451101"/>
            <a:ext cx="2929154" cy="424815"/>
          </a:xfrm>
          <a:prstGeom prst="rect">
            <a:avLst/>
          </a:prstGeom>
        </p:spPr>
        <p:txBody>
          <a:bodyPr lIns="0" tIns="0" rIns="0" bIns="0" rtlCol="0" anchor="t">
            <a:spAutoFit/>
          </a:bodyPr>
          <a:lstStyle/>
          <a:p>
            <a:pPr algn="l">
              <a:lnSpc>
                <a:spcPts val="3359"/>
              </a:lnSpc>
            </a:pPr>
            <a:r>
              <a:rPr lang="en-US" sz="2400">
                <a:solidFill>
                  <a:srgbClr val="FFF3F3"/>
                </a:solidFill>
                <a:latin typeface="Poppins"/>
                <a:ea typeface="Poppins"/>
                <a:cs typeface="Poppins"/>
                <a:sym typeface="Poppins"/>
              </a:rPr>
              <a:t>Facilitation</a:t>
            </a:r>
          </a:p>
        </p:txBody>
      </p:sp>
      <p:sp>
        <p:nvSpPr>
          <p:cNvPr id="28" name="TextBox 28"/>
          <p:cNvSpPr txBox="1"/>
          <p:nvPr/>
        </p:nvSpPr>
        <p:spPr>
          <a:xfrm>
            <a:off x="11474759" y="2037841"/>
            <a:ext cx="4953357" cy="1583055"/>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The training can be completed with a facilitator in 4x 2hour session.  As there are a number of data sets that need to be gathered- preparation is key to utilise the full benefit of these workshops</a:t>
            </a:r>
          </a:p>
        </p:txBody>
      </p:sp>
      <p:sp>
        <p:nvSpPr>
          <p:cNvPr id="29" name="TextBox 29"/>
          <p:cNvSpPr txBox="1"/>
          <p:nvPr/>
        </p:nvSpPr>
        <p:spPr>
          <a:xfrm>
            <a:off x="11474629" y="4044282"/>
            <a:ext cx="2929154" cy="408051"/>
          </a:xfrm>
          <a:prstGeom prst="rect">
            <a:avLst/>
          </a:prstGeom>
        </p:spPr>
        <p:txBody>
          <a:bodyPr lIns="0" tIns="0" rIns="0" bIns="0" rtlCol="0" anchor="t">
            <a:spAutoFit/>
          </a:bodyPr>
          <a:lstStyle/>
          <a:p>
            <a:pPr algn="l">
              <a:lnSpc>
                <a:spcPts val="3234"/>
              </a:lnSpc>
            </a:pPr>
            <a:r>
              <a:rPr lang="en-US" sz="2310" b="1">
                <a:solidFill>
                  <a:srgbClr val="FFF3F3"/>
                </a:solidFill>
                <a:latin typeface="Poppins Medium"/>
                <a:ea typeface="Poppins Medium"/>
                <a:cs typeface="Poppins Medium"/>
                <a:sym typeface="Poppins Medium"/>
              </a:rPr>
              <a:t>Independant</a:t>
            </a:r>
          </a:p>
        </p:txBody>
      </p:sp>
      <p:sp>
        <p:nvSpPr>
          <p:cNvPr id="30" name="TextBox 30"/>
          <p:cNvSpPr txBox="1"/>
          <p:nvPr/>
        </p:nvSpPr>
        <p:spPr>
          <a:xfrm>
            <a:off x="11474629" y="5903147"/>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Resources</a:t>
            </a:r>
          </a:p>
        </p:txBody>
      </p:sp>
      <p:sp>
        <p:nvSpPr>
          <p:cNvPr id="31" name="TextBox 31"/>
          <p:cNvSpPr txBox="1"/>
          <p:nvPr/>
        </p:nvSpPr>
        <p:spPr>
          <a:xfrm>
            <a:off x="11474629" y="6412796"/>
            <a:ext cx="4953357" cy="12687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All resources relating to this review module can be found HERE and should be downloaded and reviewd before beggining each module</a:t>
            </a:r>
          </a:p>
        </p:txBody>
      </p:sp>
      <p:sp>
        <p:nvSpPr>
          <p:cNvPr id="32" name="TextBox 32"/>
          <p:cNvSpPr txBox="1"/>
          <p:nvPr/>
        </p:nvSpPr>
        <p:spPr>
          <a:xfrm>
            <a:off x="11474629" y="8170855"/>
            <a:ext cx="2929154" cy="424815"/>
          </a:xfrm>
          <a:prstGeom prst="rect">
            <a:avLst/>
          </a:prstGeom>
        </p:spPr>
        <p:txBody>
          <a:bodyPr lIns="0" tIns="0" rIns="0" bIns="0" rtlCol="0" anchor="t">
            <a:spAutoFit/>
          </a:bodyPr>
          <a:lstStyle/>
          <a:p>
            <a:pPr algn="l">
              <a:lnSpc>
                <a:spcPts val="3359"/>
              </a:lnSpc>
            </a:pPr>
            <a:r>
              <a:rPr lang="en-US" sz="2400" b="1">
                <a:solidFill>
                  <a:srgbClr val="FFF3F3"/>
                </a:solidFill>
                <a:latin typeface="Poppins Medium"/>
                <a:ea typeface="Poppins Medium"/>
                <a:cs typeface="Poppins Medium"/>
                <a:sym typeface="Poppins Medium"/>
              </a:rPr>
              <a:t>Help</a:t>
            </a:r>
          </a:p>
        </p:txBody>
      </p:sp>
      <p:sp>
        <p:nvSpPr>
          <p:cNvPr id="33" name="TextBox 33"/>
          <p:cNvSpPr txBox="1"/>
          <p:nvPr/>
        </p:nvSpPr>
        <p:spPr>
          <a:xfrm>
            <a:off x="11474629" y="8815380"/>
            <a:ext cx="4953357" cy="640079"/>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FFF3F3"/>
                </a:solidFill>
                <a:latin typeface="Poppins Medium"/>
                <a:ea typeface="Poppins Medium"/>
                <a:cs typeface="Poppins Medium"/>
                <a:sym typeface="Poppins Medium"/>
              </a:rPr>
              <a:t>SHould you require help please contact us at Info@seniors.org.au</a:t>
            </a:r>
          </a:p>
        </p:txBody>
      </p:sp>
      <p:sp>
        <p:nvSpPr>
          <p:cNvPr id="34" name="TextBox 34"/>
          <p:cNvSpPr txBox="1"/>
          <p:nvPr/>
        </p:nvSpPr>
        <p:spPr>
          <a:xfrm>
            <a:off x="1218016" y="4235684"/>
            <a:ext cx="16230600" cy="1945005"/>
          </a:xfrm>
          <a:prstGeom prst="rect">
            <a:avLst/>
          </a:prstGeom>
        </p:spPr>
        <p:txBody>
          <a:bodyPr lIns="0" tIns="0" rIns="0" bIns="0" rtlCol="0" anchor="t">
            <a:spAutoFit/>
          </a:bodyPr>
          <a:lstStyle/>
          <a:p>
            <a:pPr algn="l">
              <a:lnSpc>
                <a:spcPts val="7200"/>
              </a:lnSpc>
            </a:pPr>
            <a:r>
              <a:rPr lang="en-US" sz="7200">
                <a:solidFill>
                  <a:srgbClr val="C81C2C"/>
                </a:solidFill>
                <a:latin typeface="Poppins"/>
                <a:ea typeface="Poppins"/>
                <a:cs typeface="Poppins"/>
                <a:sym typeface="Poppins"/>
              </a:rPr>
              <a:t>Resource</a:t>
            </a:r>
          </a:p>
          <a:p>
            <a:pPr algn="l">
              <a:lnSpc>
                <a:spcPts val="7200"/>
              </a:lnSpc>
            </a:pPr>
            <a:r>
              <a:rPr lang="en-US" sz="7200">
                <a:solidFill>
                  <a:srgbClr val="000000"/>
                </a:solidFill>
                <a:latin typeface="Poppins"/>
                <a:ea typeface="Poppins"/>
                <a:cs typeface="Poppins"/>
                <a:sym typeface="Poppins"/>
              </a:rPr>
              <a:t>Instructions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075878" y="40307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4393" y="606639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72907" y="8003346"/>
            <a:ext cx="950627" cy="1254954"/>
          </a:xfrm>
          <a:custGeom>
            <a:avLst/>
            <a:gdLst/>
            <a:ahLst/>
            <a:cxnLst/>
            <a:rect l="l" t="t" r="r" b="b"/>
            <a:pathLst>
              <a:path w="950627" h="1254954">
                <a:moveTo>
                  <a:pt x="0" y="0"/>
                </a:moveTo>
                <a:lnTo>
                  <a:pt x="950628" y="0"/>
                </a:lnTo>
                <a:lnTo>
                  <a:pt x="950628"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6259366"/>
            <a:ext cx="7584431"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Are there gaps in role coverage or clarity? Are the roles, inclusive, and up-to-date?</a:t>
            </a:r>
          </a:p>
        </p:txBody>
      </p:sp>
      <p:sp>
        <p:nvSpPr>
          <p:cNvPr id="11" name="TextBox 11"/>
          <p:cNvSpPr txBox="1"/>
          <p:nvPr/>
        </p:nvSpPr>
        <p:spPr>
          <a:xfrm>
            <a:off x="3005546" y="3973596"/>
            <a:ext cx="6973503" cy="1227345"/>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Are program objectives clear and are the corresponding role descriptions indicative of the required duties related to the role? </a:t>
            </a:r>
          </a:p>
        </p:txBody>
      </p:sp>
      <p:sp>
        <p:nvSpPr>
          <p:cNvPr id="12" name="TextBox 12"/>
          <p:cNvSpPr txBox="1"/>
          <p:nvPr/>
        </p:nvSpPr>
        <p:spPr>
          <a:xfrm>
            <a:off x="3005546" y="8032550"/>
            <a:ext cx="6907024"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How effectively are volunteer needs integrated into program design? </a:t>
            </a: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dirty="0">
                <a:solidFill>
                  <a:srgbClr val="000000"/>
                </a:solidFill>
                <a:latin typeface="Poppins Italics"/>
                <a:ea typeface="Poppins Italics"/>
                <a:cs typeface="Poppins Italics"/>
                <a:sym typeface="Poppins Italics"/>
              </a:rPr>
              <a:t>Now that you have mapped out your current roles and program information, it's time to review the current content using the below as a guide along with the resource aids provided for this section: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Strategy's: </a:t>
            </a:r>
            <a:r>
              <a:rPr lang="en-US" sz="5429">
                <a:solidFill>
                  <a:srgbClr val="C81C2C"/>
                </a:solidFill>
                <a:latin typeface="Poppins"/>
                <a:ea typeface="Poppins"/>
                <a:cs typeface="Poppins"/>
                <a:sym typeface="Poppins"/>
              </a:rPr>
              <a:t>Design</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330235"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11420"/>
            <a:ext cx="6444987" cy="3209885"/>
            <a:chOff x="0" y="0"/>
            <a:chExt cx="902800" cy="449634"/>
          </a:xfrm>
        </p:grpSpPr>
        <p:sp>
          <p:nvSpPr>
            <p:cNvPr id="22" name="Freeform 22"/>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23" name="TextBox 23"/>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82073"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246553" y="3169327"/>
            <a:ext cx="5673454" cy="163692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Conduct Role Audits: </a:t>
            </a:r>
          </a:p>
          <a:p>
            <a:pPr marL="497502" lvl="1" indent="-248751" algn="l">
              <a:lnSpc>
                <a:spcPts val="3226"/>
              </a:lnSpc>
              <a:buFont typeface="Arial"/>
              <a:buChar char="•"/>
            </a:pPr>
            <a:r>
              <a:rPr lang="en-US" sz="2304">
                <a:solidFill>
                  <a:srgbClr val="000000"/>
                </a:solidFill>
                <a:latin typeface="Poppins"/>
                <a:ea typeface="Poppins"/>
                <a:cs typeface="Poppins"/>
                <a:sym typeface="Poppins"/>
              </a:rPr>
              <a:t>Engage staff and volunteers in evaluating whether roles meet current program needs.</a:t>
            </a:r>
          </a:p>
        </p:txBody>
      </p:sp>
      <p:sp>
        <p:nvSpPr>
          <p:cNvPr id="30" name="TextBox 30"/>
          <p:cNvSpPr txBox="1"/>
          <p:nvPr/>
        </p:nvSpPr>
        <p:spPr>
          <a:xfrm>
            <a:off x="1945017" y="6562420"/>
            <a:ext cx="5446290" cy="286564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Review existing volunteer roles: </a:t>
            </a:r>
          </a:p>
          <a:p>
            <a:pPr marL="497502" lvl="1" indent="-248751" algn="l">
              <a:lnSpc>
                <a:spcPts val="3226"/>
              </a:lnSpc>
              <a:buFont typeface="Arial"/>
              <a:buChar char="•"/>
            </a:pPr>
            <a:r>
              <a:rPr lang="en-US" sz="2304">
                <a:solidFill>
                  <a:srgbClr val="000000"/>
                </a:solidFill>
                <a:latin typeface="Poppins"/>
                <a:ea typeface="Poppins"/>
                <a:cs typeface="Poppins"/>
                <a:sym typeface="Poppins"/>
              </a:rPr>
              <a:t>For clarity, relevance, and inclusivity. </a:t>
            </a:r>
          </a:p>
          <a:p>
            <a:pPr marL="497502" lvl="1" indent="-248751" algn="l">
              <a:lnSpc>
                <a:spcPts val="3226"/>
              </a:lnSpc>
              <a:buFont typeface="Arial"/>
              <a:buChar char="•"/>
            </a:pPr>
            <a:r>
              <a:rPr lang="en-US" sz="2304">
                <a:solidFill>
                  <a:srgbClr val="000000"/>
                </a:solidFill>
                <a:latin typeface="Poppins"/>
                <a:ea typeface="Poppins"/>
                <a:cs typeface="Poppins"/>
                <a:sym typeface="Poppins"/>
              </a:rPr>
              <a:t>Look for potential role redesign around flexible and remote options or intergenerational opportunities</a:t>
            </a:r>
          </a:p>
        </p:txBody>
      </p:sp>
      <p:sp>
        <p:nvSpPr>
          <p:cNvPr id="31" name="TextBox 31"/>
          <p:cNvSpPr txBox="1"/>
          <p:nvPr/>
        </p:nvSpPr>
        <p:spPr>
          <a:xfrm>
            <a:off x="11148241" y="6562420"/>
            <a:ext cx="5840888" cy="286564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 Involve Volunteers in Role Planning:</a:t>
            </a:r>
          </a:p>
          <a:p>
            <a:pPr marL="497502" lvl="1" indent="-248751" algn="l">
              <a:lnSpc>
                <a:spcPts val="3226"/>
              </a:lnSpc>
              <a:buFont typeface="Arial"/>
              <a:buChar char="•"/>
            </a:pPr>
            <a:r>
              <a:rPr lang="en-US" sz="2304" b="1">
                <a:solidFill>
                  <a:srgbClr val="000000"/>
                </a:solidFill>
                <a:latin typeface="Poppins Bold"/>
                <a:ea typeface="Poppins Bold"/>
                <a:cs typeface="Poppins Bold"/>
                <a:sym typeface="Poppins Bold"/>
              </a:rPr>
              <a:t> </a:t>
            </a:r>
            <a:r>
              <a:rPr lang="en-US" sz="2304">
                <a:solidFill>
                  <a:srgbClr val="000000"/>
                </a:solidFill>
                <a:latin typeface="Poppins"/>
                <a:ea typeface="Poppins"/>
                <a:cs typeface="Poppins"/>
                <a:sym typeface="Poppins"/>
              </a:rPr>
              <a:t>Ask volunteers what they enjoy and what they’d like to do more of. </a:t>
            </a:r>
          </a:p>
          <a:p>
            <a:pPr marL="497502" lvl="1" indent="-248751" algn="l">
              <a:lnSpc>
                <a:spcPts val="3226"/>
              </a:lnSpc>
              <a:buFont typeface="Arial"/>
              <a:buChar char="•"/>
            </a:pPr>
            <a:r>
              <a:rPr lang="en-US" sz="2304">
                <a:solidFill>
                  <a:srgbClr val="000000"/>
                </a:solidFill>
                <a:latin typeface="Poppins"/>
                <a:ea typeface="Poppins"/>
                <a:cs typeface="Poppins"/>
                <a:sym typeface="Poppins"/>
              </a:rPr>
              <a:t>Let them help shape new roles or improve existing ones. This builds ownership and keeps people engaged.</a:t>
            </a:r>
          </a:p>
        </p:txBody>
      </p:sp>
      <p:sp>
        <p:nvSpPr>
          <p:cNvPr id="32" name="TextBox 32"/>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81C2C"/>
                </a:solidFill>
                <a:latin typeface="Poppins"/>
                <a:ea typeface="Poppins"/>
                <a:cs typeface="Poppins"/>
                <a:sym typeface="Poppins"/>
              </a:rPr>
              <a:t>Design</a:t>
            </a:r>
          </a:p>
        </p:txBody>
      </p:sp>
      <p:sp>
        <p:nvSpPr>
          <p:cNvPr id="33" name="TextBox 33"/>
          <p:cNvSpPr txBox="1"/>
          <p:nvPr/>
        </p:nvSpPr>
        <p:spPr>
          <a:xfrm>
            <a:off x="1945017" y="3519787"/>
            <a:ext cx="5606964" cy="936001"/>
          </a:xfrm>
          <a:prstGeom prst="rect">
            <a:avLst/>
          </a:prstGeom>
        </p:spPr>
        <p:txBody>
          <a:bodyPr lIns="0" tIns="0" rIns="0" bIns="0" rtlCol="0" anchor="t">
            <a:spAutoFit/>
          </a:bodyPr>
          <a:lstStyle/>
          <a:p>
            <a:pPr marL="0" lvl="0" indent="0" algn="l">
              <a:lnSpc>
                <a:spcPts val="3638"/>
              </a:lnSpc>
            </a:pPr>
            <a:r>
              <a:rPr lang="en-US" sz="2799" b="1" spc="-83">
                <a:solidFill>
                  <a:srgbClr val="FFFFFF"/>
                </a:solidFill>
                <a:latin typeface="Poppins Bold"/>
                <a:ea typeface="Poppins Bold"/>
                <a:cs typeface="Poppins Bold"/>
                <a:sym typeface="Poppins Bold"/>
              </a:rPr>
              <a:t>Examples of ways to Conduct Role Audits</a:t>
            </a:r>
          </a:p>
        </p:txBody>
      </p:sp>
      <p:sp>
        <p:nvSpPr>
          <p:cNvPr id="34" name="AutoShape 34"/>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856548"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330235"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11420"/>
            <a:ext cx="6444987" cy="3209885"/>
            <a:chOff x="0" y="0"/>
            <a:chExt cx="902800" cy="449634"/>
          </a:xfrm>
        </p:grpSpPr>
        <p:sp>
          <p:nvSpPr>
            <p:cNvPr id="22" name="Freeform 22"/>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23" name="TextBox 23"/>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82073"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0951067" y="2590622"/>
            <a:ext cx="6284445" cy="286564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Create: </a:t>
            </a:r>
          </a:p>
          <a:p>
            <a:pPr marL="497502" lvl="1" indent="-248751" algn="l">
              <a:lnSpc>
                <a:spcPts val="3226"/>
              </a:lnSpc>
              <a:buFont typeface="Arial"/>
              <a:buChar char="•"/>
            </a:pPr>
            <a:r>
              <a:rPr lang="en-US" sz="2304">
                <a:solidFill>
                  <a:srgbClr val="000000"/>
                </a:solidFill>
                <a:latin typeface="Poppins"/>
                <a:ea typeface="Poppins"/>
                <a:cs typeface="Poppins"/>
                <a:sym typeface="Poppins"/>
              </a:rPr>
              <a:t>clear, consistent templates for role descriptions that are to be used across programs</a:t>
            </a:r>
          </a:p>
          <a:p>
            <a:pPr marL="497502" lvl="1" indent="-248751" algn="l">
              <a:lnSpc>
                <a:spcPts val="3226"/>
              </a:lnSpc>
              <a:buFont typeface="Arial"/>
              <a:buChar char="•"/>
            </a:pPr>
            <a:r>
              <a:rPr lang="en-US" sz="2304">
                <a:solidFill>
                  <a:srgbClr val="000000"/>
                </a:solidFill>
                <a:latin typeface="Poppins"/>
                <a:ea typeface="Poppins"/>
                <a:cs typeface="Poppins"/>
                <a:sym typeface="Poppins"/>
              </a:rPr>
              <a:t> Include all of the required sections for example child protection statements, privacy information- prefilled </a:t>
            </a:r>
          </a:p>
        </p:txBody>
      </p:sp>
      <p:sp>
        <p:nvSpPr>
          <p:cNvPr id="30" name="TextBox 30"/>
          <p:cNvSpPr txBox="1"/>
          <p:nvPr/>
        </p:nvSpPr>
        <p:spPr>
          <a:xfrm>
            <a:off x="1945017" y="7015389"/>
            <a:ext cx="5446290" cy="81777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Develop a role description library:</a:t>
            </a:r>
          </a:p>
          <a:p>
            <a:pPr marL="497502" lvl="1" indent="-248751" algn="l">
              <a:lnSpc>
                <a:spcPts val="3226"/>
              </a:lnSpc>
              <a:buFont typeface="Arial"/>
              <a:buChar char="•"/>
            </a:pPr>
            <a:r>
              <a:rPr lang="en-US" sz="2304">
                <a:solidFill>
                  <a:srgbClr val="000000"/>
                </a:solidFill>
                <a:latin typeface="Poppins"/>
                <a:ea typeface="Poppins"/>
                <a:cs typeface="Poppins"/>
                <a:sym typeface="Poppins"/>
              </a:rPr>
              <a:t> Review it annually for updates</a:t>
            </a:r>
          </a:p>
        </p:txBody>
      </p:sp>
      <p:sp>
        <p:nvSpPr>
          <p:cNvPr id="31" name="TextBox 31"/>
          <p:cNvSpPr txBox="1"/>
          <p:nvPr/>
        </p:nvSpPr>
        <p:spPr>
          <a:xfrm>
            <a:off x="11200079" y="7015389"/>
            <a:ext cx="5643051"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Train staff in volunteer role and PD development: </a:t>
            </a:r>
          </a:p>
          <a:p>
            <a:pPr marL="497502" lvl="1" indent="-248751" algn="l">
              <a:lnSpc>
                <a:spcPts val="3226"/>
              </a:lnSpc>
              <a:buFont typeface="Arial"/>
              <a:buChar char="•"/>
            </a:pPr>
            <a:r>
              <a:rPr lang="en-US" sz="2304">
                <a:solidFill>
                  <a:srgbClr val="000000"/>
                </a:solidFill>
                <a:latin typeface="Poppins"/>
                <a:ea typeface="Poppins"/>
                <a:cs typeface="Poppins"/>
                <a:sym typeface="Poppins"/>
              </a:rPr>
              <a:t>Equip team members with skills to design volunteer roles effectively and creatively.</a:t>
            </a:r>
          </a:p>
        </p:txBody>
      </p:sp>
      <p:sp>
        <p:nvSpPr>
          <p:cNvPr id="32" name="TextBox 32"/>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81C2C"/>
                </a:solidFill>
                <a:latin typeface="Poppins"/>
                <a:ea typeface="Poppins"/>
                <a:cs typeface="Poppins"/>
                <a:sym typeface="Poppins"/>
              </a:rPr>
              <a:t>Design</a:t>
            </a:r>
          </a:p>
        </p:txBody>
      </p:sp>
      <p:sp>
        <p:nvSpPr>
          <p:cNvPr id="33" name="TextBox 33"/>
          <p:cNvSpPr txBox="1"/>
          <p:nvPr/>
        </p:nvSpPr>
        <p:spPr>
          <a:xfrm>
            <a:off x="1930280" y="3573865"/>
            <a:ext cx="5609982" cy="89916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Examples of ways to Develop and Standardise Role Descriptions </a:t>
            </a:r>
          </a:p>
        </p:txBody>
      </p:sp>
      <p:sp>
        <p:nvSpPr>
          <p:cNvPr id="34" name="AutoShape 34"/>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856548"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7540262" y="2411420"/>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512778" y="2411420"/>
            <a:ext cx="6444987" cy="3209885"/>
            <a:chOff x="0" y="0"/>
            <a:chExt cx="902800" cy="449634"/>
          </a:xfrm>
        </p:grpSpPr>
        <p:sp>
          <p:nvSpPr>
            <p:cNvPr id="17" name="Freeform 17"/>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18" name="TextBox 18"/>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19" name="Group 19"/>
          <p:cNvGrpSpPr/>
          <p:nvPr/>
        </p:nvGrpSpPr>
        <p:grpSpPr>
          <a:xfrm>
            <a:off x="17087440" y="202681"/>
            <a:ext cx="3038297" cy="1113789"/>
            <a:chOff x="0" y="0"/>
            <a:chExt cx="4051063" cy="1485052"/>
          </a:xfrm>
        </p:grpSpPr>
        <p:sp>
          <p:nvSpPr>
            <p:cNvPr id="20" name="Freeform 20"/>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1" name="TextBox 21"/>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2" name="TextBox 22"/>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3" name="TextBox 23"/>
          <p:cNvSpPr txBox="1"/>
          <p:nvPr/>
        </p:nvSpPr>
        <p:spPr>
          <a:xfrm>
            <a:off x="11200079" y="2759752"/>
            <a:ext cx="5673454" cy="245607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Annual volunteer review Survey: </a:t>
            </a:r>
          </a:p>
          <a:p>
            <a:pPr marL="497502" lvl="1" indent="-248751" algn="l">
              <a:lnSpc>
                <a:spcPts val="3226"/>
              </a:lnSpc>
              <a:buFont typeface="Arial"/>
              <a:buChar char="•"/>
            </a:pPr>
            <a:r>
              <a:rPr lang="en-US" sz="2304">
                <a:solidFill>
                  <a:srgbClr val="000000"/>
                </a:solidFill>
                <a:latin typeface="Poppins"/>
                <a:ea typeface="Poppins"/>
                <a:cs typeface="Poppins"/>
                <a:sym typeface="Poppins"/>
              </a:rPr>
              <a:t>Utilising platforms such as survey Monkey, survey Volunteers annually regarding role satisfaction, duty relevance, training gaps etc</a:t>
            </a:r>
          </a:p>
        </p:txBody>
      </p:sp>
      <p:sp>
        <p:nvSpPr>
          <p:cNvPr id="24" name="TextBox 24"/>
          <p:cNvSpPr txBox="1"/>
          <p:nvPr/>
        </p:nvSpPr>
        <p:spPr>
          <a:xfrm>
            <a:off x="1945017" y="6562420"/>
            <a:ext cx="5446290" cy="286564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Volunteer Program participant feedback:</a:t>
            </a:r>
          </a:p>
          <a:p>
            <a:pPr marL="497502" lvl="1" indent="-248751" algn="l">
              <a:lnSpc>
                <a:spcPts val="3226"/>
              </a:lnSpc>
              <a:buFont typeface="Arial"/>
              <a:buChar char="•"/>
            </a:pPr>
            <a:r>
              <a:rPr lang="en-US" sz="2304" b="1">
                <a:solidFill>
                  <a:srgbClr val="000000"/>
                </a:solidFill>
                <a:latin typeface="Poppins Bold"/>
                <a:ea typeface="Poppins Bold"/>
                <a:cs typeface="Poppins Bold"/>
                <a:sym typeface="Poppins Bold"/>
              </a:rPr>
              <a:t> </a:t>
            </a:r>
            <a:r>
              <a:rPr lang="en-US" sz="2304">
                <a:solidFill>
                  <a:srgbClr val="000000"/>
                </a:solidFill>
                <a:latin typeface="Poppins"/>
                <a:ea typeface="Poppins"/>
                <a:cs typeface="Poppins"/>
                <a:sym typeface="Poppins"/>
              </a:rPr>
              <a:t>Annually Survey (at a minimum) the program participants as they may have feedback related to program delivery that may be important for role adaptation</a:t>
            </a:r>
          </a:p>
        </p:txBody>
      </p:sp>
      <p:sp>
        <p:nvSpPr>
          <p:cNvPr id="25" name="TextBox 25"/>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a:t>
            </a:r>
            <a:r>
              <a:rPr lang="en-US" sz="4200" spc="-126">
                <a:solidFill>
                  <a:srgbClr val="C81C2C"/>
                </a:solidFill>
                <a:latin typeface="Poppins"/>
                <a:ea typeface="Poppins"/>
                <a:cs typeface="Poppins"/>
                <a:sym typeface="Poppins"/>
              </a:rPr>
              <a:t> Design</a:t>
            </a:r>
          </a:p>
        </p:txBody>
      </p:sp>
      <p:sp>
        <p:nvSpPr>
          <p:cNvPr id="26" name="TextBox 26"/>
          <p:cNvSpPr txBox="1"/>
          <p:nvPr/>
        </p:nvSpPr>
        <p:spPr>
          <a:xfrm>
            <a:off x="1930280" y="3573865"/>
            <a:ext cx="5609982" cy="89916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Examples of ways to use Data to Inform Role Design</a:t>
            </a:r>
          </a:p>
        </p:txBody>
      </p:sp>
      <p:sp>
        <p:nvSpPr>
          <p:cNvPr id="27" name="AutoShape 27"/>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28" name="AutoShape 28"/>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29" name="AutoShape 29"/>
          <p:cNvSpPr/>
          <p:nvPr/>
        </p:nvSpPr>
        <p:spPr>
          <a:xfrm>
            <a:off x="7957765" y="8023817"/>
            <a:ext cx="2856548" cy="0"/>
          </a:xfrm>
          <a:prstGeom prst="line">
            <a:avLst/>
          </a:prstGeom>
          <a:ln w="161925" cap="flat">
            <a:solidFill>
              <a:srgbClr val="C81C2C"/>
            </a:solidFill>
            <a:prstDash val="solid"/>
            <a:headEnd type="none" w="sm" len="sm"/>
            <a:tailEnd type="none" w="sm" len="sm"/>
          </a:ln>
        </p:spPr>
        <p:txBody>
          <a:bodyPr/>
          <a:lstStyle/>
          <a:p>
            <a:endParaRPr lang="en-AU"/>
          </a:p>
        </p:txBody>
      </p:sp>
      <p:grpSp>
        <p:nvGrpSpPr>
          <p:cNvPr id="30" name="Group 30"/>
          <p:cNvGrpSpPr/>
          <p:nvPr/>
        </p:nvGrpSpPr>
        <p:grpSpPr>
          <a:xfrm>
            <a:off x="10814313" y="6368917"/>
            <a:ext cx="6444987" cy="3209885"/>
            <a:chOff x="0" y="0"/>
            <a:chExt cx="3842816" cy="1913890"/>
          </a:xfrm>
        </p:grpSpPr>
        <p:sp>
          <p:nvSpPr>
            <p:cNvPr id="31" name="Freeform 31"/>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32" name="Group 32"/>
          <p:cNvGrpSpPr/>
          <p:nvPr/>
        </p:nvGrpSpPr>
        <p:grpSpPr>
          <a:xfrm>
            <a:off x="10231924" y="6030880"/>
            <a:ext cx="968155" cy="96815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35" name="TextBox 35"/>
          <p:cNvSpPr txBox="1"/>
          <p:nvPr/>
        </p:nvSpPr>
        <p:spPr>
          <a:xfrm>
            <a:off x="10283762" y="6082523"/>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36" name="TextBox 36"/>
          <p:cNvSpPr txBox="1"/>
          <p:nvPr/>
        </p:nvSpPr>
        <p:spPr>
          <a:xfrm>
            <a:off x="11200079" y="6717249"/>
            <a:ext cx="5673454"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Design a Framework for role a development matrix : </a:t>
            </a:r>
          </a:p>
          <a:p>
            <a:pPr marL="497502" lvl="1" indent="-248751" algn="l">
              <a:lnSpc>
                <a:spcPts val="3226"/>
              </a:lnSpc>
              <a:buFont typeface="Arial"/>
              <a:buChar char="•"/>
            </a:pPr>
            <a:r>
              <a:rPr lang="en-US" sz="2304">
                <a:solidFill>
                  <a:srgbClr val="000000"/>
                </a:solidFill>
                <a:latin typeface="Poppins"/>
                <a:ea typeface="Poppins"/>
                <a:cs typeface="Poppins"/>
                <a:sym typeface="Poppins"/>
              </a:rPr>
              <a:t>The framework serves as a guide for decision making around new role developments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2555987"/>
            <a:ext cx="11534839" cy="8177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PREPARE: </a:t>
            </a:r>
            <a:r>
              <a:rPr lang="en-US" sz="5429">
                <a:solidFill>
                  <a:srgbClr val="C81C2C"/>
                </a:solidFill>
                <a:latin typeface="Poppins"/>
                <a:ea typeface="Poppins"/>
                <a:cs typeface="Poppins"/>
                <a:sym typeface="Poppins"/>
              </a:rPr>
              <a:t>Resource</a:t>
            </a:r>
          </a:p>
        </p:txBody>
      </p:sp>
      <p:sp>
        <p:nvSpPr>
          <p:cNvPr id="4" name="AutoShape 4"/>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5" name="Group 5"/>
          <p:cNvGrpSpPr/>
          <p:nvPr/>
        </p:nvGrpSpPr>
        <p:grpSpPr>
          <a:xfrm>
            <a:off x="14675765" y="8701406"/>
            <a:ext cx="3038297" cy="1113789"/>
            <a:chOff x="0" y="0"/>
            <a:chExt cx="4051063" cy="1485052"/>
          </a:xfrm>
        </p:grpSpPr>
        <p:sp>
          <p:nvSpPr>
            <p:cNvPr id="6" name="Freeform 6"/>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
        <p:nvSpPr>
          <p:cNvPr id="7" name="TextBox 7"/>
          <p:cNvSpPr txBox="1"/>
          <p:nvPr/>
        </p:nvSpPr>
        <p:spPr>
          <a:xfrm>
            <a:off x="2210699" y="4700241"/>
            <a:ext cx="13866603" cy="1155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For this section, you will need to gather the second data set. You can use the Excel spreadsheet provided or employ your own method to capture the mentioned data set for the Resource section of the review.</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028767" y="3107850"/>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27282" y="5143500"/>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25796" y="7789350"/>
            <a:ext cx="950627" cy="1254954"/>
          </a:xfrm>
          <a:custGeom>
            <a:avLst/>
            <a:gdLst/>
            <a:ahLst/>
            <a:cxnLst/>
            <a:rect l="l" t="t" r="r" b="b"/>
            <a:pathLst>
              <a:path w="950627" h="1254954">
                <a:moveTo>
                  <a:pt x="0" y="0"/>
                </a:moveTo>
                <a:lnTo>
                  <a:pt x="950628" y="0"/>
                </a:lnTo>
                <a:lnTo>
                  <a:pt x="950628" y="1254953"/>
                </a:lnTo>
                <a:lnTo>
                  <a:pt x="0" y="1254953"/>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54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53725"/>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2958435" y="5336470"/>
            <a:ext cx="7584431" cy="1634793"/>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 List the tools and systems used for volunteer coordination and management? ( e.g. Volunteer database and compliance tracking)</a:t>
            </a:r>
          </a:p>
          <a:p>
            <a:pPr algn="l">
              <a:lnSpc>
                <a:spcPts val="3226"/>
              </a:lnSpc>
            </a:pPr>
            <a:endParaRPr lang="en-US" sz="2304">
              <a:solidFill>
                <a:srgbClr val="000000"/>
              </a:solidFill>
              <a:latin typeface="Poppins"/>
              <a:ea typeface="Poppins"/>
              <a:cs typeface="Poppins"/>
              <a:sym typeface="Poppins"/>
            </a:endParaRPr>
          </a:p>
        </p:txBody>
      </p:sp>
      <p:sp>
        <p:nvSpPr>
          <p:cNvPr id="11" name="TextBox 11"/>
          <p:cNvSpPr txBox="1"/>
          <p:nvPr/>
        </p:nvSpPr>
        <p:spPr>
          <a:xfrm>
            <a:off x="2958435" y="3050700"/>
            <a:ext cx="6973503" cy="1227345"/>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On the Spreadsheet provided list what budget and resources are allocated to volunteer programs.</a:t>
            </a:r>
          </a:p>
        </p:txBody>
      </p:sp>
      <p:sp>
        <p:nvSpPr>
          <p:cNvPr id="12" name="TextBox 12"/>
          <p:cNvSpPr txBox="1"/>
          <p:nvPr/>
        </p:nvSpPr>
        <p:spPr>
          <a:xfrm>
            <a:off x="2958435" y="7732200"/>
            <a:ext cx="7753800" cy="2046495"/>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List the staff training and support that is currently is provided enabling them to work with volunteers. (e.g. Engaging with Volunteers, Volunteer management and Retention, Risk Assessment and Managment )</a:t>
            </a:r>
          </a:p>
        </p:txBody>
      </p:sp>
      <p:sp>
        <p:nvSpPr>
          <p:cNvPr id="13" name="TextBox 13"/>
          <p:cNvSpPr txBox="1"/>
          <p:nvPr/>
        </p:nvSpPr>
        <p:spPr>
          <a:xfrm>
            <a:off x="1624110" y="97155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Gathering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075878" y="4030746"/>
            <a:ext cx="1255064" cy="1251927"/>
          </a:xfrm>
          <a:custGeom>
            <a:avLst/>
            <a:gdLst/>
            <a:ahLst/>
            <a:cxnLst/>
            <a:rect l="l" t="t" r="r" b="b"/>
            <a:pathLst>
              <a:path w="1255064" h="1251927">
                <a:moveTo>
                  <a:pt x="0" y="0"/>
                </a:moveTo>
                <a:lnTo>
                  <a:pt x="1255064" y="0"/>
                </a:lnTo>
                <a:lnTo>
                  <a:pt x="1255064" y="1251927"/>
                </a:lnTo>
                <a:lnTo>
                  <a:pt x="0" y="1251927"/>
                </a:lnTo>
                <a:lnTo>
                  <a:pt x="0" y="0"/>
                </a:lnTo>
                <a:close/>
              </a:path>
            </a:pathLst>
          </a:custGeom>
          <a:blipFill>
            <a:blip r:embed="rId2">
              <a:extLst>
                <a:ext uri="{96DAC541-7B7A-43D3-8B79-37D633B846F1}">
                  <asvg:svgBlip xmlns:asvg="http://schemas.microsoft.com/office/drawing/2016/SVG/main" r:embed="rId3"/>
                </a:ext>
              </a:extLst>
            </a:blip>
            <a:stretch>
              <a:fillRect t="-125" b="-125"/>
            </a:stretch>
          </a:blipFill>
        </p:spPr>
        <p:txBody>
          <a:bodyPr/>
          <a:lstStyle/>
          <a:p>
            <a:endParaRPr lang="en-AU"/>
          </a:p>
        </p:txBody>
      </p:sp>
      <p:sp>
        <p:nvSpPr>
          <p:cNvPr id="3" name="Freeform 3"/>
          <p:cNvSpPr/>
          <p:nvPr/>
        </p:nvSpPr>
        <p:spPr>
          <a:xfrm>
            <a:off x="1074393" y="6066396"/>
            <a:ext cx="949142" cy="1255064"/>
          </a:xfrm>
          <a:custGeom>
            <a:avLst/>
            <a:gdLst/>
            <a:ahLst/>
            <a:cxnLst/>
            <a:rect l="l" t="t" r="r" b="b"/>
            <a:pathLst>
              <a:path w="949142" h="1255064">
                <a:moveTo>
                  <a:pt x="0" y="0"/>
                </a:moveTo>
                <a:lnTo>
                  <a:pt x="949142" y="0"/>
                </a:lnTo>
                <a:lnTo>
                  <a:pt x="949142" y="1255064"/>
                </a:lnTo>
                <a:lnTo>
                  <a:pt x="0" y="1255064"/>
                </a:lnTo>
                <a:lnTo>
                  <a:pt x="0" y="0"/>
                </a:lnTo>
                <a:close/>
              </a:path>
            </a:pathLst>
          </a:custGeom>
          <a:blipFill>
            <a:blip r:embed="rId4">
              <a:extLst>
                <a:ext uri="{96DAC541-7B7A-43D3-8B79-37D633B846F1}">
                  <asvg:svgBlip xmlns:asvg="http://schemas.microsoft.com/office/drawing/2016/SVG/main" r:embed="rId5"/>
                </a:ext>
              </a:extLst>
            </a:blip>
            <a:stretch>
              <a:fillRect l="-373" r="-373"/>
            </a:stretch>
          </a:blipFill>
        </p:spPr>
        <p:txBody>
          <a:bodyPr/>
          <a:lstStyle/>
          <a:p>
            <a:endParaRPr lang="en-AU"/>
          </a:p>
        </p:txBody>
      </p:sp>
      <p:sp>
        <p:nvSpPr>
          <p:cNvPr id="4" name="Freeform 4"/>
          <p:cNvSpPr/>
          <p:nvPr/>
        </p:nvSpPr>
        <p:spPr>
          <a:xfrm>
            <a:off x="1072907" y="8003346"/>
            <a:ext cx="950627" cy="1254954"/>
          </a:xfrm>
          <a:custGeom>
            <a:avLst/>
            <a:gdLst/>
            <a:ahLst/>
            <a:cxnLst/>
            <a:rect l="l" t="t" r="r" b="b"/>
            <a:pathLst>
              <a:path w="950627" h="1254954">
                <a:moveTo>
                  <a:pt x="0" y="0"/>
                </a:moveTo>
                <a:lnTo>
                  <a:pt x="950628" y="0"/>
                </a:lnTo>
                <a:lnTo>
                  <a:pt x="950628" y="1254954"/>
                </a:lnTo>
                <a:lnTo>
                  <a:pt x="0" y="1254954"/>
                </a:lnTo>
                <a:lnTo>
                  <a:pt x="0" y="0"/>
                </a:lnTo>
                <a:close/>
              </a:path>
            </a:pathLst>
          </a:custGeom>
          <a:blipFill>
            <a:blip r:embed="rId6">
              <a:extLst>
                <a:ext uri="{96DAC541-7B7A-43D3-8B79-37D633B846F1}">
                  <asvg:svgBlip xmlns:asvg="http://schemas.microsoft.com/office/drawing/2016/SVG/main" r:embed="rId7"/>
                </a:ext>
              </a:extLst>
            </a:blip>
            <a:stretch>
              <a:fillRect t="-105" b="-105"/>
            </a:stretch>
          </a:blipFill>
        </p:spPr>
        <p:txBody>
          <a:bodyPr/>
          <a:lstStyle/>
          <a:p>
            <a:endParaRPr lang="en-AU"/>
          </a:p>
        </p:txBody>
      </p:sp>
      <p:sp>
        <p:nvSpPr>
          <p:cNvPr id="5" name="Freeform 5"/>
          <p:cNvSpPr/>
          <p:nvPr/>
        </p:nvSpPr>
        <p:spPr>
          <a:xfrm>
            <a:off x="13672117" y="1876425"/>
            <a:ext cx="3950763" cy="4053955"/>
          </a:xfrm>
          <a:custGeom>
            <a:avLst/>
            <a:gdLst/>
            <a:ahLst/>
            <a:cxnLst/>
            <a:rect l="l" t="t" r="r" b="b"/>
            <a:pathLst>
              <a:path w="3950763" h="4053955">
                <a:moveTo>
                  <a:pt x="0" y="0"/>
                </a:moveTo>
                <a:lnTo>
                  <a:pt x="3950763" y="0"/>
                </a:lnTo>
                <a:lnTo>
                  <a:pt x="3950763" y="4053955"/>
                </a:lnTo>
                <a:lnTo>
                  <a:pt x="0" y="4053955"/>
                </a:lnTo>
                <a:lnTo>
                  <a:pt x="0" y="0"/>
                </a:lnTo>
                <a:close/>
              </a:path>
            </a:pathLst>
          </a:custGeom>
          <a:blipFill>
            <a:blip r:embed="rId8">
              <a:alphaModFix amt="49000"/>
              <a:extLst>
                <a:ext uri="{96DAC541-7B7A-43D3-8B79-37D633B846F1}">
                  <asvg:svgBlip xmlns:asvg="http://schemas.microsoft.com/office/drawing/2016/SVG/main" r:embed="rId9"/>
                </a:ext>
              </a:extLst>
            </a:blip>
            <a:stretch>
              <a:fillRect l="-101" r="-101"/>
            </a:stretch>
          </a:blipFill>
        </p:spPr>
        <p:txBody>
          <a:bodyPr/>
          <a:lstStyle/>
          <a:p>
            <a:endParaRPr lang="en-AU"/>
          </a:p>
        </p:txBody>
      </p:sp>
      <p:grpSp>
        <p:nvGrpSpPr>
          <p:cNvPr id="6" name="Group 6"/>
          <p:cNvGrpSpPr/>
          <p:nvPr/>
        </p:nvGrpSpPr>
        <p:grpSpPr>
          <a:xfrm>
            <a:off x="10894871" y="2590755"/>
            <a:ext cx="5263185" cy="5398767"/>
            <a:chOff x="0" y="0"/>
            <a:chExt cx="7017580" cy="7198356"/>
          </a:xfrm>
        </p:grpSpPr>
        <p:sp>
          <p:nvSpPr>
            <p:cNvPr id="7" name="Freeform 7"/>
            <p:cNvSpPr/>
            <p:nvPr/>
          </p:nvSpPr>
          <p:spPr>
            <a:xfrm>
              <a:off x="0" y="0"/>
              <a:ext cx="7017512" cy="7198360"/>
            </a:xfrm>
            <a:custGeom>
              <a:avLst/>
              <a:gdLst/>
              <a:ahLst/>
              <a:cxnLst/>
              <a:rect l="l" t="t" r="r" b="b"/>
              <a:pathLst>
                <a:path w="7017512" h="7198360">
                  <a:moveTo>
                    <a:pt x="3508629" y="0"/>
                  </a:moveTo>
                  <a:cubicBezTo>
                    <a:pt x="1570863" y="0"/>
                    <a:pt x="0" y="1570863"/>
                    <a:pt x="0" y="3508629"/>
                  </a:cubicBezTo>
                  <a:cubicBezTo>
                    <a:pt x="0" y="4686808"/>
                    <a:pt x="581152" y="5728335"/>
                    <a:pt x="1471676" y="6364605"/>
                  </a:cubicBezTo>
                  <a:lnTo>
                    <a:pt x="1071880" y="7198360"/>
                  </a:lnTo>
                  <a:lnTo>
                    <a:pt x="2517521" y="7087616"/>
                  </a:lnTo>
                  <a:lnTo>
                    <a:pt x="3646678" y="7014083"/>
                  </a:lnTo>
                  <a:cubicBezTo>
                    <a:pt x="3713226" y="7011543"/>
                    <a:pt x="3779266" y="7007352"/>
                    <a:pt x="3844798" y="7001128"/>
                  </a:cubicBezTo>
                  <a:lnTo>
                    <a:pt x="3860673" y="7000113"/>
                  </a:lnTo>
                  <a:lnTo>
                    <a:pt x="3860546" y="6999986"/>
                  </a:lnTo>
                  <a:cubicBezTo>
                    <a:pt x="5633339" y="6823456"/>
                    <a:pt x="7017512" y="5328031"/>
                    <a:pt x="7017512" y="3508756"/>
                  </a:cubicBezTo>
                  <a:cubicBezTo>
                    <a:pt x="7017639" y="1570863"/>
                    <a:pt x="5446649" y="0"/>
                    <a:pt x="3508629" y="0"/>
                  </a:cubicBezTo>
                  <a:close/>
                </a:path>
              </a:pathLst>
            </a:custGeom>
            <a:solidFill>
              <a:srgbClr val="F8CBC6">
                <a:alpha val="48627"/>
              </a:srgbClr>
            </a:solidFill>
            <a:ln w="12700">
              <a:noFill/>
            </a:ln>
          </p:spPr>
          <p:txBody>
            <a:bodyPr/>
            <a:lstStyle/>
            <a:p>
              <a:endParaRPr lang="en-AU"/>
            </a:p>
          </p:txBody>
        </p:sp>
      </p:grpSp>
      <p:grpSp>
        <p:nvGrpSpPr>
          <p:cNvPr id="8" name="Group 8"/>
          <p:cNvGrpSpPr/>
          <p:nvPr/>
        </p:nvGrpSpPr>
        <p:grpSpPr>
          <a:xfrm>
            <a:off x="14221003" y="8144511"/>
            <a:ext cx="3038297" cy="1113789"/>
            <a:chOff x="0" y="0"/>
            <a:chExt cx="4051063" cy="1485052"/>
          </a:xfrm>
        </p:grpSpPr>
        <p:sp>
          <p:nvSpPr>
            <p:cNvPr id="9" name="Freeform 9"/>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10"/>
              <a:stretch>
                <a:fillRect t="-86" b="-89"/>
              </a:stretch>
            </a:blipFill>
          </p:spPr>
          <p:txBody>
            <a:bodyPr/>
            <a:lstStyle/>
            <a:p>
              <a:endParaRPr lang="en-AU"/>
            </a:p>
          </p:txBody>
        </p:sp>
      </p:grpSp>
      <p:sp>
        <p:nvSpPr>
          <p:cNvPr id="10" name="TextBox 10"/>
          <p:cNvSpPr txBox="1"/>
          <p:nvPr/>
        </p:nvSpPr>
        <p:spPr>
          <a:xfrm>
            <a:off x="3005546" y="6259366"/>
            <a:ext cx="7584431"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Are staff adequately supported in working with volunteers? </a:t>
            </a:r>
          </a:p>
        </p:txBody>
      </p:sp>
      <p:sp>
        <p:nvSpPr>
          <p:cNvPr id="11" name="TextBox 11"/>
          <p:cNvSpPr txBox="1"/>
          <p:nvPr/>
        </p:nvSpPr>
        <p:spPr>
          <a:xfrm>
            <a:off x="3005546" y="3973596"/>
            <a:ext cx="6973503"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Are resources sufficient and effectively utilised?</a:t>
            </a:r>
          </a:p>
        </p:txBody>
      </p:sp>
      <p:sp>
        <p:nvSpPr>
          <p:cNvPr id="12" name="TextBox 12"/>
          <p:cNvSpPr txBox="1"/>
          <p:nvPr/>
        </p:nvSpPr>
        <p:spPr>
          <a:xfrm>
            <a:off x="3005546" y="8032550"/>
            <a:ext cx="6907024" cy="817770"/>
          </a:xfrm>
          <a:prstGeom prst="rect">
            <a:avLst/>
          </a:prstGeom>
        </p:spPr>
        <p:txBody>
          <a:bodyPr lIns="0" tIns="0" rIns="0" bIns="0" rtlCol="0" anchor="t">
            <a:spAutoFit/>
          </a:bodyPr>
          <a:lstStyle/>
          <a:p>
            <a:pPr marL="497502" lvl="1" indent="-248751" algn="l">
              <a:lnSpc>
                <a:spcPts val="3226"/>
              </a:lnSpc>
              <a:buFont typeface="Arial"/>
              <a:buChar char="•"/>
            </a:pPr>
            <a:r>
              <a:rPr lang="en-US" sz="2304">
                <a:solidFill>
                  <a:srgbClr val="000000"/>
                </a:solidFill>
                <a:latin typeface="Poppins"/>
                <a:ea typeface="Poppins"/>
                <a:cs typeface="Poppins"/>
                <a:sym typeface="Poppins"/>
              </a:rPr>
              <a:t> Are management tools current and user-friendly?</a:t>
            </a:r>
          </a:p>
        </p:txBody>
      </p:sp>
      <p:sp>
        <p:nvSpPr>
          <p:cNvPr id="13" name="TextBox 13"/>
          <p:cNvSpPr txBox="1"/>
          <p:nvPr/>
        </p:nvSpPr>
        <p:spPr>
          <a:xfrm>
            <a:off x="1501853" y="218840"/>
            <a:ext cx="9088125" cy="904875"/>
          </a:xfrm>
          <a:prstGeom prst="rect">
            <a:avLst/>
          </a:prstGeom>
        </p:spPr>
        <p:txBody>
          <a:bodyPr lIns="0" tIns="0" rIns="0" bIns="0" rtlCol="0" anchor="t">
            <a:spAutoFit/>
          </a:bodyPr>
          <a:lstStyle/>
          <a:p>
            <a:pPr algn="l">
              <a:lnSpc>
                <a:spcPts val="6720"/>
              </a:lnSpc>
            </a:pPr>
            <a:r>
              <a:rPr lang="en-US" sz="5599" spc="178">
                <a:solidFill>
                  <a:srgbClr val="C81C2C"/>
                </a:solidFill>
                <a:latin typeface="Poppins"/>
                <a:ea typeface="Poppins"/>
                <a:cs typeface="Poppins"/>
                <a:sym typeface="Poppins"/>
              </a:rPr>
              <a:t>Information Review</a:t>
            </a:r>
          </a:p>
        </p:txBody>
      </p:sp>
      <p:sp>
        <p:nvSpPr>
          <p:cNvPr id="14" name="TextBox 14"/>
          <p:cNvSpPr txBox="1"/>
          <p:nvPr/>
        </p:nvSpPr>
        <p:spPr>
          <a:xfrm>
            <a:off x="1501853" y="1589281"/>
            <a:ext cx="14145646" cy="1327041"/>
          </a:xfrm>
          <a:prstGeom prst="rect">
            <a:avLst/>
          </a:prstGeom>
        </p:spPr>
        <p:txBody>
          <a:bodyPr lIns="0" tIns="0" rIns="0" bIns="0" rtlCol="0" anchor="t">
            <a:spAutoFit/>
          </a:bodyPr>
          <a:lstStyle/>
          <a:p>
            <a:pPr algn="l">
              <a:lnSpc>
                <a:spcPts val="3506"/>
              </a:lnSpc>
            </a:pPr>
            <a:r>
              <a:rPr lang="en-US" sz="2504" i="1">
                <a:solidFill>
                  <a:srgbClr val="000000"/>
                </a:solidFill>
                <a:latin typeface="Poppins Italics"/>
                <a:ea typeface="Poppins Italics"/>
                <a:cs typeface="Poppins Italics"/>
                <a:sym typeface="Poppins Italics"/>
              </a:rPr>
              <a:t>Now that you have mapped out your current roles and program information, it's time to review the current content using the below as a guide along with the resource aids provided for this section: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1959998"/>
            <a:ext cx="11534839" cy="1541699"/>
          </a:xfrm>
          <a:prstGeom prst="rect">
            <a:avLst/>
          </a:prstGeom>
        </p:spPr>
        <p:txBody>
          <a:bodyPr lIns="0" tIns="0" rIns="0" bIns="0" rtlCol="0" anchor="t">
            <a:spAutoFit/>
          </a:bodyPr>
          <a:lstStyle/>
          <a:p>
            <a:pPr marL="0" lvl="0" indent="0" algn="l">
              <a:lnSpc>
                <a:spcPts val="5700"/>
              </a:lnSpc>
            </a:pPr>
            <a:r>
              <a:rPr lang="en-US" sz="5429">
                <a:solidFill>
                  <a:srgbClr val="000000"/>
                </a:solidFill>
                <a:latin typeface="Poppins"/>
                <a:ea typeface="Poppins"/>
                <a:cs typeface="Poppins"/>
                <a:sym typeface="Poppins"/>
              </a:rPr>
              <a:t>Quality Improvement Strategy's: </a:t>
            </a:r>
            <a:r>
              <a:rPr lang="en-US" sz="5429">
                <a:solidFill>
                  <a:srgbClr val="C81C2C"/>
                </a:solidFill>
                <a:latin typeface="Poppins"/>
                <a:ea typeface="Poppins"/>
                <a:cs typeface="Poppins"/>
                <a:sym typeface="Poppins"/>
              </a:rPr>
              <a:t>Resource</a:t>
            </a:r>
          </a:p>
        </p:txBody>
      </p:sp>
      <p:sp>
        <p:nvSpPr>
          <p:cNvPr id="4" name="TextBox 4"/>
          <p:cNvSpPr txBox="1"/>
          <p:nvPr/>
        </p:nvSpPr>
        <p:spPr>
          <a:xfrm>
            <a:off x="2210699" y="4700241"/>
            <a:ext cx="13866603" cy="1536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The following slides provide examples of strategic improvement steps that can be taken to support your programs.</a:t>
            </a:r>
          </a:p>
          <a:p>
            <a:pPr marL="0" lvl="0" indent="0" algn="l">
              <a:lnSpc>
                <a:spcPts val="3003"/>
              </a:lnSpc>
            </a:pPr>
            <a:endParaRPr lang="en-US" sz="2145" i="1">
              <a:solidFill>
                <a:srgbClr val="000000"/>
              </a:solidFill>
              <a:latin typeface="Poppins Italics"/>
              <a:ea typeface="Poppins Italics"/>
              <a:cs typeface="Poppins Italics"/>
              <a:sym typeface="Poppins Italics"/>
            </a:endParaRPr>
          </a:p>
          <a:p>
            <a:pPr marL="0" lvl="0" indent="0" algn="l">
              <a:lnSpc>
                <a:spcPts val="3003"/>
              </a:lnSpc>
            </a:pPr>
            <a:r>
              <a:rPr lang="en-US" sz="2145" i="1">
                <a:solidFill>
                  <a:srgbClr val="000000"/>
                </a:solidFill>
                <a:latin typeface="Poppins Italics"/>
                <a:ea typeface="Poppins Italics"/>
                <a:cs typeface="Poppins Italics"/>
                <a:sym typeface="Poppins Italics"/>
              </a:rPr>
              <a:t>We also encourage the use of the Volunteering Qld Library of resources as further support.</a:t>
            </a:r>
          </a:p>
        </p:txBody>
      </p:sp>
      <p:sp>
        <p:nvSpPr>
          <p:cNvPr id="5" name="AutoShape 5"/>
          <p:cNvSpPr/>
          <p:nvPr/>
        </p:nvSpPr>
        <p:spPr>
          <a:xfrm>
            <a:off x="2210699" y="4069111"/>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330235"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11420"/>
            <a:ext cx="6444987" cy="3209885"/>
            <a:chOff x="0" y="0"/>
            <a:chExt cx="902800" cy="449634"/>
          </a:xfrm>
        </p:grpSpPr>
        <p:sp>
          <p:nvSpPr>
            <p:cNvPr id="22" name="Freeform 22"/>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23" name="TextBox 23"/>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82073"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076888" y="2964540"/>
            <a:ext cx="6087271"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Conduct a Resource Audit:</a:t>
            </a:r>
          </a:p>
          <a:p>
            <a:pPr marL="497502" lvl="1" indent="-248751" algn="l">
              <a:lnSpc>
                <a:spcPts val="3226"/>
              </a:lnSpc>
              <a:buFont typeface="Arial"/>
              <a:buChar char="•"/>
            </a:pPr>
            <a:r>
              <a:rPr lang="en-US" sz="2304">
                <a:solidFill>
                  <a:srgbClr val="000000"/>
                </a:solidFill>
                <a:latin typeface="Poppins"/>
                <a:ea typeface="Poppins"/>
                <a:cs typeface="Poppins"/>
                <a:sym typeface="Poppins"/>
              </a:rPr>
              <a:t>Review current financial and non-financial resources allocated to volunteer programs to identify gaps.</a:t>
            </a:r>
          </a:p>
          <a:p>
            <a:pPr algn="l">
              <a:lnSpc>
                <a:spcPts val="3226"/>
              </a:lnSpc>
            </a:pPr>
            <a:endParaRPr lang="en-US" sz="2304">
              <a:solidFill>
                <a:srgbClr val="000000"/>
              </a:solidFill>
              <a:latin typeface="Poppins"/>
              <a:ea typeface="Poppins"/>
              <a:cs typeface="Poppins"/>
              <a:sym typeface="Poppins"/>
            </a:endParaRPr>
          </a:p>
        </p:txBody>
      </p:sp>
      <p:sp>
        <p:nvSpPr>
          <p:cNvPr id="30" name="TextBox 30"/>
          <p:cNvSpPr txBox="1"/>
          <p:nvPr/>
        </p:nvSpPr>
        <p:spPr>
          <a:xfrm>
            <a:off x="1945017" y="6562420"/>
            <a:ext cx="5446290" cy="245607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Develop a Dedicated Volunteer Budge:</a:t>
            </a:r>
          </a:p>
          <a:p>
            <a:pPr marL="497502" lvl="1" indent="-248751" algn="l">
              <a:lnSpc>
                <a:spcPts val="3226"/>
              </a:lnSpc>
              <a:buFont typeface="Arial"/>
              <a:buChar char="•"/>
            </a:pPr>
            <a:r>
              <a:rPr lang="en-US" sz="2304" b="1">
                <a:solidFill>
                  <a:srgbClr val="000000"/>
                </a:solidFill>
                <a:latin typeface="Poppins Bold"/>
                <a:ea typeface="Poppins Bold"/>
                <a:cs typeface="Poppins Bold"/>
                <a:sym typeface="Poppins Bold"/>
              </a:rPr>
              <a:t> </a:t>
            </a:r>
            <a:r>
              <a:rPr lang="en-US" sz="2304">
                <a:solidFill>
                  <a:srgbClr val="000000"/>
                </a:solidFill>
                <a:latin typeface="Poppins"/>
                <a:ea typeface="Poppins"/>
                <a:cs typeface="Poppins"/>
                <a:sym typeface="Poppins"/>
              </a:rPr>
              <a:t>Include a budget line for things such as volunteer engagement, including recruitment, training, recognition, and technology.</a:t>
            </a:r>
          </a:p>
        </p:txBody>
      </p:sp>
      <p:sp>
        <p:nvSpPr>
          <p:cNvPr id="31" name="TextBox 31"/>
          <p:cNvSpPr txBox="1"/>
          <p:nvPr/>
        </p:nvSpPr>
        <p:spPr>
          <a:xfrm>
            <a:off x="11200079" y="6767207"/>
            <a:ext cx="5840888"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Leverage Partnerships: </a:t>
            </a:r>
          </a:p>
          <a:p>
            <a:pPr marL="497502" lvl="1" indent="-248751" algn="l">
              <a:lnSpc>
                <a:spcPts val="3226"/>
              </a:lnSpc>
              <a:buFont typeface="Arial"/>
              <a:buChar char="•"/>
            </a:pPr>
            <a:r>
              <a:rPr lang="en-US" sz="2304">
                <a:solidFill>
                  <a:srgbClr val="000000"/>
                </a:solidFill>
                <a:latin typeface="Poppins"/>
                <a:ea typeface="Poppins"/>
                <a:cs typeface="Poppins"/>
                <a:sym typeface="Poppins"/>
              </a:rPr>
              <a:t>Collaborate with local businesses, community organisations, and grant programs to secure additional funding or in-kind support.</a:t>
            </a:r>
          </a:p>
        </p:txBody>
      </p:sp>
      <p:sp>
        <p:nvSpPr>
          <p:cNvPr id="32" name="TextBox 32"/>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81C2C"/>
                </a:solidFill>
                <a:latin typeface="Poppins"/>
                <a:ea typeface="Poppins"/>
                <a:cs typeface="Poppins"/>
                <a:sym typeface="Poppins"/>
              </a:rPr>
              <a:t>Resource</a:t>
            </a:r>
          </a:p>
        </p:txBody>
      </p:sp>
      <p:sp>
        <p:nvSpPr>
          <p:cNvPr id="33" name="TextBox 33"/>
          <p:cNvSpPr txBox="1"/>
          <p:nvPr/>
        </p:nvSpPr>
        <p:spPr>
          <a:xfrm>
            <a:off x="1945017" y="3519787"/>
            <a:ext cx="5606964" cy="936001"/>
          </a:xfrm>
          <a:prstGeom prst="rect">
            <a:avLst/>
          </a:prstGeom>
        </p:spPr>
        <p:txBody>
          <a:bodyPr lIns="0" tIns="0" rIns="0" bIns="0" rtlCol="0" anchor="t">
            <a:spAutoFit/>
          </a:bodyPr>
          <a:lstStyle/>
          <a:p>
            <a:pPr marL="0" lvl="0" indent="0" algn="l">
              <a:lnSpc>
                <a:spcPts val="3638"/>
              </a:lnSpc>
            </a:pPr>
            <a:r>
              <a:rPr lang="en-US" sz="2799" b="1" spc="-83">
                <a:solidFill>
                  <a:srgbClr val="FFFFFF"/>
                </a:solidFill>
                <a:latin typeface="Poppins Bold"/>
                <a:ea typeface="Poppins Bold"/>
                <a:cs typeface="Poppins Bold"/>
                <a:sym typeface="Poppins Bold"/>
              </a:rPr>
              <a:t>Budget and Resources for Volunteer Programs</a:t>
            </a:r>
          </a:p>
        </p:txBody>
      </p:sp>
      <p:sp>
        <p:nvSpPr>
          <p:cNvPr id="34" name="AutoShape 34"/>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856548"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grpSp>
        <p:nvGrpSpPr>
          <p:cNvPr id="2" name="Group 2"/>
          <p:cNvGrpSpPr/>
          <p:nvPr/>
        </p:nvGrpSpPr>
        <p:grpSpPr>
          <a:xfrm>
            <a:off x="14221003" y="8144511"/>
            <a:ext cx="3038297" cy="1113789"/>
            <a:chOff x="0" y="0"/>
            <a:chExt cx="4051063" cy="1485052"/>
          </a:xfrm>
        </p:grpSpPr>
        <p:sp>
          <p:nvSpPr>
            <p:cNvPr id="3" name="Freeform 3"/>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2"/>
              <a:stretch>
                <a:fillRect t="-86" b="-89"/>
              </a:stretch>
            </a:blipFill>
          </p:spPr>
          <p:txBody>
            <a:bodyPr/>
            <a:lstStyle/>
            <a:p>
              <a:endParaRPr lang="en-AU"/>
            </a:p>
          </p:txBody>
        </p:sp>
      </p:grpSp>
      <p:sp>
        <p:nvSpPr>
          <p:cNvPr id="4" name="Freeform 4"/>
          <p:cNvSpPr/>
          <p:nvPr/>
        </p:nvSpPr>
        <p:spPr>
          <a:xfrm>
            <a:off x="14406414" y="437303"/>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3">
              <a:extLst>
                <a:ext uri="{96DAC541-7B7A-43D3-8B79-37D633B846F1}">
                  <asvg:svgBlip xmlns:asvg="http://schemas.microsoft.com/office/drawing/2016/SVG/main" r:embed="rId4"/>
                </a:ext>
              </a:extLst>
            </a:blip>
            <a:stretch>
              <a:fillRect l="-15" r="-15"/>
            </a:stretch>
          </a:blipFill>
        </p:spPr>
        <p:txBody>
          <a:bodyPr/>
          <a:lstStyle/>
          <a:p>
            <a:endParaRPr lang="en-AU"/>
          </a:p>
        </p:txBody>
      </p:sp>
      <p:sp>
        <p:nvSpPr>
          <p:cNvPr id="5" name="TextBox 5"/>
          <p:cNvSpPr txBox="1"/>
          <p:nvPr/>
        </p:nvSpPr>
        <p:spPr>
          <a:xfrm>
            <a:off x="1028700" y="4661535"/>
            <a:ext cx="16230600" cy="1945005"/>
          </a:xfrm>
          <a:prstGeom prst="rect">
            <a:avLst/>
          </a:prstGeom>
        </p:spPr>
        <p:txBody>
          <a:bodyPr lIns="0" tIns="0" rIns="0" bIns="0" rtlCol="0" anchor="t">
            <a:spAutoFit/>
          </a:bodyPr>
          <a:lstStyle/>
          <a:p>
            <a:pPr algn="l">
              <a:lnSpc>
                <a:spcPts val="7200"/>
              </a:lnSpc>
            </a:pPr>
            <a:r>
              <a:rPr lang="en-US" sz="7200">
                <a:solidFill>
                  <a:srgbClr val="C81C2C"/>
                </a:solidFill>
                <a:latin typeface="Poppins"/>
                <a:ea typeface="Poppins"/>
                <a:cs typeface="Poppins"/>
                <a:sym typeface="Poppins"/>
              </a:rPr>
              <a:t>Introduction &amp;</a:t>
            </a:r>
          </a:p>
          <a:p>
            <a:pPr algn="l">
              <a:lnSpc>
                <a:spcPts val="7200"/>
              </a:lnSpc>
            </a:pPr>
            <a:r>
              <a:rPr lang="en-US" sz="7200">
                <a:solidFill>
                  <a:srgbClr val="000000"/>
                </a:solidFill>
                <a:latin typeface="Poppins"/>
                <a:ea typeface="Poppins"/>
                <a:cs typeface="Poppins"/>
                <a:sym typeface="Poppins"/>
              </a:rPr>
              <a:t>Objectives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4127607" y="1909842"/>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0814313" y="6418875"/>
            <a:ext cx="6444987" cy="3209885"/>
            <a:chOff x="0" y="0"/>
            <a:chExt cx="3842816" cy="1913890"/>
          </a:xfrm>
        </p:grpSpPr>
        <p:sp>
          <p:nvSpPr>
            <p:cNvPr id="17" name="Freeform 1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8" name="Group 18"/>
          <p:cNvGrpSpPr/>
          <p:nvPr/>
        </p:nvGrpSpPr>
        <p:grpSpPr>
          <a:xfrm>
            <a:off x="10330235" y="5934797"/>
            <a:ext cx="968155" cy="96815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21" name="Group 21"/>
          <p:cNvGrpSpPr/>
          <p:nvPr/>
        </p:nvGrpSpPr>
        <p:grpSpPr>
          <a:xfrm>
            <a:off x="1512778" y="2411420"/>
            <a:ext cx="6444987" cy="3209885"/>
            <a:chOff x="0" y="0"/>
            <a:chExt cx="902800" cy="449634"/>
          </a:xfrm>
        </p:grpSpPr>
        <p:sp>
          <p:nvSpPr>
            <p:cNvPr id="22" name="Freeform 22"/>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23" name="TextBox 23"/>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24" name="Group 24"/>
          <p:cNvGrpSpPr/>
          <p:nvPr/>
        </p:nvGrpSpPr>
        <p:grpSpPr>
          <a:xfrm>
            <a:off x="17087440" y="202681"/>
            <a:ext cx="3038297" cy="1113789"/>
            <a:chOff x="0" y="0"/>
            <a:chExt cx="4051063" cy="1485052"/>
          </a:xfrm>
        </p:grpSpPr>
        <p:sp>
          <p:nvSpPr>
            <p:cNvPr id="25" name="Freeform 25"/>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6" name="TextBox 26"/>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7" name="TextBox 27"/>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8" name="TextBox 28"/>
          <p:cNvSpPr txBox="1"/>
          <p:nvPr/>
        </p:nvSpPr>
        <p:spPr>
          <a:xfrm>
            <a:off x="10382073"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29" name="TextBox 29"/>
          <p:cNvSpPr txBox="1"/>
          <p:nvPr/>
        </p:nvSpPr>
        <p:spPr>
          <a:xfrm>
            <a:off x="11200079" y="2554965"/>
            <a:ext cx="6284445" cy="286564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Mandatory Volunteer Management Training:</a:t>
            </a:r>
          </a:p>
          <a:p>
            <a:pPr marL="497502" lvl="1" indent="-248751" algn="l">
              <a:lnSpc>
                <a:spcPts val="3226"/>
              </a:lnSpc>
              <a:buFont typeface="Arial"/>
              <a:buChar char="•"/>
            </a:pPr>
            <a:r>
              <a:rPr lang="en-US" sz="2304">
                <a:solidFill>
                  <a:srgbClr val="000000"/>
                </a:solidFill>
                <a:latin typeface="Poppins"/>
                <a:ea typeface="Poppins"/>
                <a:cs typeface="Poppins"/>
                <a:sym typeface="Poppins"/>
              </a:rPr>
              <a:t> Provide onboarding and ongoing training for staff on best practices in volunteer engagement, communication, and conflict resolution.</a:t>
            </a:r>
          </a:p>
        </p:txBody>
      </p:sp>
      <p:sp>
        <p:nvSpPr>
          <p:cNvPr id="30" name="TextBox 30"/>
          <p:cNvSpPr txBox="1"/>
          <p:nvPr/>
        </p:nvSpPr>
        <p:spPr>
          <a:xfrm>
            <a:off x="1930280" y="6470662"/>
            <a:ext cx="6017034" cy="304916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Create or utilise VQ's Volunteer Management Toolkit:</a:t>
            </a:r>
          </a:p>
          <a:p>
            <a:pPr marL="454323" lvl="1" indent="-227161" algn="l">
              <a:lnSpc>
                <a:spcPts val="2946"/>
              </a:lnSpc>
              <a:buFont typeface="Arial"/>
              <a:buChar char="•"/>
            </a:pPr>
            <a:r>
              <a:rPr lang="en-US" sz="2104" b="1">
                <a:solidFill>
                  <a:srgbClr val="000000"/>
                </a:solidFill>
                <a:latin typeface="Poppins Bold"/>
                <a:ea typeface="Poppins Bold"/>
                <a:cs typeface="Poppins Bold"/>
                <a:sym typeface="Poppins Bold"/>
              </a:rPr>
              <a:t> </a:t>
            </a:r>
            <a:r>
              <a:rPr lang="en-US" sz="2104">
                <a:solidFill>
                  <a:srgbClr val="000000"/>
                </a:solidFill>
                <a:latin typeface="Poppins"/>
                <a:ea typeface="Poppins"/>
                <a:cs typeface="Poppins"/>
                <a:sym typeface="Poppins"/>
              </a:rPr>
              <a:t>Develop resources such as guidelines, templates, and FAQs to support staff in managing volunteers effectively. Or utilise current resourses VQ provides and we can help tailor them to your organisation as required</a:t>
            </a:r>
          </a:p>
        </p:txBody>
      </p:sp>
      <p:sp>
        <p:nvSpPr>
          <p:cNvPr id="31" name="TextBox 31"/>
          <p:cNvSpPr txBox="1"/>
          <p:nvPr/>
        </p:nvSpPr>
        <p:spPr>
          <a:xfrm>
            <a:off x="11200079" y="7015389"/>
            <a:ext cx="5643051"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Establish Peer Support Networks:</a:t>
            </a:r>
          </a:p>
          <a:p>
            <a:pPr marL="497502" lvl="1" indent="-248751" algn="l">
              <a:lnSpc>
                <a:spcPts val="3226"/>
              </a:lnSpc>
              <a:buFont typeface="Arial"/>
              <a:buChar char="•"/>
            </a:pPr>
            <a:r>
              <a:rPr lang="en-US" sz="2304">
                <a:solidFill>
                  <a:srgbClr val="000000"/>
                </a:solidFill>
                <a:latin typeface="Poppins"/>
                <a:ea typeface="Poppins"/>
                <a:cs typeface="Poppins"/>
                <a:sym typeface="Poppins"/>
              </a:rPr>
              <a:t> Facilitate regular meetings or forums for staff to share experiences and solutions related to volunteer coordination.</a:t>
            </a:r>
          </a:p>
        </p:txBody>
      </p:sp>
      <p:sp>
        <p:nvSpPr>
          <p:cNvPr id="32" name="TextBox 32"/>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81C2C"/>
                </a:solidFill>
                <a:latin typeface="Poppins"/>
                <a:ea typeface="Poppins"/>
                <a:cs typeface="Poppins"/>
                <a:sym typeface="Poppins"/>
              </a:rPr>
              <a:t>Resource</a:t>
            </a:r>
          </a:p>
        </p:txBody>
      </p:sp>
      <p:sp>
        <p:nvSpPr>
          <p:cNvPr id="33" name="TextBox 33"/>
          <p:cNvSpPr txBox="1"/>
          <p:nvPr/>
        </p:nvSpPr>
        <p:spPr>
          <a:xfrm>
            <a:off x="2133806" y="3757283"/>
            <a:ext cx="5609982" cy="46101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Staff Training and Support</a:t>
            </a:r>
          </a:p>
        </p:txBody>
      </p:sp>
      <p:sp>
        <p:nvSpPr>
          <p:cNvPr id="34" name="AutoShape 34"/>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35" name="AutoShape 35"/>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36" name="AutoShape 36"/>
          <p:cNvSpPr/>
          <p:nvPr/>
        </p:nvSpPr>
        <p:spPr>
          <a:xfrm>
            <a:off x="7957765" y="8023817"/>
            <a:ext cx="2856548" cy="0"/>
          </a:xfrm>
          <a:prstGeom prst="line">
            <a:avLst/>
          </a:prstGeom>
          <a:ln w="161925" cap="flat">
            <a:solidFill>
              <a:srgbClr val="C81C2C"/>
            </a:solidFill>
            <a:prstDash val="solid"/>
            <a:headEnd type="none" w="sm" len="sm"/>
            <a:tailEnd type="none" w="sm" len="sm"/>
          </a:ln>
        </p:spPr>
        <p:txBody>
          <a:bodyPr/>
          <a:lstStyle/>
          <a:p>
            <a:endParaRPr lang="en-AU"/>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7540262" y="2411420"/>
            <a:ext cx="8944344" cy="8049910"/>
          </a:xfrm>
          <a:custGeom>
            <a:avLst/>
            <a:gdLst/>
            <a:ahLst/>
            <a:cxnLst/>
            <a:rect l="l" t="t" r="r" b="b"/>
            <a:pathLst>
              <a:path w="8944344" h="8049910">
                <a:moveTo>
                  <a:pt x="0" y="0"/>
                </a:moveTo>
                <a:lnTo>
                  <a:pt x="8944344" y="0"/>
                </a:lnTo>
                <a:lnTo>
                  <a:pt x="8944344" y="8049911"/>
                </a:lnTo>
                <a:lnTo>
                  <a:pt x="0" y="8049911"/>
                </a:lnTo>
                <a:lnTo>
                  <a:pt x="0" y="0"/>
                </a:lnTo>
                <a:close/>
              </a:path>
            </a:pathLst>
          </a:custGeom>
          <a:blipFill>
            <a:blip r:embed="rId2">
              <a:alphaModFix amt="21999"/>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16873534" y="-507741"/>
            <a:ext cx="1905028" cy="2154041"/>
            <a:chOff x="0" y="0"/>
            <a:chExt cx="718838" cy="812800"/>
          </a:xfrm>
        </p:grpSpPr>
        <p:sp>
          <p:nvSpPr>
            <p:cNvPr id="4" name="Freeform 4"/>
            <p:cNvSpPr/>
            <p:nvPr/>
          </p:nvSpPr>
          <p:spPr>
            <a:xfrm>
              <a:off x="0" y="0"/>
              <a:ext cx="718838" cy="812800"/>
            </a:xfrm>
            <a:custGeom>
              <a:avLst/>
              <a:gdLst/>
              <a:ahLst/>
              <a:cxnLst/>
              <a:rect l="l" t="t" r="r" b="b"/>
              <a:pathLst>
                <a:path w="718838" h="812800">
                  <a:moveTo>
                    <a:pt x="359419" y="0"/>
                  </a:moveTo>
                  <a:cubicBezTo>
                    <a:pt x="160917" y="0"/>
                    <a:pt x="0" y="181951"/>
                    <a:pt x="0" y="406400"/>
                  </a:cubicBezTo>
                  <a:cubicBezTo>
                    <a:pt x="0" y="630849"/>
                    <a:pt x="160917" y="812800"/>
                    <a:pt x="359419" y="812800"/>
                  </a:cubicBezTo>
                  <a:cubicBezTo>
                    <a:pt x="557921" y="812800"/>
                    <a:pt x="718838" y="630849"/>
                    <a:pt x="718838" y="406400"/>
                  </a:cubicBezTo>
                  <a:cubicBezTo>
                    <a:pt x="718838" y="181951"/>
                    <a:pt x="557921" y="0"/>
                    <a:pt x="359419" y="0"/>
                  </a:cubicBezTo>
                  <a:close/>
                </a:path>
              </a:pathLst>
            </a:custGeom>
            <a:solidFill>
              <a:srgbClr val="C72036"/>
            </a:solidFill>
          </p:spPr>
          <p:txBody>
            <a:bodyPr/>
            <a:lstStyle/>
            <a:p>
              <a:endParaRPr lang="en-AU"/>
            </a:p>
          </p:txBody>
        </p:sp>
        <p:sp>
          <p:nvSpPr>
            <p:cNvPr id="5" name="TextBox 5"/>
            <p:cNvSpPr txBox="1"/>
            <p:nvPr/>
          </p:nvSpPr>
          <p:spPr>
            <a:xfrm>
              <a:off x="67391" y="19050"/>
              <a:ext cx="584056" cy="717550"/>
            </a:xfrm>
            <a:prstGeom prst="rect">
              <a:avLst/>
            </a:prstGeom>
          </p:spPr>
          <p:txBody>
            <a:bodyPr lIns="50800" tIns="50800" rIns="50800" bIns="50800" rtlCol="0" anchor="ctr"/>
            <a:lstStyle/>
            <a:p>
              <a:pPr algn="ctr">
                <a:lnSpc>
                  <a:spcPts val="3226"/>
                </a:lnSpc>
              </a:pPr>
              <a:endParaRPr/>
            </a:p>
          </p:txBody>
        </p:sp>
      </p:grpSp>
      <p:grpSp>
        <p:nvGrpSpPr>
          <p:cNvPr id="6" name="Group 6"/>
          <p:cNvGrpSpPr/>
          <p:nvPr/>
        </p:nvGrpSpPr>
        <p:grpSpPr>
          <a:xfrm>
            <a:off x="10814313" y="2411420"/>
            <a:ext cx="6444987" cy="3209885"/>
            <a:chOff x="0" y="0"/>
            <a:chExt cx="3842816" cy="1913890"/>
          </a:xfrm>
        </p:grpSpPr>
        <p:sp>
          <p:nvSpPr>
            <p:cNvPr id="7" name="Freeform 7"/>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8" name="Group 8"/>
          <p:cNvGrpSpPr/>
          <p:nvPr/>
        </p:nvGrpSpPr>
        <p:grpSpPr>
          <a:xfrm>
            <a:off x="10231924" y="2073383"/>
            <a:ext cx="968155" cy="9681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0" name="TextBox 10"/>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1512778" y="6418875"/>
            <a:ext cx="6444987" cy="3209885"/>
            <a:chOff x="0" y="0"/>
            <a:chExt cx="3842816" cy="1913890"/>
          </a:xfrm>
        </p:grpSpPr>
        <p:sp>
          <p:nvSpPr>
            <p:cNvPr id="12" name="Freeform 12"/>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13" name="Group 13"/>
          <p:cNvGrpSpPr/>
          <p:nvPr/>
        </p:nvGrpSpPr>
        <p:grpSpPr>
          <a:xfrm>
            <a:off x="1028700" y="5934797"/>
            <a:ext cx="968155" cy="968155"/>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15" name="TextBox 1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16" name="Group 16"/>
          <p:cNvGrpSpPr/>
          <p:nvPr/>
        </p:nvGrpSpPr>
        <p:grpSpPr>
          <a:xfrm>
            <a:off x="1512778" y="2411420"/>
            <a:ext cx="6444987" cy="3209885"/>
            <a:chOff x="0" y="0"/>
            <a:chExt cx="902800" cy="449634"/>
          </a:xfrm>
        </p:grpSpPr>
        <p:sp>
          <p:nvSpPr>
            <p:cNvPr id="17" name="Freeform 17"/>
            <p:cNvSpPr/>
            <p:nvPr/>
          </p:nvSpPr>
          <p:spPr>
            <a:xfrm>
              <a:off x="0" y="0"/>
              <a:ext cx="902800" cy="449634"/>
            </a:xfrm>
            <a:custGeom>
              <a:avLst/>
              <a:gdLst/>
              <a:ahLst/>
              <a:cxnLst/>
              <a:rect l="l" t="t" r="r" b="b"/>
              <a:pathLst>
                <a:path w="902800" h="449634">
                  <a:moveTo>
                    <a:pt x="23462" y="0"/>
                  </a:moveTo>
                  <a:lnTo>
                    <a:pt x="879339" y="0"/>
                  </a:lnTo>
                  <a:cubicBezTo>
                    <a:pt x="885561" y="0"/>
                    <a:pt x="891529" y="2472"/>
                    <a:pt x="895928" y="6872"/>
                  </a:cubicBezTo>
                  <a:cubicBezTo>
                    <a:pt x="900328" y="11272"/>
                    <a:pt x="902800" y="17239"/>
                    <a:pt x="902800" y="23462"/>
                  </a:cubicBezTo>
                  <a:lnTo>
                    <a:pt x="902800" y="426172"/>
                  </a:lnTo>
                  <a:cubicBezTo>
                    <a:pt x="902800" y="439130"/>
                    <a:pt x="892296" y="449634"/>
                    <a:pt x="879339" y="449634"/>
                  </a:cubicBezTo>
                  <a:lnTo>
                    <a:pt x="23462" y="449634"/>
                  </a:lnTo>
                  <a:cubicBezTo>
                    <a:pt x="10504" y="449634"/>
                    <a:pt x="0" y="439130"/>
                    <a:pt x="0" y="426172"/>
                  </a:cubicBezTo>
                  <a:lnTo>
                    <a:pt x="0" y="23462"/>
                  </a:lnTo>
                  <a:cubicBezTo>
                    <a:pt x="0" y="10504"/>
                    <a:pt x="10504" y="0"/>
                    <a:pt x="23462" y="0"/>
                  </a:cubicBezTo>
                  <a:close/>
                </a:path>
              </a:pathLst>
            </a:custGeom>
            <a:solidFill>
              <a:srgbClr val="C81C2C"/>
            </a:solidFill>
          </p:spPr>
          <p:txBody>
            <a:bodyPr/>
            <a:lstStyle/>
            <a:p>
              <a:endParaRPr lang="en-AU"/>
            </a:p>
          </p:txBody>
        </p:sp>
        <p:sp>
          <p:nvSpPr>
            <p:cNvPr id="18" name="TextBox 18"/>
            <p:cNvSpPr txBox="1"/>
            <p:nvPr/>
          </p:nvSpPr>
          <p:spPr>
            <a:xfrm>
              <a:off x="0" y="-57150"/>
              <a:ext cx="902800" cy="506784"/>
            </a:xfrm>
            <a:prstGeom prst="rect">
              <a:avLst/>
            </a:prstGeom>
          </p:spPr>
          <p:txBody>
            <a:bodyPr lIns="50800" tIns="50800" rIns="50800" bIns="50800" rtlCol="0" anchor="ctr"/>
            <a:lstStyle/>
            <a:p>
              <a:pPr algn="ctr">
                <a:lnSpc>
                  <a:spcPts val="3226"/>
                </a:lnSpc>
              </a:pPr>
              <a:endParaRPr/>
            </a:p>
          </p:txBody>
        </p:sp>
      </p:grpSp>
      <p:grpSp>
        <p:nvGrpSpPr>
          <p:cNvPr id="19" name="Group 19"/>
          <p:cNvGrpSpPr/>
          <p:nvPr/>
        </p:nvGrpSpPr>
        <p:grpSpPr>
          <a:xfrm>
            <a:off x="17087440" y="202681"/>
            <a:ext cx="3038297" cy="1113789"/>
            <a:chOff x="0" y="0"/>
            <a:chExt cx="4051063" cy="1485052"/>
          </a:xfrm>
        </p:grpSpPr>
        <p:sp>
          <p:nvSpPr>
            <p:cNvPr id="20" name="Freeform 20"/>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l="-30" r="-30" b="-2"/>
              </a:stretch>
            </a:blipFill>
          </p:spPr>
          <p:txBody>
            <a:bodyPr/>
            <a:lstStyle/>
            <a:p>
              <a:endParaRPr lang="en-AU"/>
            </a:p>
          </p:txBody>
        </p:sp>
      </p:grpSp>
      <p:sp>
        <p:nvSpPr>
          <p:cNvPr id="21" name="TextBox 21"/>
          <p:cNvSpPr txBox="1"/>
          <p:nvPr/>
        </p:nvSpPr>
        <p:spPr>
          <a:xfrm>
            <a:off x="10283762" y="2125026"/>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01</a:t>
            </a:r>
          </a:p>
        </p:txBody>
      </p:sp>
      <p:sp>
        <p:nvSpPr>
          <p:cNvPr id="22" name="TextBox 22"/>
          <p:cNvSpPr txBox="1"/>
          <p:nvPr/>
        </p:nvSpPr>
        <p:spPr>
          <a:xfrm>
            <a:off x="1080538" y="5986440"/>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02</a:t>
            </a:r>
          </a:p>
        </p:txBody>
      </p:sp>
      <p:sp>
        <p:nvSpPr>
          <p:cNvPr id="23" name="TextBox 23"/>
          <p:cNvSpPr txBox="1"/>
          <p:nvPr/>
        </p:nvSpPr>
        <p:spPr>
          <a:xfrm>
            <a:off x="11148241" y="2561986"/>
            <a:ext cx="5939199" cy="2975500"/>
          </a:xfrm>
          <a:prstGeom prst="rect">
            <a:avLst/>
          </a:prstGeom>
        </p:spPr>
        <p:txBody>
          <a:bodyPr lIns="0" tIns="0" rIns="0" bIns="0" rtlCol="0" anchor="t">
            <a:spAutoFit/>
          </a:bodyPr>
          <a:lstStyle/>
          <a:p>
            <a:pPr algn="l">
              <a:lnSpc>
                <a:spcPts val="2946"/>
              </a:lnSpc>
            </a:pPr>
            <a:r>
              <a:rPr lang="en-US" sz="2104" b="1">
                <a:solidFill>
                  <a:srgbClr val="000000"/>
                </a:solidFill>
                <a:latin typeface="Poppins Bold"/>
                <a:ea typeface="Poppins Bold"/>
                <a:cs typeface="Poppins Bold"/>
                <a:sym typeface="Poppins Bold"/>
              </a:rPr>
              <a:t>Use a Volunteer Management Tool: </a:t>
            </a:r>
          </a:p>
          <a:p>
            <a:pPr marL="454323" lvl="1" indent="-227161" algn="l">
              <a:lnSpc>
                <a:spcPts val="2946"/>
              </a:lnSpc>
              <a:buFont typeface="Arial"/>
              <a:buChar char="•"/>
            </a:pPr>
            <a:r>
              <a:rPr lang="en-US" sz="2104">
                <a:solidFill>
                  <a:srgbClr val="000000"/>
                </a:solidFill>
                <a:latin typeface="Poppins"/>
                <a:ea typeface="Poppins"/>
                <a:cs typeface="Poppins"/>
                <a:sym typeface="Poppins"/>
              </a:rPr>
              <a:t>Pick an easy system, MS Forms (or even a spreadsheet, FreddyMatch, BetterImpact ) to handle sign-ups, schedules, and track hours.</a:t>
            </a:r>
          </a:p>
          <a:p>
            <a:pPr marL="454323" lvl="1" indent="-227161" algn="l">
              <a:lnSpc>
                <a:spcPts val="2946"/>
              </a:lnSpc>
              <a:buFont typeface="Arial"/>
              <a:buChar char="•"/>
            </a:pPr>
            <a:r>
              <a:rPr lang="en-US" sz="2104">
                <a:solidFill>
                  <a:srgbClr val="000000"/>
                </a:solidFill>
                <a:latin typeface="Poppins"/>
                <a:ea typeface="Poppins"/>
                <a:cs typeface="Poppins"/>
                <a:sym typeface="Poppins"/>
              </a:rPr>
              <a:t>Stay Connected : Use email, WhatsApp, or a private Facebook group to share updates and reminders.</a:t>
            </a:r>
          </a:p>
        </p:txBody>
      </p:sp>
      <p:sp>
        <p:nvSpPr>
          <p:cNvPr id="24" name="TextBox 24"/>
          <p:cNvSpPr txBox="1"/>
          <p:nvPr/>
        </p:nvSpPr>
        <p:spPr>
          <a:xfrm>
            <a:off x="2012126" y="6991844"/>
            <a:ext cx="5446290" cy="2046495"/>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Track What Matters: </a:t>
            </a:r>
          </a:p>
          <a:p>
            <a:pPr marL="497502" lvl="1" indent="-248751" algn="l">
              <a:lnSpc>
                <a:spcPts val="3226"/>
              </a:lnSpc>
              <a:buFont typeface="Arial"/>
              <a:buChar char="•"/>
            </a:pPr>
            <a:r>
              <a:rPr lang="en-US" sz="2304">
                <a:solidFill>
                  <a:srgbClr val="000000"/>
                </a:solidFill>
                <a:latin typeface="Poppins"/>
                <a:ea typeface="Poppins"/>
                <a:cs typeface="Poppins"/>
                <a:sym typeface="Poppins"/>
              </a:rPr>
              <a:t>Keep basic records like number of volunteers, hours contributed, compliance, training and feedback from volunteers. </a:t>
            </a:r>
          </a:p>
        </p:txBody>
      </p:sp>
      <p:sp>
        <p:nvSpPr>
          <p:cNvPr id="25" name="TextBox 25"/>
          <p:cNvSpPr txBox="1"/>
          <p:nvPr/>
        </p:nvSpPr>
        <p:spPr>
          <a:xfrm>
            <a:off x="3801325" y="407355"/>
            <a:ext cx="12174826" cy="802005"/>
          </a:xfrm>
          <a:prstGeom prst="rect">
            <a:avLst/>
          </a:prstGeom>
        </p:spPr>
        <p:txBody>
          <a:bodyPr lIns="0" tIns="0" rIns="0" bIns="0" rtlCol="0" anchor="t">
            <a:spAutoFit/>
          </a:bodyPr>
          <a:lstStyle/>
          <a:p>
            <a:pPr marL="0" lvl="0" indent="0" algn="l">
              <a:lnSpc>
                <a:spcPts val="6300"/>
              </a:lnSpc>
            </a:pPr>
            <a:r>
              <a:rPr lang="en-US" sz="4200" spc="-126">
                <a:solidFill>
                  <a:srgbClr val="000000"/>
                </a:solidFill>
                <a:latin typeface="Poppins"/>
                <a:ea typeface="Poppins"/>
                <a:cs typeface="Poppins"/>
                <a:sym typeface="Poppins"/>
              </a:rPr>
              <a:t>Quality Improvement Strategy: </a:t>
            </a:r>
            <a:r>
              <a:rPr lang="en-US" sz="4200" spc="-126">
                <a:solidFill>
                  <a:srgbClr val="C81C2C"/>
                </a:solidFill>
                <a:latin typeface="Poppins"/>
                <a:ea typeface="Poppins"/>
                <a:cs typeface="Poppins"/>
                <a:sym typeface="Poppins"/>
              </a:rPr>
              <a:t>Resource</a:t>
            </a:r>
          </a:p>
        </p:txBody>
      </p:sp>
      <p:sp>
        <p:nvSpPr>
          <p:cNvPr id="26" name="TextBox 26"/>
          <p:cNvSpPr txBox="1"/>
          <p:nvPr/>
        </p:nvSpPr>
        <p:spPr>
          <a:xfrm>
            <a:off x="1930280" y="3573865"/>
            <a:ext cx="5609982" cy="899160"/>
          </a:xfrm>
          <a:prstGeom prst="rect">
            <a:avLst/>
          </a:prstGeom>
        </p:spPr>
        <p:txBody>
          <a:bodyPr lIns="0" tIns="0" rIns="0" bIns="0" rtlCol="0" anchor="t">
            <a:spAutoFit/>
          </a:bodyPr>
          <a:lstStyle/>
          <a:p>
            <a:pPr marL="0" lvl="0" indent="0" algn="l">
              <a:lnSpc>
                <a:spcPts val="3510"/>
              </a:lnSpc>
            </a:pPr>
            <a:r>
              <a:rPr lang="en-US" sz="2700" b="1" spc="-81">
                <a:solidFill>
                  <a:srgbClr val="FFFFFF"/>
                </a:solidFill>
                <a:latin typeface="Poppins Bold"/>
                <a:ea typeface="Poppins Bold"/>
                <a:cs typeface="Poppins Bold"/>
                <a:sym typeface="Poppins Bold"/>
              </a:rPr>
              <a:t>Tools and Systems for Volunteer Management</a:t>
            </a:r>
          </a:p>
        </p:txBody>
      </p:sp>
      <p:sp>
        <p:nvSpPr>
          <p:cNvPr id="27" name="AutoShape 27"/>
          <p:cNvSpPr/>
          <p:nvPr/>
        </p:nvSpPr>
        <p:spPr>
          <a:xfrm>
            <a:off x="7957765" y="4332176"/>
            <a:ext cx="2787968" cy="0"/>
          </a:xfrm>
          <a:prstGeom prst="line">
            <a:avLst/>
          </a:prstGeom>
          <a:ln w="161925" cap="flat">
            <a:solidFill>
              <a:srgbClr val="C81C2C"/>
            </a:solidFill>
            <a:prstDash val="solid"/>
            <a:headEnd type="none" w="sm" len="sm"/>
            <a:tailEnd type="none" w="sm" len="sm"/>
          </a:ln>
        </p:spPr>
        <p:txBody>
          <a:bodyPr/>
          <a:lstStyle/>
          <a:p>
            <a:endParaRPr lang="en-AU"/>
          </a:p>
        </p:txBody>
      </p:sp>
      <p:sp>
        <p:nvSpPr>
          <p:cNvPr id="28" name="AutoShape 28"/>
          <p:cNvSpPr/>
          <p:nvPr/>
        </p:nvSpPr>
        <p:spPr>
          <a:xfrm>
            <a:off x="9386039" y="4332176"/>
            <a:ext cx="0" cy="3735035"/>
          </a:xfrm>
          <a:prstGeom prst="line">
            <a:avLst/>
          </a:prstGeom>
          <a:ln w="161925" cap="flat">
            <a:solidFill>
              <a:srgbClr val="C81C2C"/>
            </a:solidFill>
            <a:prstDash val="solid"/>
            <a:headEnd type="none" w="sm" len="sm"/>
            <a:tailEnd type="none" w="sm" len="sm"/>
          </a:ln>
        </p:spPr>
        <p:txBody>
          <a:bodyPr/>
          <a:lstStyle/>
          <a:p>
            <a:endParaRPr lang="en-AU"/>
          </a:p>
        </p:txBody>
      </p:sp>
      <p:sp>
        <p:nvSpPr>
          <p:cNvPr id="29" name="AutoShape 29"/>
          <p:cNvSpPr/>
          <p:nvPr/>
        </p:nvSpPr>
        <p:spPr>
          <a:xfrm flipV="1">
            <a:off x="7957765" y="8023817"/>
            <a:ext cx="2734449" cy="0"/>
          </a:xfrm>
          <a:prstGeom prst="line">
            <a:avLst/>
          </a:prstGeom>
          <a:ln w="161925" cap="flat">
            <a:solidFill>
              <a:srgbClr val="C81C2C"/>
            </a:solidFill>
            <a:prstDash val="solid"/>
            <a:headEnd type="none" w="sm" len="sm"/>
            <a:tailEnd type="none" w="sm" len="sm"/>
          </a:ln>
        </p:spPr>
        <p:txBody>
          <a:bodyPr/>
          <a:lstStyle/>
          <a:p>
            <a:endParaRPr lang="en-AU"/>
          </a:p>
        </p:txBody>
      </p:sp>
      <p:grpSp>
        <p:nvGrpSpPr>
          <p:cNvPr id="30" name="Group 30"/>
          <p:cNvGrpSpPr/>
          <p:nvPr/>
        </p:nvGrpSpPr>
        <p:grpSpPr>
          <a:xfrm>
            <a:off x="10790525" y="6418875"/>
            <a:ext cx="6444987" cy="3209885"/>
            <a:chOff x="0" y="0"/>
            <a:chExt cx="3842816" cy="1913890"/>
          </a:xfrm>
        </p:grpSpPr>
        <p:sp>
          <p:nvSpPr>
            <p:cNvPr id="31" name="Freeform 31"/>
            <p:cNvSpPr/>
            <p:nvPr/>
          </p:nvSpPr>
          <p:spPr>
            <a:xfrm>
              <a:off x="0" y="0"/>
              <a:ext cx="3842816" cy="1913890"/>
            </a:xfrm>
            <a:custGeom>
              <a:avLst/>
              <a:gdLst/>
              <a:ahLst/>
              <a:cxnLst/>
              <a:rect l="l" t="t" r="r" b="b"/>
              <a:pathLst>
                <a:path w="3842816" h="1913890">
                  <a:moveTo>
                    <a:pt x="3718356" y="59690"/>
                  </a:moveTo>
                  <a:cubicBezTo>
                    <a:pt x="3753916" y="59690"/>
                    <a:pt x="3783126" y="88900"/>
                    <a:pt x="3783126" y="124460"/>
                  </a:cubicBezTo>
                  <a:lnTo>
                    <a:pt x="3783126" y="1789430"/>
                  </a:lnTo>
                  <a:cubicBezTo>
                    <a:pt x="3783126" y="1824990"/>
                    <a:pt x="3753916" y="1854200"/>
                    <a:pt x="3718356" y="1854200"/>
                  </a:cubicBezTo>
                  <a:lnTo>
                    <a:pt x="124460" y="1854200"/>
                  </a:lnTo>
                  <a:cubicBezTo>
                    <a:pt x="88900" y="1854200"/>
                    <a:pt x="59690" y="1824990"/>
                    <a:pt x="59690" y="1789430"/>
                  </a:cubicBezTo>
                  <a:lnTo>
                    <a:pt x="59690" y="124460"/>
                  </a:lnTo>
                  <a:cubicBezTo>
                    <a:pt x="59690" y="88900"/>
                    <a:pt x="88900" y="59690"/>
                    <a:pt x="124460" y="59690"/>
                  </a:cubicBezTo>
                  <a:lnTo>
                    <a:pt x="3718356" y="59690"/>
                  </a:lnTo>
                  <a:moveTo>
                    <a:pt x="3718356" y="0"/>
                  </a:moveTo>
                  <a:lnTo>
                    <a:pt x="124460" y="0"/>
                  </a:lnTo>
                  <a:cubicBezTo>
                    <a:pt x="55880" y="0"/>
                    <a:pt x="0" y="55880"/>
                    <a:pt x="0" y="124460"/>
                  </a:cubicBezTo>
                  <a:lnTo>
                    <a:pt x="0" y="1789430"/>
                  </a:lnTo>
                  <a:cubicBezTo>
                    <a:pt x="0" y="1858010"/>
                    <a:pt x="55880" y="1913890"/>
                    <a:pt x="124460" y="1913890"/>
                  </a:cubicBezTo>
                  <a:lnTo>
                    <a:pt x="3718356" y="1913890"/>
                  </a:lnTo>
                  <a:cubicBezTo>
                    <a:pt x="3786936" y="1913890"/>
                    <a:pt x="3842816" y="1858010"/>
                    <a:pt x="3842816" y="1789430"/>
                  </a:cubicBezTo>
                  <a:lnTo>
                    <a:pt x="3842816" y="124460"/>
                  </a:lnTo>
                  <a:cubicBezTo>
                    <a:pt x="3842816" y="55880"/>
                    <a:pt x="3786936" y="0"/>
                    <a:pt x="3718356" y="0"/>
                  </a:cubicBezTo>
                  <a:close/>
                </a:path>
              </a:pathLst>
            </a:custGeom>
            <a:solidFill>
              <a:srgbClr val="808285"/>
            </a:solidFill>
          </p:spPr>
          <p:txBody>
            <a:bodyPr/>
            <a:lstStyle/>
            <a:p>
              <a:endParaRPr lang="en-AU"/>
            </a:p>
          </p:txBody>
        </p:sp>
      </p:grpSp>
      <p:grpSp>
        <p:nvGrpSpPr>
          <p:cNvPr id="32" name="Group 32"/>
          <p:cNvGrpSpPr/>
          <p:nvPr/>
        </p:nvGrpSpPr>
        <p:grpSpPr>
          <a:xfrm>
            <a:off x="10208136" y="6080838"/>
            <a:ext cx="968155" cy="968155"/>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77679"/>
            </a:solidFill>
          </p:spPr>
          <p:txBody>
            <a:bodyPr/>
            <a:lstStyle/>
            <a:p>
              <a:endParaRPr lang="en-AU"/>
            </a:p>
          </p:txBody>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sp>
        <p:nvSpPr>
          <p:cNvPr id="35" name="TextBox 35"/>
          <p:cNvSpPr txBox="1"/>
          <p:nvPr/>
        </p:nvSpPr>
        <p:spPr>
          <a:xfrm>
            <a:off x="10259974" y="6132481"/>
            <a:ext cx="864479" cy="750570"/>
          </a:xfrm>
          <a:prstGeom prst="rect">
            <a:avLst/>
          </a:prstGeom>
        </p:spPr>
        <p:txBody>
          <a:bodyPr lIns="0" tIns="0" rIns="0" bIns="0" rtlCol="0" anchor="t">
            <a:spAutoFit/>
          </a:bodyPr>
          <a:lstStyle/>
          <a:p>
            <a:pPr algn="ctr">
              <a:lnSpc>
                <a:spcPts val="5880"/>
              </a:lnSpc>
              <a:spcBef>
                <a:spcPct val="0"/>
              </a:spcBef>
            </a:pPr>
            <a:r>
              <a:rPr lang="en-US" sz="4200" b="1">
                <a:solidFill>
                  <a:srgbClr val="FFF3F3"/>
                </a:solidFill>
                <a:latin typeface="Poppins Medium"/>
                <a:ea typeface="Poppins Medium"/>
                <a:cs typeface="Poppins Medium"/>
                <a:sym typeface="Poppins Medium"/>
              </a:rPr>
              <a:t>03</a:t>
            </a:r>
          </a:p>
        </p:txBody>
      </p:sp>
      <p:sp>
        <p:nvSpPr>
          <p:cNvPr id="36" name="TextBox 36"/>
          <p:cNvSpPr txBox="1"/>
          <p:nvPr/>
        </p:nvSpPr>
        <p:spPr>
          <a:xfrm>
            <a:off x="11281114" y="6991844"/>
            <a:ext cx="5673454" cy="1636920"/>
          </a:xfrm>
          <a:prstGeom prst="rect">
            <a:avLst/>
          </a:prstGeom>
        </p:spPr>
        <p:txBody>
          <a:bodyPr lIns="0" tIns="0" rIns="0" bIns="0" rtlCol="0" anchor="t">
            <a:spAutoFit/>
          </a:bodyPr>
          <a:lstStyle/>
          <a:p>
            <a:pPr algn="l">
              <a:lnSpc>
                <a:spcPts val="3226"/>
              </a:lnSpc>
            </a:pPr>
            <a:r>
              <a:rPr lang="en-US" sz="2304" b="1">
                <a:solidFill>
                  <a:srgbClr val="000000"/>
                </a:solidFill>
                <a:latin typeface="Poppins Bold"/>
                <a:ea typeface="Poppins Bold"/>
                <a:cs typeface="Poppins Bold"/>
                <a:sym typeface="Poppins Bold"/>
              </a:rPr>
              <a:t>Make It Easy for Everyone: </a:t>
            </a:r>
          </a:p>
          <a:p>
            <a:pPr marL="497502" lvl="1" indent="-248751" algn="l">
              <a:lnSpc>
                <a:spcPts val="3226"/>
              </a:lnSpc>
              <a:buFont typeface="Arial"/>
              <a:buChar char="•"/>
            </a:pPr>
            <a:r>
              <a:rPr lang="en-US" sz="2304">
                <a:solidFill>
                  <a:srgbClr val="000000"/>
                </a:solidFill>
                <a:latin typeface="Poppins"/>
                <a:ea typeface="Poppins"/>
                <a:cs typeface="Poppins"/>
                <a:sym typeface="Poppins"/>
              </a:rPr>
              <a:t>Offer short guides or quick demos so volunteers and coordinators feel confident using the tools.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2210699" y="517305"/>
            <a:ext cx="11534839" cy="1541699"/>
          </a:xfrm>
          <a:prstGeom prst="rect">
            <a:avLst/>
          </a:prstGeom>
        </p:spPr>
        <p:txBody>
          <a:bodyPr lIns="0" tIns="0" rIns="0" bIns="0" rtlCol="0" anchor="t">
            <a:spAutoFit/>
          </a:bodyPr>
          <a:lstStyle/>
          <a:p>
            <a:pPr marL="0" lvl="0" indent="0" algn="l">
              <a:lnSpc>
                <a:spcPts val="5700"/>
              </a:lnSpc>
            </a:pPr>
            <a:r>
              <a:rPr lang="en-US" sz="5429" spc="-162">
                <a:solidFill>
                  <a:srgbClr val="000000"/>
                </a:solidFill>
                <a:latin typeface="Poppins"/>
                <a:ea typeface="Poppins"/>
                <a:cs typeface="Poppins"/>
                <a:sym typeface="Poppins"/>
              </a:rPr>
              <a:t>Congratulations on completing </a:t>
            </a:r>
            <a:r>
              <a:rPr lang="en-US" sz="5429" spc="-162">
                <a:solidFill>
                  <a:srgbClr val="C81C2C"/>
                </a:solidFill>
                <a:latin typeface="Poppins"/>
                <a:ea typeface="Poppins"/>
                <a:cs typeface="Poppins"/>
                <a:sym typeface="Poppins"/>
              </a:rPr>
              <a:t>Module 1: Prepare</a:t>
            </a:r>
          </a:p>
        </p:txBody>
      </p:sp>
      <p:sp>
        <p:nvSpPr>
          <p:cNvPr id="4" name="TextBox 4"/>
          <p:cNvSpPr txBox="1"/>
          <p:nvPr/>
        </p:nvSpPr>
        <p:spPr>
          <a:xfrm>
            <a:off x="2188191" y="3241866"/>
            <a:ext cx="13866603" cy="6108174"/>
          </a:xfrm>
          <a:prstGeom prst="rect">
            <a:avLst/>
          </a:prstGeom>
        </p:spPr>
        <p:txBody>
          <a:bodyPr lIns="0" tIns="0" rIns="0" bIns="0" rtlCol="0" anchor="t">
            <a:spAutoFit/>
          </a:bodyPr>
          <a:lstStyle/>
          <a:p>
            <a:pPr marL="0" lvl="0" indent="0" algn="l">
              <a:lnSpc>
                <a:spcPts val="3003"/>
              </a:lnSpc>
            </a:pPr>
            <a:r>
              <a:rPr lang="en-US" sz="2145" i="1" spc="-64">
                <a:solidFill>
                  <a:srgbClr val="000000"/>
                </a:solidFill>
                <a:latin typeface="Poppins Italics"/>
                <a:ea typeface="Poppins Italics"/>
                <a:cs typeface="Poppins Italics"/>
                <a:sym typeface="Poppins Italics"/>
              </a:rPr>
              <a:t>I</a:t>
            </a:r>
            <a:r>
              <a:rPr lang="en-US" sz="2145" spc="-64">
                <a:solidFill>
                  <a:srgbClr val="000000"/>
                </a:solidFill>
                <a:latin typeface="Poppins"/>
                <a:ea typeface="Poppins"/>
                <a:cs typeface="Poppins"/>
                <a:sym typeface="Poppins"/>
              </a:rPr>
              <a:t>n this module, we focused on the first stage of the volunteer journey—Prepare, which included:</a:t>
            </a:r>
          </a:p>
          <a:p>
            <a:pPr marL="0" lvl="0" indent="0" algn="l">
              <a:lnSpc>
                <a:spcPts val="3003"/>
              </a:lnSpc>
            </a:pPr>
            <a:endParaRPr lang="en-US" sz="2145" spc="-64">
              <a:solidFill>
                <a:srgbClr val="000000"/>
              </a:solidFill>
              <a:latin typeface="Poppins"/>
              <a:ea typeface="Poppins"/>
              <a:cs typeface="Poppins"/>
              <a:sym typeface="Poppins"/>
            </a:endParaRPr>
          </a:p>
          <a:p>
            <a:pPr marL="463256" lvl="1" indent="-231628" algn="l">
              <a:lnSpc>
                <a:spcPts val="3003"/>
              </a:lnSpc>
              <a:buFont typeface="Arial"/>
              <a:buChar char="•"/>
            </a:pPr>
            <a:r>
              <a:rPr lang="en-US" sz="2145" b="1" i="1" spc="-64">
                <a:solidFill>
                  <a:srgbClr val="C81C2C"/>
                </a:solidFill>
                <a:latin typeface="Poppins Bold Italics"/>
                <a:ea typeface="Poppins Bold Italics"/>
                <a:cs typeface="Poppins Bold Italics"/>
                <a:sym typeface="Poppins Bold Italics"/>
              </a:rPr>
              <a:t>Governance:</a:t>
            </a:r>
            <a:r>
              <a:rPr lang="en-US" sz="2145" i="1" spc="-64">
                <a:solidFill>
                  <a:srgbClr val="C81C2C"/>
                </a:solidFill>
                <a:latin typeface="Poppins Italics"/>
                <a:ea typeface="Poppins Italics"/>
                <a:cs typeface="Poppins Italics"/>
                <a:sym typeface="Poppins Italics"/>
              </a:rPr>
              <a:t> </a:t>
            </a:r>
            <a:r>
              <a:rPr lang="en-US" sz="2145" i="1" spc="-64">
                <a:solidFill>
                  <a:srgbClr val="000000"/>
                </a:solidFill>
                <a:latin typeface="Poppins Italics"/>
                <a:ea typeface="Poppins Italics"/>
                <a:cs typeface="Poppins Italics"/>
                <a:sym typeface="Poppins Italics"/>
              </a:rPr>
              <a:t>Reviewing policies, procedures, and compliance frameworks to ensure strong foundations.</a:t>
            </a:r>
          </a:p>
          <a:p>
            <a:pPr marL="463256" lvl="1" indent="-231628" algn="l">
              <a:lnSpc>
                <a:spcPts val="3003"/>
              </a:lnSpc>
              <a:buFont typeface="Arial"/>
              <a:buChar char="•"/>
            </a:pPr>
            <a:r>
              <a:rPr lang="en-US" sz="2145" b="1" i="1" spc="-64">
                <a:solidFill>
                  <a:srgbClr val="C81C2C"/>
                </a:solidFill>
                <a:latin typeface="Poppins Bold Italics"/>
                <a:ea typeface="Poppins Bold Italics"/>
                <a:cs typeface="Poppins Bold Italics"/>
                <a:sym typeface="Poppins Bold Italics"/>
              </a:rPr>
              <a:t>Design:</a:t>
            </a:r>
            <a:r>
              <a:rPr lang="en-US" sz="2145" i="1" spc="-64">
                <a:solidFill>
                  <a:srgbClr val="C81C2C"/>
                </a:solidFill>
                <a:latin typeface="Poppins Italics"/>
                <a:ea typeface="Poppins Italics"/>
                <a:cs typeface="Poppins Italics"/>
                <a:sym typeface="Poppins Italics"/>
              </a:rPr>
              <a:t> </a:t>
            </a:r>
            <a:r>
              <a:rPr lang="en-US" sz="2145" i="1" spc="-64">
                <a:solidFill>
                  <a:srgbClr val="000000"/>
                </a:solidFill>
                <a:latin typeface="Poppins Italics"/>
                <a:ea typeface="Poppins Italics"/>
                <a:cs typeface="Poppins Italics"/>
                <a:sym typeface="Poppins Italics"/>
              </a:rPr>
              <a:t>Assessing volunteer roles for clarity, inclusivity, and alignment with organisational objectives.</a:t>
            </a:r>
          </a:p>
          <a:p>
            <a:pPr marL="463256" lvl="1" indent="-231628" algn="l">
              <a:lnSpc>
                <a:spcPts val="3003"/>
              </a:lnSpc>
              <a:buFont typeface="Arial"/>
              <a:buChar char="•"/>
            </a:pPr>
            <a:r>
              <a:rPr lang="en-US" sz="2145" b="1" i="1" spc="-64">
                <a:solidFill>
                  <a:srgbClr val="C81C2C"/>
                </a:solidFill>
                <a:latin typeface="Poppins Bold Italics"/>
                <a:ea typeface="Poppins Bold Italics"/>
                <a:cs typeface="Poppins Bold Italics"/>
                <a:sym typeface="Poppins Bold Italics"/>
              </a:rPr>
              <a:t>Resource Review:</a:t>
            </a:r>
            <a:r>
              <a:rPr lang="en-US" sz="2145" i="1" spc="-64">
                <a:solidFill>
                  <a:srgbClr val="000000"/>
                </a:solidFill>
                <a:latin typeface="Poppins Italics"/>
                <a:ea typeface="Poppins Italics"/>
                <a:cs typeface="Poppins Italics"/>
                <a:sym typeface="Poppins Italics"/>
              </a:rPr>
              <a:t> Evaluating budgets, staff training, and tools to support sustainable volunteer programs.</a:t>
            </a:r>
          </a:p>
          <a:p>
            <a:pPr algn="l">
              <a:lnSpc>
                <a:spcPts val="3003"/>
              </a:lnSpc>
            </a:pPr>
            <a:endParaRPr lang="en-US" sz="2145" i="1" spc="-64">
              <a:solidFill>
                <a:srgbClr val="000000"/>
              </a:solidFill>
              <a:latin typeface="Poppins Italics"/>
              <a:ea typeface="Poppins Italics"/>
              <a:cs typeface="Poppins Italics"/>
              <a:sym typeface="Poppins Italics"/>
            </a:endParaRPr>
          </a:p>
          <a:p>
            <a:pPr algn="l">
              <a:lnSpc>
                <a:spcPts val="3003"/>
              </a:lnSpc>
            </a:pPr>
            <a:r>
              <a:rPr lang="en-US" sz="2145" b="1" spc="-64">
                <a:solidFill>
                  <a:srgbClr val="C81C2C"/>
                </a:solidFill>
                <a:latin typeface="Poppins Bold"/>
                <a:ea typeface="Poppins Bold"/>
                <a:cs typeface="Poppins Bold"/>
                <a:sym typeface="Poppins Bold"/>
              </a:rPr>
              <a:t>What’s next?</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Future modules will build on this foundation, covering recruitment, onboarding, engagement, and recognition strategies. </a:t>
            </a:r>
          </a:p>
          <a:p>
            <a:pPr algn="l">
              <a:lnSpc>
                <a:spcPts val="3003"/>
              </a:lnSpc>
            </a:pPr>
            <a:endParaRPr lang="en-US" sz="2145" i="1" spc="-64">
              <a:solidFill>
                <a:srgbClr val="000000"/>
              </a:solidFill>
              <a:latin typeface="Poppins Italics"/>
              <a:ea typeface="Poppins Italics"/>
              <a:cs typeface="Poppins Italics"/>
              <a:sym typeface="Poppins Italics"/>
            </a:endParaRPr>
          </a:p>
          <a:p>
            <a:pPr marL="0" lvl="0" indent="0" algn="ctr">
              <a:lnSpc>
                <a:spcPts val="3003"/>
              </a:lnSpc>
            </a:pPr>
            <a:r>
              <a:rPr lang="en-US" sz="2145" b="1" i="1" spc="-64">
                <a:solidFill>
                  <a:srgbClr val="C81C2C"/>
                </a:solidFill>
                <a:latin typeface="Poppins Bold Italics"/>
                <a:ea typeface="Poppins Bold Italics"/>
                <a:cs typeface="Poppins Bold Italics"/>
                <a:sym typeface="Poppins Bold Italics"/>
              </a:rPr>
              <a:t>Would you like a personalised walkthrough of the full VIO Training Module Series?</a:t>
            </a:r>
          </a:p>
          <a:p>
            <a:pPr marL="463256" lvl="1" indent="-231628" algn="l">
              <a:lnSpc>
                <a:spcPts val="3003"/>
              </a:lnSpc>
              <a:buFont typeface="Arial"/>
              <a:buChar char="•"/>
            </a:pPr>
            <a:r>
              <a:rPr lang="en-US" sz="2145" i="1" spc="-64">
                <a:solidFill>
                  <a:srgbClr val="000000"/>
                </a:solidFill>
                <a:latin typeface="Poppins Italics"/>
                <a:ea typeface="Poppins Italics"/>
                <a:cs typeface="Poppins Italics"/>
                <a:sym typeface="Poppins Italics"/>
              </a:rPr>
              <a:t>📧 Email us at: Info@seniors.org.au to arrange a session with a Volunteering Queensland team member.</a:t>
            </a:r>
          </a:p>
          <a:p>
            <a:pPr marL="0" lvl="0" indent="0" algn="l">
              <a:lnSpc>
                <a:spcPts val="3003"/>
              </a:lnSpc>
            </a:pPr>
            <a:endParaRPr lang="en-US" sz="2145" i="1" spc="-64">
              <a:solidFill>
                <a:srgbClr val="000000"/>
              </a:solidFill>
              <a:latin typeface="Poppins Italics"/>
              <a:ea typeface="Poppins Italics"/>
              <a:cs typeface="Poppins Italics"/>
              <a:sym typeface="Poppins Italics"/>
            </a:endParaRPr>
          </a:p>
        </p:txBody>
      </p:sp>
      <p:sp>
        <p:nvSpPr>
          <p:cNvPr id="5" name="AutoShape 5"/>
          <p:cNvSpPr/>
          <p:nvPr/>
        </p:nvSpPr>
        <p:spPr>
          <a:xfrm>
            <a:off x="2210699" y="2689144"/>
            <a:ext cx="13844095" cy="0"/>
          </a:xfrm>
          <a:prstGeom prst="line">
            <a:avLst/>
          </a:prstGeom>
          <a:ln w="38100" cap="flat">
            <a:solidFill>
              <a:srgbClr val="C81C2C"/>
            </a:solidFill>
            <a:prstDash val="solid"/>
            <a:headEnd type="none" w="sm" len="sm"/>
            <a:tailEnd type="none" w="sm" len="sm"/>
          </a:ln>
        </p:spPr>
        <p:txBody>
          <a:bodyPr/>
          <a:lstStyle/>
          <a:p>
            <a:endParaRPr lang="en-AU"/>
          </a:p>
        </p:txBody>
      </p:sp>
      <p:grpSp>
        <p:nvGrpSpPr>
          <p:cNvPr id="6" name="Group 6"/>
          <p:cNvGrpSpPr/>
          <p:nvPr/>
        </p:nvGrpSpPr>
        <p:grpSpPr>
          <a:xfrm>
            <a:off x="14675765" y="8701406"/>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4"/>
              <a:stretch>
                <a:fillRect t="-86" b="-89"/>
              </a:stretch>
            </a:blipFill>
          </p:spPr>
          <p:txBody>
            <a:bodyPr/>
            <a:lstStyle/>
            <a:p>
              <a:endParaRPr lang="en-AU"/>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408172" y="2216116"/>
            <a:ext cx="879828" cy="791845"/>
          </a:xfrm>
          <a:custGeom>
            <a:avLst/>
            <a:gdLst/>
            <a:ahLst/>
            <a:cxnLst/>
            <a:rect l="l" t="t" r="r" b="b"/>
            <a:pathLst>
              <a:path w="879828" h="791845">
                <a:moveTo>
                  <a:pt x="0" y="0"/>
                </a:moveTo>
                <a:lnTo>
                  <a:pt x="879828" y="0"/>
                </a:lnTo>
                <a:lnTo>
                  <a:pt x="879828" y="791846"/>
                </a:lnTo>
                <a:lnTo>
                  <a:pt x="0" y="791846"/>
                </a:lnTo>
                <a:lnTo>
                  <a:pt x="0" y="0"/>
                </a:lnTo>
                <a:close/>
              </a:path>
            </a:pathLst>
          </a:custGeom>
          <a:blipFill>
            <a:blip r:embed="rId2">
              <a:extLst>
                <a:ext uri="{96DAC541-7B7A-43D3-8B79-37D633B846F1}">
                  <asvg:svgBlip xmlns:asvg="http://schemas.microsoft.com/office/drawing/2016/SVG/main" r:embed="rId3"/>
                </a:ext>
              </a:extLst>
            </a:blip>
            <a:stretch>
              <a:fillRect t="-59" b="-59"/>
            </a:stretch>
          </a:blipFill>
        </p:spPr>
        <p:txBody>
          <a:bodyPr/>
          <a:lstStyle/>
          <a:p>
            <a:endParaRPr lang="en-AU"/>
          </a:p>
        </p:txBody>
      </p:sp>
      <p:grpSp>
        <p:nvGrpSpPr>
          <p:cNvPr id="3" name="Group 3"/>
          <p:cNvGrpSpPr/>
          <p:nvPr/>
        </p:nvGrpSpPr>
        <p:grpSpPr>
          <a:xfrm>
            <a:off x="-2508128" y="1650212"/>
            <a:ext cx="10475928" cy="1047592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81C2C"/>
            </a:solidFill>
          </p:spPr>
          <p:txBody>
            <a:bodyPr/>
            <a:lstStyle/>
            <a:p>
              <a:endParaRPr lang="en-AU"/>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1461418" y="2474838"/>
            <a:ext cx="8692633" cy="8290169"/>
            <a:chOff x="0" y="0"/>
            <a:chExt cx="6658248" cy="6349975"/>
          </a:xfrm>
        </p:grpSpPr>
        <p:sp>
          <p:nvSpPr>
            <p:cNvPr id="7" name="Freeform 7"/>
            <p:cNvSpPr/>
            <p:nvPr/>
          </p:nvSpPr>
          <p:spPr>
            <a:xfrm>
              <a:off x="0" y="0"/>
              <a:ext cx="6658249" cy="6349975"/>
            </a:xfrm>
            <a:custGeom>
              <a:avLst/>
              <a:gdLst/>
              <a:ahLst/>
              <a:cxnLst/>
              <a:rect l="l" t="t" r="r" b="b"/>
              <a:pathLst>
                <a:path w="6658249" h="6349975">
                  <a:moveTo>
                    <a:pt x="6658249" y="3175025"/>
                  </a:moveTo>
                  <a:cubicBezTo>
                    <a:pt x="6658249" y="4928451"/>
                    <a:pt x="5167719" y="6349975"/>
                    <a:pt x="3329124" y="6349975"/>
                  </a:cubicBezTo>
                  <a:cubicBezTo>
                    <a:pt x="1490502" y="6349975"/>
                    <a:pt x="0" y="4928451"/>
                    <a:pt x="0" y="3175025"/>
                  </a:cubicBezTo>
                  <a:cubicBezTo>
                    <a:pt x="0" y="1421511"/>
                    <a:pt x="1490502" y="0"/>
                    <a:pt x="3329124" y="0"/>
                  </a:cubicBezTo>
                  <a:cubicBezTo>
                    <a:pt x="5167746" y="0"/>
                    <a:pt x="6658249" y="1421511"/>
                    <a:pt x="6658249" y="3175025"/>
                  </a:cubicBezTo>
                  <a:close/>
                </a:path>
              </a:pathLst>
            </a:custGeom>
            <a:blipFill>
              <a:blip r:embed="rId4"/>
              <a:stretch>
                <a:fillRect l="-21572" r="-21572"/>
              </a:stretch>
            </a:blipFill>
          </p:spPr>
          <p:txBody>
            <a:bodyPr/>
            <a:lstStyle/>
            <a:p>
              <a:endParaRPr lang="en-AU"/>
            </a:p>
          </p:txBody>
        </p:sp>
      </p:grpSp>
      <p:sp>
        <p:nvSpPr>
          <p:cNvPr id="8" name="AutoShape 8"/>
          <p:cNvSpPr/>
          <p:nvPr/>
        </p:nvSpPr>
        <p:spPr>
          <a:xfrm>
            <a:off x="10662421" y="5029773"/>
            <a:ext cx="4953357" cy="30256"/>
          </a:xfrm>
          <a:prstGeom prst="line">
            <a:avLst/>
          </a:prstGeom>
          <a:ln w="28575" cap="flat">
            <a:solidFill>
              <a:srgbClr val="000000"/>
            </a:solidFill>
            <a:prstDash val="sysDash"/>
            <a:headEnd type="none" w="sm" len="sm"/>
            <a:tailEnd type="none" w="sm" len="sm"/>
          </a:ln>
        </p:spPr>
        <p:txBody>
          <a:bodyPr/>
          <a:lstStyle/>
          <a:p>
            <a:endParaRPr lang="en-AU"/>
          </a:p>
        </p:txBody>
      </p:sp>
      <p:sp>
        <p:nvSpPr>
          <p:cNvPr id="9" name="TextBox 9"/>
          <p:cNvSpPr txBox="1"/>
          <p:nvPr/>
        </p:nvSpPr>
        <p:spPr>
          <a:xfrm>
            <a:off x="10662551" y="5343304"/>
            <a:ext cx="4953357" cy="12687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000000"/>
                </a:solidFill>
                <a:latin typeface="Poppins Medium"/>
                <a:ea typeface="Poppins Medium"/>
                <a:cs typeface="Poppins Medium"/>
                <a:sym typeface="Poppins Medium"/>
              </a:rPr>
              <a:t>Support the VIO in mapping out all current polices, resources and governance documents processes and procedures relating to this first section.</a:t>
            </a:r>
          </a:p>
        </p:txBody>
      </p:sp>
      <p:sp>
        <p:nvSpPr>
          <p:cNvPr id="10" name="AutoShape 10"/>
          <p:cNvSpPr/>
          <p:nvPr/>
        </p:nvSpPr>
        <p:spPr>
          <a:xfrm flipV="1">
            <a:off x="10662421" y="6883497"/>
            <a:ext cx="4953357" cy="14666"/>
          </a:xfrm>
          <a:prstGeom prst="line">
            <a:avLst/>
          </a:prstGeom>
          <a:ln w="28575" cap="flat">
            <a:solidFill>
              <a:srgbClr val="000000"/>
            </a:solidFill>
            <a:prstDash val="sysDash"/>
            <a:headEnd type="none" w="sm" len="sm"/>
            <a:tailEnd type="none" w="sm" len="sm"/>
          </a:ln>
        </p:spPr>
        <p:txBody>
          <a:bodyPr/>
          <a:lstStyle/>
          <a:p>
            <a:endParaRPr lang="en-AU"/>
          </a:p>
        </p:txBody>
      </p:sp>
      <p:sp>
        <p:nvSpPr>
          <p:cNvPr id="11" name="AutoShape 11"/>
          <p:cNvSpPr/>
          <p:nvPr/>
        </p:nvSpPr>
        <p:spPr>
          <a:xfrm>
            <a:off x="10662421" y="8766553"/>
            <a:ext cx="4953486" cy="0"/>
          </a:xfrm>
          <a:prstGeom prst="line">
            <a:avLst/>
          </a:prstGeom>
          <a:ln w="28575" cap="flat">
            <a:solidFill>
              <a:srgbClr val="000000"/>
            </a:solidFill>
            <a:prstDash val="sysDash"/>
            <a:headEnd type="none" w="sm" len="sm"/>
            <a:tailEnd type="none" w="sm" len="sm"/>
          </a:ln>
        </p:spPr>
        <p:txBody>
          <a:bodyPr/>
          <a:lstStyle/>
          <a:p>
            <a:endParaRPr lang="en-AU"/>
          </a:p>
        </p:txBody>
      </p:sp>
      <p:sp>
        <p:nvSpPr>
          <p:cNvPr id="12" name="TextBox 12"/>
          <p:cNvSpPr txBox="1"/>
          <p:nvPr/>
        </p:nvSpPr>
        <p:spPr>
          <a:xfrm>
            <a:off x="9413356" y="2120866"/>
            <a:ext cx="6403767" cy="887095"/>
          </a:xfrm>
          <a:prstGeom prst="rect">
            <a:avLst/>
          </a:prstGeom>
        </p:spPr>
        <p:txBody>
          <a:bodyPr lIns="0" tIns="0" rIns="0" bIns="0" rtlCol="0" anchor="t">
            <a:spAutoFit/>
          </a:bodyPr>
          <a:lstStyle/>
          <a:p>
            <a:pPr algn="l">
              <a:lnSpc>
                <a:spcPts val="7279"/>
              </a:lnSpc>
              <a:spcBef>
                <a:spcPct val="0"/>
              </a:spcBef>
            </a:pPr>
            <a:r>
              <a:rPr lang="en-US" sz="5199">
                <a:solidFill>
                  <a:srgbClr val="000000"/>
                </a:solidFill>
                <a:latin typeface="Canva Sans"/>
                <a:ea typeface="Canva Sans"/>
                <a:cs typeface="Canva Sans"/>
                <a:sym typeface="Canva Sans"/>
              </a:rPr>
              <a:t>Objectives</a:t>
            </a:r>
          </a:p>
        </p:txBody>
      </p:sp>
      <p:sp>
        <p:nvSpPr>
          <p:cNvPr id="13" name="TextBox 13"/>
          <p:cNvSpPr txBox="1"/>
          <p:nvPr/>
        </p:nvSpPr>
        <p:spPr>
          <a:xfrm>
            <a:off x="10662551" y="3541362"/>
            <a:ext cx="4953357" cy="12687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000000"/>
                </a:solidFill>
                <a:latin typeface="Poppins Medium"/>
                <a:ea typeface="Poppins Medium"/>
                <a:cs typeface="Poppins Medium"/>
                <a:sym typeface="Poppins Medium"/>
              </a:rPr>
              <a:t>Guide Volunteer-Involving Organisations (VIOs) through a structured review of their volunteer involvement cycle management practices.</a:t>
            </a:r>
          </a:p>
        </p:txBody>
      </p:sp>
      <p:sp>
        <p:nvSpPr>
          <p:cNvPr id="14" name="TextBox 14"/>
          <p:cNvSpPr txBox="1"/>
          <p:nvPr/>
        </p:nvSpPr>
        <p:spPr>
          <a:xfrm>
            <a:off x="10662421" y="7169418"/>
            <a:ext cx="4953357" cy="1268730"/>
          </a:xfrm>
          <a:prstGeom prst="rect">
            <a:avLst/>
          </a:prstGeom>
        </p:spPr>
        <p:txBody>
          <a:bodyPr lIns="0" tIns="0" rIns="0" bIns="0" rtlCol="0" anchor="t">
            <a:spAutoFit/>
          </a:bodyPr>
          <a:lstStyle/>
          <a:p>
            <a:pPr marL="0" lvl="0" indent="0" algn="l">
              <a:lnSpc>
                <a:spcPts val="2520"/>
              </a:lnSpc>
              <a:spcBef>
                <a:spcPct val="0"/>
              </a:spcBef>
            </a:pPr>
            <a:r>
              <a:rPr lang="en-US" sz="1800" b="1">
                <a:solidFill>
                  <a:srgbClr val="000000"/>
                </a:solidFill>
                <a:latin typeface="Poppins Medium"/>
                <a:ea typeface="Poppins Medium"/>
                <a:cs typeface="Poppins Medium"/>
                <a:sym typeface="Poppins Medium"/>
              </a:rPr>
              <a:t>Provide examples of quality strategic improvement opportunities and actions, along with demonstration of various creative tools for resource development.</a:t>
            </a:r>
          </a:p>
        </p:txBody>
      </p:sp>
      <p:sp>
        <p:nvSpPr>
          <p:cNvPr id="15" name="Freeform 15"/>
          <p:cNvSpPr/>
          <p:nvPr/>
        </p:nvSpPr>
        <p:spPr>
          <a:xfrm>
            <a:off x="9144000" y="3606677"/>
            <a:ext cx="1198245" cy="1195250"/>
          </a:xfrm>
          <a:custGeom>
            <a:avLst/>
            <a:gdLst/>
            <a:ahLst/>
            <a:cxnLst/>
            <a:rect l="l" t="t" r="r" b="b"/>
            <a:pathLst>
              <a:path w="1198245" h="1195250">
                <a:moveTo>
                  <a:pt x="0" y="0"/>
                </a:moveTo>
                <a:lnTo>
                  <a:pt x="1198245" y="0"/>
                </a:lnTo>
                <a:lnTo>
                  <a:pt x="1198245" y="1195249"/>
                </a:lnTo>
                <a:lnTo>
                  <a:pt x="0" y="1195249"/>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6" name="Freeform 16"/>
          <p:cNvSpPr/>
          <p:nvPr/>
        </p:nvSpPr>
        <p:spPr>
          <a:xfrm>
            <a:off x="9212011" y="7201762"/>
            <a:ext cx="1198245" cy="1195250"/>
          </a:xfrm>
          <a:custGeom>
            <a:avLst/>
            <a:gdLst/>
            <a:ahLst/>
            <a:cxnLst/>
            <a:rect l="l" t="t" r="r" b="b"/>
            <a:pathLst>
              <a:path w="1198245" h="1195250">
                <a:moveTo>
                  <a:pt x="0" y="0"/>
                </a:moveTo>
                <a:lnTo>
                  <a:pt x="1198245" y="0"/>
                </a:lnTo>
                <a:lnTo>
                  <a:pt x="1198245" y="1195250"/>
                </a:lnTo>
                <a:lnTo>
                  <a:pt x="0" y="1195250"/>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
        <p:nvSpPr>
          <p:cNvPr id="17" name="Freeform 17"/>
          <p:cNvSpPr/>
          <p:nvPr/>
        </p:nvSpPr>
        <p:spPr>
          <a:xfrm>
            <a:off x="9144000" y="5295996"/>
            <a:ext cx="1198245" cy="1195250"/>
          </a:xfrm>
          <a:custGeom>
            <a:avLst/>
            <a:gdLst/>
            <a:ahLst/>
            <a:cxnLst/>
            <a:rect l="l" t="t" r="r" b="b"/>
            <a:pathLst>
              <a:path w="1198245" h="1195250">
                <a:moveTo>
                  <a:pt x="0" y="0"/>
                </a:moveTo>
                <a:lnTo>
                  <a:pt x="1198245" y="0"/>
                </a:lnTo>
                <a:lnTo>
                  <a:pt x="1198245" y="1195250"/>
                </a:lnTo>
                <a:lnTo>
                  <a:pt x="0" y="1195250"/>
                </a:lnTo>
                <a:lnTo>
                  <a:pt x="0" y="0"/>
                </a:lnTo>
                <a:close/>
              </a:path>
            </a:pathLst>
          </a:custGeom>
          <a:blipFill>
            <a:blip r:embed="rId5">
              <a:extLst>
                <a:ext uri="{96DAC541-7B7A-43D3-8B79-37D633B846F1}">
                  <asvg:svgBlip xmlns:asvg="http://schemas.microsoft.com/office/drawing/2016/SVG/main" r:embed="rId6"/>
                </a:ext>
              </a:extLst>
            </a:blip>
            <a:stretch>
              <a:fillRect t="-125" b="-125"/>
            </a:stretch>
          </a:blipFill>
        </p:spPr>
        <p:txBody>
          <a:bodyPr/>
          <a:lstStyle/>
          <a:p>
            <a:endParaRPr lang="en-A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F1F2"/>
        </a:solidFill>
        <a:effectLst/>
      </p:bgPr>
    </p:bg>
    <p:spTree>
      <p:nvGrpSpPr>
        <p:cNvPr id="1" name=""/>
        <p:cNvGrpSpPr/>
        <p:nvPr/>
      </p:nvGrpSpPr>
      <p:grpSpPr>
        <a:xfrm>
          <a:off x="0" y="0"/>
          <a:ext cx="0" cy="0"/>
          <a:chOff x="0" y="0"/>
          <a:chExt cx="0" cy="0"/>
        </a:xfrm>
      </p:grpSpPr>
      <p:sp>
        <p:nvSpPr>
          <p:cNvPr id="2" name="Freeform 2"/>
          <p:cNvSpPr/>
          <p:nvPr/>
        </p:nvSpPr>
        <p:spPr>
          <a:xfrm>
            <a:off x="15237531" y="0"/>
            <a:ext cx="3512646" cy="3161381"/>
          </a:xfrm>
          <a:custGeom>
            <a:avLst/>
            <a:gdLst/>
            <a:ahLst/>
            <a:cxnLst/>
            <a:rect l="l" t="t" r="r" b="b"/>
            <a:pathLst>
              <a:path w="3512646" h="3161381">
                <a:moveTo>
                  <a:pt x="0" y="0"/>
                </a:moveTo>
                <a:lnTo>
                  <a:pt x="3512646" y="0"/>
                </a:lnTo>
                <a:lnTo>
                  <a:pt x="3512646" y="3161381"/>
                </a:lnTo>
                <a:lnTo>
                  <a:pt x="0" y="3161381"/>
                </a:lnTo>
                <a:lnTo>
                  <a:pt x="0" y="0"/>
                </a:lnTo>
                <a:close/>
              </a:path>
            </a:pathLst>
          </a:custGeom>
          <a:blipFill>
            <a:blip r:embed="rId2">
              <a:extLst>
                <a:ext uri="{96DAC541-7B7A-43D3-8B79-37D633B846F1}">
                  <asvg:svgBlip xmlns:asvg="http://schemas.microsoft.com/office/drawing/2016/SVG/main" r:embed="rId3"/>
                </a:ext>
              </a:extLst>
            </a:blip>
            <a:stretch>
              <a:fillRect l="-15" r="-15"/>
            </a:stretch>
          </a:blipFill>
        </p:spPr>
        <p:txBody>
          <a:bodyPr/>
          <a:lstStyle/>
          <a:p>
            <a:endParaRPr lang="en-AU"/>
          </a:p>
        </p:txBody>
      </p:sp>
      <p:sp>
        <p:nvSpPr>
          <p:cNvPr id="3" name="TextBox 3"/>
          <p:cNvSpPr txBox="1"/>
          <p:nvPr/>
        </p:nvSpPr>
        <p:spPr>
          <a:xfrm>
            <a:off x="1388474" y="1077676"/>
            <a:ext cx="11534839" cy="2265599"/>
          </a:xfrm>
          <a:prstGeom prst="rect">
            <a:avLst/>
          </a:prstGeom>
        </p:spPr>
        <p:txBody>
          <a:bodyPr lIns="0" tIns="0" rIns="0" bIns="0" rtlCol="0" anchor="t">
            <a:spAutoFit/>
          </a:bodyPr>
          <a:lstStyle/>
          <a:p>
            <a:pPr algn="l">
              <a:lnSpc>
                <a:spcPts val="5700"/>
              </a:lnSpc>
            </a:pPr>
            <a:r>
              <a:rPr lang="en-US" sz="5429">
                <a:solidFill>
                  <a:srgbClr val="000000"/>
                </a:solidFill>
                <a:latin typeface="Poppins"/>
                <a:ea typeface="Poppins"/>
                <a:cs typeface="Poppins"/>
                <a:sym typeface="Poppins"/>
              </a:rPr>
              <a:t>4 Key Principles for </a:t>
            </a:r>
          </a:p>
          <a:p>
            <a:pPr marL="0" lvl="0" indent="0" algn="l">
              <a:lnSpc>
                <a:spcPts val="5700"/>
              </a:lnSpc>
            </a:pPr>
            <a:r>
              <a:rPr lang="en-US" sz="5429">
                <a:solidFill>
                  <a:srgbClr val="C81C2C"/>
                </a:solidFill>
                <a:latin typeface="Poppins"/>
                <a:ea typeface="Poppins"/>
                <a:cs typeface="Poppins"/>
                <a:sym typeface="Poppins"/>
              </a:rPr>
              <a:t>Effective Volunteer Management</a:t>
            </a:r>
          </a:p>
          <a:p>
            <a:pPr marL="0" lvl="0" indent="0" algn="l">
              <a:lnSpc>
                <a:spcPts val="5700"/>
              </a:lnSpc>
            </a:pPr>
            <a:endParaRPr lang="en-US" sz="5429">
              <a:solidFill>
                <a:srgbClr val="C81C2C"/>
              </a:solidFill>
              <a:latin typeface="Poppins"/>
              <a:ea typeface="Poppins"/>
              <a:cs typeface="Poppins"/>
              <a:sym typeface="Poppins"/>
            </a:endParaRPr>
          </a:p>
        </p:txBody>
      </p:sp>
      <p:sp>
        <p:nvSpPr>
          <p:cNvPr id="4" name="AutoShape 4"/>
          <p:cNvSpPr/>
          <p:nvPr/>
        </p:nvSpPr>
        <p:spPr>
          <a:xfrm flipV="1">
            <a:off x="1388474" y="3001071"/>
            <a:ext cx="11335942" cy="0"/>
          </a:xfrm>
          <a:prstGeom prst="line">
            <a:avLst/>
          </a:prstGeom>
          <a:ln w="38100" cap="flat">
            <a:solidFill>
              <a:srgbClr val="C81C2C"/>
            </a:solidFill>
            <a:prstDash val="solid"/>
            <a:headEnd type="none" w="sm" len="sm"/>
            <a:tailEnd type="none" w="sm" len="sm"/>
          </a:ln>
        </p:spPr>
        <p:txBody>
          <a:bodyPr/>
          <a:lstStyle/>
          <a:p>
            <a:endParaRPr lang="en-AU"/>
          </a:p>
        </p:txBody>
      </p:sp>
      <p:sp>
        <p:nvSpPr>
          <p:cNvPr id="5" name="AutoShape 5"/>
          <p:cNvSpPr/>
          <p:nvPr/>
        </p:nvSpPr>
        <p:spPr>
          <a:xfrm flipV="1">
            <a:off x="6704399" y="5658467"/>
            <a:ext cx="4699697" cy="0"/>
          </a:xfrm>
          <a:prstGeom prst="line">
            <a:avLst/>
          </a:prstGeom>
          <a:ln w="9525" cap="rnd">
            <a:solidFill>
              <a:srgbClr val="808184"/>
            </a:solidFill>
            <a:prstDash val="solid"/>
            <a:headEnd type="none" w="sm" len="sm"/>
            <a:tailEnd type="none" w="sm" len="sm"/>
          </a:ln>
        </p:spPr>
        <p:txBody>
          <a:bodyPr/>
          <a:lstStyle/>
          <a:p>
            <a:endParaRPr lang="en-AU"/>
          </a:p>
        </p:txBody>
      </p:sp>
      <p:sp>
        <p:nvSpPr>
          <p:cNvPr id="6" name="AutoShape 6"/>
          <p:cNvSpPr/>
          <p:nvPr/>
        </p:nvSpPr>
        <p:spPr>
          <a:xfrm>
            <a:off x="6704399" y="6769244"/>
            <a:ext cx="4699697" cy="0"/>
          </a:xfrm>
          <a:prstGeom prst="line">
            <a:avLst/>
          </a:prstGeom>
          <a:ln w="9525" cap="rnd">
            <a:solidFill>
              <a:srgbClr val="808184"/>
            </a:solidFill>
            <a:prstDash val="solid"/>
            <a:headEnd type="none" w="sm" len="sm"/>
            <a:tailEnd type="none" w="sm" len="sm"/>
          </a:ln>
        </p:spPr>
        <p:txBody>
          <a:bodyPr/>
          <a:lstStyle/>
          <a:p>
            <a:endParaRPr lang="en-AU"/>
          </a:p>
        </p:txBody>
      </p:sp>
      <p:sp>
        <p:nvSpPr>
          <p:cNvPr id="7" name="AutoShape 7"/>
          <p:cNvSpPr/>
          <p:nvPr/>
        </p:nvSpPr>
        <p:spPr>
          <a:xfrm>
            <a:off x="6704399" y="7880021"/>
            <a:ext cx="4699697" cy="0"/>
          </a:xfrm>
          <a:prstGeom prst="line">
            <a:avLst/>
          </a:prstGeom>
          <a:ln w="9525" cap="rnd">
            <a:solidFill>
              <a:srgbClr val="808184"/>
            </a:solidFill>
            <a:prstDash val="solid"/>
            <a:headEnd type="none" w="sm" len="sm"/>
            <a:tailEnd type="none" w="sm" len="sm"/>
          </a:ln>
        </p:spPr>
        <p:txBody>
          <a:bodyPr/>
          <a:lstStyle/>
          <a:p>
            <a:endParaRPr lang="en-AU"/>
          </a:p>
        </p:txBody>
      </p:sp>
      <p:sp>
        <p:nvSpPr>
          <p:cNvPr id="8" name="AutoShape 8"/>
          <p:cNvSpPr/>
          <p:nvPr/>
        </p:nvSpPr>
        <p:spPr>
          <a:xfrm>
            <a:off x="6704399" y="8990798"/>
            <a:ext cx="4699697" cy="0"/>
          </a:xfrm>
          <a:prstGeom prst="line">
            <a:avLst/>
          </a:prstGeom>
          <a:ln w="9525" cap="rnd">
            <a:solidFill>
              <a:srgbClr val="808184"/>
            </a:solidFill>
            <a:prstDash val="solid"/>
            <a:headEnd type="none" w="sm" len="sm"/>
            <a:tailEnd type="none" w="sm" len="sm"/>
          </a:ln>
        </p:spPr>
        <p:txBody>
          <a:bodyPr/>
          <a:lstStyle/>
          <a:p>
            <a:endParaRPr lang="en-AU"/>
          </a:p>
        </p:txBody>
      </p:sp>
      <p:sp>
        <p:nvSpPr>
          <p:cNvPr id="9" name="AutoShape 9"/>
          <p:cNvSpPr/>
          <p:nvPr/>
        </p:nvSpPr>
        <p:spPr>
          <a:xfrm>
            <a:off x="6704399" y="10051829"/>
            <a:ext cx="4699697" cy="0"/>
          </a:xfrm>
          <a:prstGeom prst="line">
            <a:avLst/>
          </a:prstGeom>
          <a:ln w="9525" cap="rnd">
            <a:solidFill>
              <a:srgbClr val="808184"/>
            </a:solidFill>
            <a:prstDash val="solid"/>
            <a:headEnd type="none" w="sm" len="sm"/>
            <a:tailEnd type="none" w="sm" len="sm"/>
          </a:ln>
        </p:spPr>
        <p:txBody>
          <a:bodyPr/>
          <a:lstStyle/>
          <a:p>
            <a:endParaRPr lang="en-AU"/>
          </a:p>
        </p:txBody>
      </p:sp>
      <p:sp>
        <p:nvSpPr>
          <p:cNvPr id="10" name="Freeform 10"/>
          <p:cNvSpPr/>
          <p:nvPr/>
        </p:nvSpPr>
        <p:spPr>
          <a:xfrm flipH="1">
            <a:off x="6270325" y="6111141"/>
            <a:ext cx="885568" cy="201467"/>
          </a:xfrm>
          <a:custGeom>
            <a:avLst/>
            <a:gdLst/>
            <a:ahLst/>
            <a:cxnLst/>
            <a:rect l="l" t="t" r="r" b="b"/>
            <a:pathLst>
              <a:path w="885568" h="201467">
                <a:moveTo>
                  <a:pt x="885569" y="0"/>
                </a:moveTo>
                <a:lnTo>
                  <a:pt x="0" y="0"/>
                </a:lnTo>
                <a:lnTo>
                  <a:pt x="0" y="201467"/>
                </a:lnTo>
                <a:lnTo>
                  <a:pt x="885569" y="201467"/>
                </a:lnTo>
                <a:lnTo>
                  <a:pt x="88556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1" name="TextBox 11"/>
          <p:cNvSpPr txBox="1"/>
          <p:nvPr/>
        </p:nvSpPr>
        <p:spPr>
          <a:xfrm>
            <a:off x="1370928" y="4250576"/>
            <a:ext cx="13866603" cy="774174"/>
          </a:xfrm>
          <a:prstGeom prst="rect">
            <a:avLst/>
          </a:prstGeom>
        </p:spPr>
        <p:txBody>
          <a:bodyPr lIns="0" tIns="0" rIns="0" bIns="0" rtlCol="0" anchor="t">
            <a:spAutoFit/>
          </a:bodyPr>
          <a:lstStyle/>
          <a:p>
            <a:pPr marL="0" lvl="0" indent="0" algn="l">
              <a:lnSpc>
                <a:spcPts val="3003"/>
              </a:lnSpc>
            </a:pPr>
            <a:r>
              <a:rPr lang="en-US" sz="2145" i="1">
                <a:solidFill>
                  <a:srgbClr val="000000"/>
                </a:solidFill>
                <a:latin typeface="Poppins Italics"/>
                <a:ea typeface="Poppins Italics"/>
                <a:cs typeface="Poppins Italics"/>
                <a:sym typeface="Poppins Italics"/>
              </a:rPr>
              <a:t>Before you begin, it's important to keep in mind these four fundamental principles that can help to improve your volunteer management strategies.</a:t>
            </a:r>
          </a:p>
        </p:txBody>
      </p:sp>
      <p:sp>
        <p:nvSpPr>
          <p:cNvPr id="12" name="TextBox 12"/>
          <p:cNvSpPr txBox="1"/>
          <p:nvPr/>
        </p:nvSpPr>
        <p:spPr>
          <a:xfrm>
            <a:off x="7387898" y="5903476"/>
            <a:ext cx="7230869" cy="525509"/>
          </a:xfrm>
          <a:prstGeom prst="rect">
            <a:avLst/>
          </a:prstGeom>
        </p:spPr>
        <p:txBody>
          <a:bodyPr lIns="0" tIns="0" rIns="0" bIns="0" rtlCol="0" anchor="t">
            <a:spAutoFit/>
          </a:bodyPr>
          <a:lstStyle/>
          <a:p>
            <a:pPr marL="0" lvl="0" indent="0" algn="l">
              <a:lnSpc>
                <a:spcPts val="3732"/>
              </a:lnSpc>
            </a:pPr>
            <a:r>
              <a:rPr lang="en-US" sz="2871" spc="-86">
                <a:solidFill>
                  <a:srgbClr val="000000"/>
                </a:solidFill>
                <a:latin typeface="Arial MT Pro"/>
                <a:ea typeface="Arial MT Pro"/>
                <a:cs typeface="Arial MT Pro"/>
                <a:sym typeface="Arial MT Pro"/>
              </a:rPr>
              <a:t>Clarity</a:t>
            </a:r>
          </a:p>
        </p:txBody>
      </p:sp>
      <p:sp>
        <p:nvSpPr>
          <p:cNvPr id="13" name="TextBox 13"/>
          <p:cNvSpPr txBox="1"/>
          <p:nvPr/>
        </p:nvSpPr>
        <p:spPr>
          <a:xfrm>
            <a:off x="7387898" y="7043301"/>
            <a:ext cx="7230869" cy="525509"/>
          </a:xfrm>
          <a:prstGeom prst="rect">
            <a:avLst/>
          </a:prstGeom>
        </p:spPr>
        <p:txBody>
          <a:bodyPr lIns="0" tIns="0" rIns="0" bIns="0" rtlCol="0" anchor="t">
            <a:spAutoFit/>
          </a:bodyPr>
          <a:lstStyle/>
          <a:p>
            <a:pPr marL="0" lvl="0" indent="0" algn="l">
              <a:lnSpc>
                <a:spcPts val="3732"/>
              </a:lnSpc>
            </a:pPr>
            <a:r>
              <a:rPr lang="en-US" sz="2871" spc="-86">
                <a:solidFill>
                  <a:srgbClr val="000000"/>
                </a:solidFill>
                <a:latin typeface="Arial MT Pro"/>
                <a:ea typeface="Arial MT Pro"/>
                <a:cs typeface="Arial MT Pro"/>
                <a:sym typeface="Arial MT Pro"/>
              </a:rPr>
              <a:t>Simplicity</a:t>
            </a:r>
          </a:p>
        </p:txBody>
      </p:sp>
      <p:sp>
        <p:nvSpPr>
          <p:cNvPr id="14" name="TextBox 14"/>
          <p:cNvSpPr txBox="1"/>
          <p:nvPr/>
        </p:nvSpPr>
        <p:spPr>
          <a:xfrm>
            <a:off x="7387898" y="8125030"/>
            <a:ext cx="7230869" cy="525509"/>
          </a:xfrm>
          <a:prstGeom prst="rect">
            <a:avLst/>
          </a:prstGeom>
        </p:spPr>
        <p:txBody>
          <a:bodyPr lIns="0" tIns="0" rIns="0" bIns="0" rtlCol="0" anchor="t">
            <a:spAutoFit/>
          </a:bodyPr>
          <a:lstStyle/>
          <a:p>
            <a:pPr marL="0" lvl="0" indent="0" algn="l">
              <a:lnSpc>
                <a:spcPts val="3732"/>
              </a:lnSpc>
            </a:pPr>
            <a:r>
              <a:rPr lang="en-US" sz="2871" spc="-86">
                <a:solidFill>
                  <a:srgbClr val="000000"/>
                </a:solidFill>
                <a:latin typeface="Arial MT Pro"/>
                <a:ea typeface="Arial MT Pro"/>
                <a:cs typeface="Arial MT Pro"/>
                <a:sym typeface="Arial MT Pro"/>
              </a:rPr>
              <a:t>Purpose</a:t>
            </a:r>
          </a:p>
        </p:txBody>
      </p:sp>
      <p:sp>
        <p:nvSpPr>
          <p:cNvPr id="15" name="TextBox 15"/>
          <p:cNvSpPr txBox="1"/>
          <p:nvPr/>
        </p:nvSpPr>
        <p:spPr>
          <a:xfrm>
            <a:off x="7387898" y="9235807"/>
            <a:ext cx="7230869" cy="525509"/>
          </a:xfrm>
          <a:prstGeom prst="rect">
            <a:avLst/>
          </a:prstGeom>
        </p:spPr>
        <p:txBody>
          <a:bodyPr lIns="0" tIns="0" rIns="0" bIns="0" rtlCol="0" anchor="t">
            <a:spAutoFit/>
          </a:bodyPr>
          <a:lstStyle/>
          <a:p>
            <a:pPr marL="0" lvl="0" indent="0" algn="l">
              <a:lnSpc>
                <a:spcPts val="3732"/>
              </a:lnSpc>
            </a:pPr>
            <a:r>
              <a:rPr lang="en-US" sz="2871" spc="-86">
                <a:solidFill>
                  <a:srgbClr val="000000"/>
                </a:solidFill>
                <a:latin typeface="Arial MT Pro"/>
                <a:ea typeface="Arial MT Pro"/>
                <a:cs typeface="Arial MT Pro"/>
                <a:sym typeface="Arial MT Pro"/>
              </a:rPr>
              <a:t>Impact</a:t>
            </a:r>
          </a:p>
        </p:txBody>
      </p:sp>
      <p:sp>
        <p:nvSpPr>
          <p:cNvPr id="16" name="Freeform 16"/>
          <p:cNvSpPr/>
          <p:nvPr/>
        </p:nvSpPr>
        <p:spPr>
          <a:xfrm flipH="1">
            <a:off x="6270325" y="7228974"/>
            <a:ext cx="885568" cy="201467"/>
          </a:xfrm>
          <a:custGeom>
            <a:avLst/>
            <a:gdLst/>
            <a:ahLst/>
            <a:cxnLst/>
            <a:rect l="l" t="t" r="r" b="b"/>
            <a:pathLst>
              <a:path w="885568" h="201467">
                <a:moveTo>
                  <a:pt x="885569" y="0"/>
                </a:moveTo>
                <a:lnTo>
                  <a:pt x="0" y="0"/>
                </a:lnTo>
                <a:lnTo>
                  <a:pt x="0" y="201467"/>
                </a:lnTo>
                <a:lnTo>
                  <a:pt x="885569" y="201467"/>
                </a:lnTo>
                <a:lnTo>
                  <a:pt x="88556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7" name="Freeform 17"/>
          <p:cNvSpPr/>
          <p:nvPr/>
        </p:nvSpPr>
        <p:spPr>
          <a:xfrm flipH="1">
            <a:off x="6270325" y="8346808"/>
            <a:ext cx="885568" cy="201467"/>
          </a:xfrm>
          <a:custGeom>
            <a:avLst/>
            <a:gdLst/>
            <a:ahLst/>
            <a:cxnLst/>
            <a:rect l="l" t="t" r="r" b="b"/>
            <a:pathLst>
              <a:path w="885568" h="201467">
                <a:moveTo>
                  <a:pt x="885569" y="0"/>
                </a:moveTo>
                <a:lnTo>
                  <a:pt x="0" y="0"/>
                </a:lnTo>
                <a:lnTo>
                  <a:pt x="0" y="201467"/>
                </a:lnTo>
                <a:lnTo>
                  <a:pt x="885569" y="201467"/>
                </a:lnTo>
                <a:lnTo>
                  <a:pt x="88556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18" name="Freeform 18"/>
          <p:cNvSpPr/>
          <p:nvPr/>
        </p:nvSpPr>
        <p:spPr>
          <a:xfrm flipH="1">
            <a:off x="6270325" y="9464642"/>
            <a:ext cx="885568" cy="201467"/>
          </a:xfrm>
          <a:custGeom>
            <a:avLst/>
            <a:gdLst/>
            <a:ahLst/>
            <a:cxnLst/>
            <a:rect l="l" t="t" r="r" b="b"/>
            <a:pathLst>
              <a:path w="885568" h="201467">
                <a:moveTo>
                  <a:pt x="885569" y="0"/>
                </a:moveTo>
                <a:lnTo>
                  <a:pt x="0" y="0"/>
                </a:lnTo>
                <a:lnTo>
                  <a:pt x="0" y="201467"/>
                </a:lnTo>
                <a:lnTo>
                  <a:pt x="885569" y="201467"/>
                </a:lnTo>
                <a:lnTo>
                  <a:pt x="88556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5370" r="-25370"/>
              </a:stretch>
            </a:blipFill>
          </p:spPr>
          <p:txBody>
            <a:bodyPr/>
            <a:lstStyle/>
            <a:p>
              <a:endParaRPr lang="en-AU"/>
            </a:p>
          </p:txBody>
        </p:sp>
      </p:grpSp>
      <p:sp>
        <p:nvSpPr>
          <p:cNvPr id="4" name="Freeform 4"/>
          <p:cNvSpPr/>
          <p:nvPr/>
        </p:nvSpPr>
        <p:spPr>
          <a:xfrm>
            <a:off x="-246476" y="-408169"/>
            <a:ext cx="18780953" cy="10886347"/>
          </a:xfrm>
          <a:custGeom>
            <a:avLst/>
            <a:gdLst/>
            <a:ahLst/>
            <a:cxnLst/>
            <a:rect l="l" t="t" r="r" b="b"/>
            <a:pathLst>
              <a:path w="18780953" h="10886347">
                <a:moveTo>
                  <a:pt x="0" y="0"/>
                </a:moveTo>
                <a:lnTo>
                  <a:pt x="18780953" y="0"/>
                </a:lnTo>
                <a:lnTo>
                  <a:pt x="18780953" y="10886347"/>
                </a:lnTo>
                <a:lnTo>
                  <a:pt x="0" y="108863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5" name="Freeform 5"/>
          <p:cNvSpPr/>
          <p:nvPr/>
        </p:nvSpPr>
        <p:spPr>
          <a:xfrm rot="-253369">
            <a:off x="4395429" y="270899"/>
            <a:ext cx="9497143" cy="9745203"/>
          </a:xfrm>
          <a:custGeom>
            <a:avLst/>
            <a:gdLst/>
            <a:ahLst/>
            <a:cxnLst/>
            <a:rect l="l" t="t" r="r" b="b"/>
            <a:pathLst>
              <a:path w="9497143" h="9745203">
                <a:moveTo>
                  <a:pt x="0" y="0"/>
                </a:moveTo>
                <a:lnTo>
                  <a:pt x="9497143" y="0"/>
                </a:lnTo>
                <a:lnTo>
                  <a:pt x="9497143" y="9745203"/>
                </a:lnTo>
                <a:lnTo>
                  <a:pt x="0" y="9745203"/>
                </a:lnTo>
                <a:lnTo>
                  <a:pt x="0" y="0"/>
                </a:lnTo>
                <a:close/>
              </a:path>
            </a:pathLst>
          </a:custGeom>
          <a:blipFill>
            <a:blip r:embed="rId5">
              <a:extLst>
                <a:ext uri="{96DAC541-7B7A-43D3-8B79-37D633B846F1}">
                  <asvg:svgBlip xmlns:asvg="http://schemas.microsoft.com/office/drawing/2016/SVG/main" r:embed="rId6"/>
                </a:ext>
              </a:extLst>
            </a:blip>
            <a:stretch>
              <a:fillRect l="-103" r="-103"/>
            </a:stretch>
          </a:blipFill>
        </p:spPr>
        <p:txBody>
          <a:bodyPr/>
          <a:lstStyle/>
          <a:p>
            <a:endParaRPr lang="en-AU"/>
          </a:p>
        </p:txBody>
      </p:sp>
      <p:grpSp>
        <p:nvGrpSpPr>
          <p:cNvPr id="6" name="Group 6"/>
          <p:cNvGrpSpPr/>
          <p:nvPr/>
        </p:nvGrpSpPr>
        <p:grpSpPr>
          <a:xfrm>
            <a:off x="14221003" y="8144511"/>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7"/>
              <a:stretch>
                <a:fillRect l="-30" r="-30" b="-2"/>
              </a:stretch>
            </a:blipFill>
          </p:spPr>
          <p:txBody>
            <a:bodyPr/>
            <a:lstStyle/>
            <a:p>
              <a:endParaRPr lang="en-AU"/>
            </a:p>
          </p:txBody>
        </p:sp>
      </p:grpSp>
      <p:sp>
        <p:nvSpPr>
          <p:cNvPr id="8" name="TextBox 8"/>
          <p:cNvSpPr txBox="1"/>
          <p:nvPr/>
        </p:nvSpPr>
        <p:spPr>
          <a:xfrm>
            <a:off x="5633374" y="1386497"/>
            <a:ext cx="6804977" cy="625475"/>
          </a:xfrm>
          <a:prstGeom prst="rect">
            <a:avLst/>
          </a:prstGeom>
        </p:spPr>
        <p:txBody>
          <a:bodyPr lIns="0" tIns="0" rIns="0" bIns="0" rtlCol="0" anchor="t">
            <a:spAutoFit/>
          </a:bodyPr>
          <a:lstStyle/>
          <a:p>
            <a:pPr algn="ctr">
              <a:lnSpc>
                <a:spcPts val="4899"/>
              </a:lnSpc>
            </a:pPr>
            <a:r>
              <a:rPr lang="en-US" sz="3499" b="1">
                <a:solidFill>
                  <a:srgbClr val="000000"/>
                </a:solidFill>
                <a:latin typeface="Poppins Bold"/>
                <a:ea typeface="Poppins Bold"/>
                <a:cs typeface="Poppins Bold"/>
                <a:sym typeface="Poppins Bold"/>
              </a:rPr>
              <a:t>CLARITY</a:t>
            </a:r>
          </a:p>
        </p:txBody>
      </p:sp>
      <p:sp>
        <p:nvSpPr>
          <p:cNvPr id="9" name="TextBox 9"/>
          <p:cNvSpPr txBox="1"/>
          <p:nvPr/>
        </p:nvSpPr>
        <p:spPr>
          <a:xfrm>
            <a:off x="5835600" y="3270241"/>
            <a:ext cx="7088876" cy="3584594"/>
          </a:xfrm>
          <a:prstGeom prst="rect">
            <a:avLst/>
          </a:prstGeom>
        </p:spPr>
        <p:txBody>
          <a:bodyPr lIns="0" tIns="0" rIns="0" bIns="0" rtlCol="0" anchor="t">
            <a:spAutoFit/>
          </a:bodyPr>
          <a:lstStyle/>
          <a:p>
            <a:pPr marL="639851" lvl="2" indent="-213284" algn="l">
              <a:lnSpc>
                <a:spcPts val="4758"/>
              </a:lnSpc>
              <a:buFont typeface="Arial"/>
              <a:buChar char="⚬"/>
            </a:pPr>
            <a:r>
              <a:rPr lang="en-US" sz="2799">
                <a:solidFill>
                  <a:srgbClr val="000000"/>
                </a:solidFill>
                <a:latin typeface="Poppins"/>
                <a:ea typeface="Poppins"/>
                <a:cs typeface="Poppins"/>
                <a:sym typeface="Poppins"/>
              </a:rPr>
              <a:t>Define roles and expectations clearly.</a:t>
            </a:r>
          </a:p>
          <a:p>
            <a:pPr marL="639851" lvl="2" indent="-213284" algn="l">
              <a:lnSpc>
                <a:spcPts val="4758"/>
              </a:lnSpc>
              <a:buFont typeface="Arial"/>
              <a:buChar char="⚬"/>
            </a:pPr>
            <a:r>
              <a:rPr lang="en-US" sz="2799">
                <a:solidFill>
                  <a:srgbClr val="000000"/>
                </a:solidFill>
                <a:latin typeface="Poppins"/>
                <a:ea typeface="Poppins"/>
                <a:cs typeface="Poppins"/>
                <a:sym typeface="Poppins"/>
              </a:rPr>
              <a:t>Establish open communication channels.</a:t>
            </a:r>
          </a:p>
          <a:p>
            <a:pPr marL="639958" lvl="2" indent="-213319" algn="l">
              <a:lnSpc>
                <a:spcPts val="4759"/>
              </a:lnSpc>
              <a:buFont typeface="Arial"/>
              <a:buChar char="⚬"/>
            </a:pPr>
            <a:r>
              <a:rPr lang="en-US" sz="2799">
                <a:solidFill>
                  <a:srgbClr val="000000"/>
                </a:solidFill>
                <a:latin typeface="Poppins"/>
                <a:ea typeface="Poppins"/>
                <a:cs typeface="Poppins"/>
                <a:sym typeface="Poppins"/>
              </a:rPr>
              <a:t>Ensure volunteers understand responsibilities.</a:t>
            </a:r>
          </a:p>
        </p:txBody>
      </p:sp>
      <p:sp>
        <p:nvSpPr>
          <p:cNvPr id="10" name="TextBox 10"/>
          <p:cNvSpPr txBox="1"/>
          <p:nvPr/>
        </p:nvSpPr>
        <p:spPr>
          <a:xfrm>
            <a:off x="5835600" y="2559764"/>
            <a:ext cx="7088876" cy="623696"/>
          </a:xfrm>
          <a:prstGeom prst="rect">
            <a:avLst/>
          </a:prstGeom>
        </p:spPr>
        <p:txBody>
          <a:bodyPr lIns="0" tIns="0" rIns="0" bIns="0" rtlCol="0" anchor="t">
            <a:spAutoFit/>
          </a:bodyPr>
          <a:lstStyle/>
          <a:p>
            <a:pPr algn="ctr">
              <a:lnSpc>
                <a:spcPts val="2351"/>
              </a:lnSpc>
              <a:spcBef>
                <a:spcPct val="0"/>
              </a:spcBef>
            </a:pPr>
            <a:r>
              <a:rPr lang="en-US" sz="2239">
                <a:solidFill>
                  <a:srgbClr val="C81C2C"/>
                </a:solidFill>
                <a:latin typeface="Poppins"/>
                <a:ea typeface="Poppins"/>
                <a:cs typeface="Poppins"/>
                <a:sym typeface="Poppins"/>
              </a:rPr>
              <a:t>To prevent misunderstandings and align expectations.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5370" r="-25370"/>
              </a:stretch>
            </a:blipFill>
          </p:spPr>
          <p:txBody>
            <a:bodyPr/>
            <a:lstStyle/>
            <a:p>
              <a:endParaRPr lang="en-AU"/>
            </a:p>
          </p:txBody>
        </p:sp>
      </p:grpSp>
      <p:sp>
        <p:nvSpPr>
          <p:cNvPr id="4" name="Freeform 4"/>
          <p:cNvSpPr/>
          <p:nvPr/>
        </p:nvSpPr>
        <p:spPr>
          <a:xfrm>
            <a:off x="-246476" y="-408169"/>
            <a:ext cx="18780953" cy="10886347"/>
          </a:xfrm>
          <a:custGeom>
            <a:avLst/>
            <a:gdLst/>
            <a:ahLst/>
            <a:cxnLst/>
            <a:rect l="l" t="t" r="r" b="b"/>
            <a:pathLst>
              <a:path w="18780953" h="10886347">
                <a:moveTo>
                  <a:pt x="0" y="0"/>
                </a:moveTo>
                <a:lnTo>
                  <a:pt x="18780953" y="0"/>
                </a:lnTo>
                <a:lnTo>
                  <a:pt x="18780953" y="10886347"/>
                </a:lnTo>
                <a:lnTo>
                  <a:pt x="0" y="108863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5" name="Freeform 5"/>
          <p:cNvSpPr/>
          <p:nvPr/>
        </p:nvSpPr>
        <p:spPr>
          <a:xfrm rot="-253369">
            <a:off x="4395429" y="270899"/>
            <a:ext cx="9497143" cy="9745203"/>
          </a:xfrm>
          <a:custGeom>
            <a:avLst/>
            <a:gdLst/>
            <a:ahLst/>
            <a:cxnLst/>
            <a:rect l="l" t="t" r="r" b="b"/>
            <a:pathLst>
              <a:path w="9497143" h="9745203">
                <a:moveTo>
                  <a:pt x="0" y="0"/>
                </a:moveTo>
                <a:lnTo>
                  <a:pt x="9497143" y="0"/>
                </a:lnTo>
                <a:lnTo>
                  <a:pt x="9497143" y="9745203"/>
                </a:lnTo>
                <a:lnTo>
                  <a:pt x="0" y="9745203"/>
                </a:lnTo>
                <a:lnTo>
                  <a:pt x="0" y="0"/>
                </a:lnTo>
                <a:close/>
              </a:path>
            </a:pathLst>
          </a:custGeom>
          <a:blipFill>
            <a:blip r:embed="rId5">
              <a:extLst>
                <a:ext uri="{96DAC541-7B7A-43D3-8B79-37D633B846F1}">
                  <asvg:svgBlip xmlns:asvg="http://schemas.microsoft.com/office/drawing/2016/SVG/main" r:embed="rId6"/>
                </a:ext>
              </a:extLst>
            </a:blip>
            <a:stretch>
              <a:fillRect l="-103" r="-103"/>
            </a:stretch>
          </a:blipFill>
        </p:spPr>
        <p:txBody>
          <a:bodyPr/>
          <a:lstStyle/>
          <a:p>
            <a:endParaRPr lang="en-AU"/>
          </a:p>
        </p:txBody>
      </p:sp>
      <p:grpSp>
        <p:nvGrpSpPr>
          <p:cNvPr id="6" name="Group 6"/>
          <p:cNvGrpSpPr/>
          <p:nvPr/>
        </p:nvGrpSpPr>
        <p:grpSpPr>
          <a:xfrm>
            <a:off x="14221003" y="8144511"/>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7"/>
              <a:stretch>
                <a:fillRect l="-30" r="-30" b="-2"/>
              </a:stretch>
            </a:blipFill>
          </p:spPr>
          <p:txBody>
            <a:bodyPr/>
            <a:lstStyle/>
            <a:p>
              <a:endParaRPr lang="en-AU"/>
            </a:p>
          </p:txBody>
        </p:sp>
      </p:grpSp>
      <p:sp>
        <p:nvSpPr>
          <p:cNvPr id="8" name="TextBox 8"/>
          <p:cNvSpPr txBox="1"/>
          <p:nvPr/>
        </p:nvSpPr>
        <p:spPr>
          <a:xfrm>
            <a:off x="5633374" y="1386497"/>
            <a:ext cx="6804977" cy="625475"/>
          </a:xfrm>
          <a:prstGeom prst="rect">
            <a:avLst/>
          </a:prstGeom>
        </p:spPr>
        <p:txBody>
          <a:bodyPr lIns="0" tIns="0" rIns="0" bIns="0" rtlCol="0" anchor="t">
            <a:spAutoFit/>
          </a:bodyPr>
          <a:lstStyle/>
          <a:p>
            <a:pPr algn="ctr">
              <a:lnSpc>
                <a:spcPts val="4899"/>
              </a:lnSpc>
            </a:pPr>
            <a:r>
              <a:rPr lang="en-US" sz="3499" b="1">
                <a:solidFill>
                  <a:srgbClr val="000000"/>
                </a:solidFill>
                <a:latin typeface="Poppins Bold"/>
                <a:ea typeface="Poppins Bold"/>
                <a:cs typeface="Poppins Bold"/>
                <a:sym typeface="Poppins Bold"/>
              </a:rPr>
              <a:t> SIMPLICITY</a:t>
            </a:r>
          </a:p>
        </p:txBody>
      </p:sp>
      <p:sp>
        <p:nvSpPr>
          <p:cNvPr id="9" name="TextBox 9"/>
          <p:cNvSpPr txBox="1"/>
          <p:nvPr/>
        </p:nvSpPr>
        <p:spPr>
          <a:xfrm>
            <a:off x="5835600" y="3915248"/>
            <a:ext cx="7088876" cy="2984563"/>
          </a:xfrm>
          <a:prstGeom prst="rect">
            <a:avLst/>
          </a:prstGeom>
        </p:spPr>
        <p:txBody>
          <a:bodyPr lIns="0" tIns="0" rIns="0" bIns="0" rtlCol="0" anchor="t">
            <a:spAutoFit/>
          </a:bodyPr>
          <a:lstStyle/>
          <a:p>
            <a:pPr marL="639851" lvl="2" indent="-213284" algn="l">
              <a:lnSpc>
                <a:spcPts val="4758"/>
              </a:lnSpc>
              <a:buFont typeface="Arial"/>
              <a:buChar char="⚬"/>
            </a:pPr>
            <a:r>
              <a:rPr lang="en-US" sz="2799">
                <a:solidFill>
                  <a:srgbClr val="000000"/>
                </a:solidFill>
                <a:latin typeface="Poppins"/>
                <a:ea typeface="Poppins"/>
                <a:cs typeface="Poppins"/>
                <a:sym typeface="Poppins"/>
              </a:rPr>
              <a:t>Streamline processes for easy involvement.</a:t>
            </a:r>
          </a:p>
          <a:p>
            <a:pPr marL="639851" lvl="2" indent="-213284" algn="l">
              <a:lnSpc>
                <a:spcPts val="4758"/>
              </a:lnSpc>
              <a:buFont typeface="Arial"/>
              <a:buChar char="⚬"/>
            </a:pPr>
            <a:r>
              <a:rPr lang="en-US" sz="2799">
                <a:solidFill>
                  <a:srgbClr val="000000"/>
                </a:solidFill>
                <a:latin typeface="Poppins"/>
                <a:ea typeface="Poppins"/>
                <a:cs typeface="Poppins"/>
                <a:sym typeface="Poppins"/>
              </a:rPr>
              <a:t>Offer simple, accessible training.</a:t>
            </a:r>
          </a:p>
          <a:p>
            <a:pPr marL="639851" lvl="2" indent="-213284" algn="l">
              <a:lnSpc>
                <a:spcPts val="4758"/>
              </a:lnSpc>
              <a:buFont typeface="Arial"/>
              <a:buChar char="⚬"/>
            </a:pPr>
            <a:r>
              <a:rPr lang="en-US" sz="2799">
                <a:solidFill>
                  <a:srgbClr val="000000"/>
                </a:solidFill>
                <a:latin typeface="Poppins"/>
                <a:ea typeface="Poppins"/>
                <a:cs typeface="Poppins"/>
                <a:sym typeface="Poppins"/>
              </a:rPr>
              <a:t>Utilise user-friendly tools to reduce barriers.</a:t>
            </a:r>
          </a:p>
        </p:txBody>
      </p:sp>
      <p:sp>
        <p:nvSpPr>
          <p:cNvPr id="10" name="TextBox 10"/>
          <p:cNvSpPr txBox="1"/>
          <p:nvPr/>
        </p:nvSpPr>
        <p:spPr>
          <a:xfrm>
            <a:off x="5835600" y="2559764"/>
            <a:ext cx="7088876" cy="623696"/>
          </a:xfrm>
          <a:prstGeom prst="rect">
            <a:avLst/>
          </a:prstGeom>
        </p:spPr>
        <p:txBody>
          <a:bodyPr lIns="0" tIns="0" rIns="0" bIns="0" rtlCol="0" anchor="t">
            <a:spAutoFit/>
          </a:bodyPr>
          <a:lstStyle/>
          <a:p>
            <a:pPr algn="ctr">
              <a:lnSpc>
                <a:spcPts val="2351"/>
              </a:lnSpc>
              <a:spcBef>
                <a:spcPct val="0"/>
              </a:spcBef>
            </a:pPr>
            <a:r>
              <a:rPr lang="en-US" sz="2239">
                <a:solidFill>
                  <a:srgbClr val="C81C2C"/>
                </a:solidFill>
                <a:latin typeface="Poppins"/>
                <a:ea typeface="Poppins"/>
                <a:cs typeface="Poppins"/>
                <a:sym typeface="Poppins"/>
              </a:rPr>
              <a:t>For a quality application, onboarding and upskilling for volunteers it is important 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5370" r="-25370"/>
              </a:stretch>
            </a:blipFill>
          </p:spPr>
          <p:txBody>
            <a:bodyPr/>
            <a:lstStyle/>
            <a:p>
              <a:endParaRPr lang="en-AU"/>
            </a:p>
          </p:txBody>
        </p:sp>
      </p:grpSp>
      <p:sp>
        <p:nvSpPr>
          <p:cNvPr id="4" name="Freeform 4"/>
          <p:cNvSpPr/>
          <p:nvPr/>
        </p:nvSpPr>
        <p:spPr>
          <a:xfrm>
            <a:off x="-246476" y="-408169"/>
            <a:ext cx="18780953" cy="10886347"/>
          </a:xfrm>
          <a:custGeom>
            <a:avLst/>
            <a:gdLst/>
            <a:ahLst/>
            <a:cxnLst/>
            <a:rect l="l" t="t" r="r" b="b"/>
            <a:pathLst>
              <a:path w="18780953" h="10886347">
                <a:moveTo>
                  <a:pt x="0" y="0"/>
                </a:moveTo>
                <a:lnTo>
                  <a:pt x="18780953" y="0"/>
                </a:lnTo>
                <a:lnTo>
                  <a:pt x="18780953" y="10886347"/>
                </a:lnTo>
                <a:lnTo>
                  <a:pt x="0" y="108863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5" name="Freeform 5"/>
          <p:cNvSpPr/>
          <p:nvPr/>
        </p:nvSpPr>
        <p:spPr>
          <a:xfrm rot="-253369">
            <a:off x="4395429" y="270899"/>
            <a:ext cx="9497143" cy="9745203"/>
          </a:xfrm>
          <a:custGeom>
            <a:avLst/>
            <a:gdLst/>
            <a:ahLst/>
            <a:cxnLst/>
            <a:rect l="l" t="t" r="r" b="b"/>
            <a:pathLst>
              <a:path w="9497143" h="9745203">
                <a:moveTo>
                  <a:pt x="0" y="0"/>
                </a:moveTo>
                <a:lnTo>
                  <a:pt x="9497143" y="0"/>
                </a:lnTo>
                <a:lnTo>
                  <a:pt x="9497143" y="9745203"/>
                </a:lnTo>
                <a:lnTo>
                  <a:pt x="0" y="9745203"/>
                </a:lnTo>
                <a:lnTo>
                  <a:pt x="0" y="0"/>
                </a:lnTo>
                <a:close/>
              </a:path>
            </a:pathLst>
          </a:custGeom>
          <a:blipFill>
            <a:blip r:embed="rId5">
              <a:extLst>
                <a:ext uri="{96DAC541-7B7A-43D3-8B79-37D633B846F1}">
                  <asvg:svgBlip xmlns:asvg="http://schemas.microsoft.com/office/drawing/2016/SVG/main" r:embed="rId6"/>
                </a:ext>
              </a:extLst>
            </a:blip>
            <a:stretch>
              <a:fillRect l="-103" r="-103"/>
            </a:stretch>
          </a:blipFill>
        </p:spPr>
        <p:txBody>
          <a:bodyPr/>
          <a:lstStyle/>
          <a:p>
            <a:endParaRPr lang="en-AU"/>
          </a:p>
        </p:txBody>
      </p:sp>
      <p:grpSp>
        <p:nvGrpSpPr>
          <p:cNvPr id="6" name="Group 6"/>
          <p:cNvGrpSpPr/>
          <p:nvPr/>
        </p:nvGrpSpPr>
        <p:grpSpPr>
          <a:xfrm>
            <a:off x="14221003" y="8144511"/>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7"/>
              <a:stretch>
                <a:fillRect l="-30" r="-30" b="-2"/>
              </a:stretch>
            </a:blipFill>
          </p:spPr>
          <p:txBody>
            <a:bodyPr/>
            <a:lstStyle/>
            <a:p>
              <a:endParaRPr lang="en-AU"/>
            </a:p>
          </p:txBody>
        </p:sp>
      </p:grpSp>
      <p:sp>
        <p:nvSpPr>
          <p:cNvPr id="8" name="TextBox 8"/>
          <p:cNvSpPr txBox="1"/>
          <p:nvPr/>
        </p:nvSpPr>
        <p:spPr>
          <a:xfrm>
            <a:off x="5633374" y="1386497"/>
            <a:ext cx="6804977" cy="625475"/>
          </a:xfrm>
          <a:prstGeom prst="rect">
            <a:avLst/>
          </a:prstGeom>
        </p:spPr>
        <p:txBody>
          <a:bodyPr lIns="0" tIns="0" rIns="0" bIns="0" rtlCol="0" anchor="t">
            <a:spAutoFit/>
          </a:bodyPr>
          <a:lstStyle/>
          <a:p>
            <a:pPr algn="ctr">
              <a:lnSpc>
                <a:spcPts val="4899"/>
              </a:lnSpc>
            </a:pPr>
            <a:r>
              <a:rPr lang="en-US" sz="3499" b="1">
                <a:solidFill>
                  <a:srgbClr val="000000"/>
                </a:solidFill>
                <a:latin typeface="Poppins Bold"/>
                <a:ea typeface="Poppins Bold"/>
                <a:cs typeface="Poppins Bold"/>
                <a:sym typeface="Poppins Bold"/>
              </a:rPr>
              <a:t>PURPOSE</a:t>
            </a:r>
          </a:p>
        </p:txBody>
      </p:sp>
      <p:sp>
        <p:nvSpPr>
          <p:cNvPr id="9" name="TextBox 9"/>
          <p:cNvSpPr txBox="1"/>
          <p:nvPr/>
        </p:nvSpPr>
        <p:spPr>
          <a:xfrm>
            <a:off x="5835600" y="3711389"/>
            <a:ext cx="7088876" cy="4184713"/>
          </a:xfrm>
          <a:prstGeom prst="rect">
            <a:avLst/>
          </a:prstGeom>
        </p:spPr>
        <p:txBody>
          <a:bodyPr lIns="0" tIns="0" rIns="0" bIns="0" rtlCol="0" anchor="t">
            <a:spAutoFit/>
          </a:bodyPr>
          <a:lstStyle/>
          <a:p>
            <a:pPr marL="639851" lvl="2" indent="-213284" algn="l">
              <a:lnSpc>
                <a:spcPts val="4758"/>
              </a:lnSpc>
              <a:buFont typeface="Arial"/>
              <a:buChar char="⚬"/>
            </a:pPr>
            <a:r>
              <a:rPr lang="en-US" sz="2799">
                <a:solidFill>
                  <a:srgbClr val="000000"/>
                </a:solidFill>
                <a:latin typeface="Poppins"/>
                <a:ea typeface="Poppins"/>
                <a:cs typeface="Poppins"/>
                <a:sym typeface="Poppins"/>
              </a:rPr>
              <a:t>Connect volunteers to the 'WHY’ of your oganisations mission and goals.</a:t>
            </a:r>
          </a:p>
          <a:p>
            <a:pPr marL="639851" lvl="2" indent="-213284" algn="l">
              <a:lnSpc>
                <a:spcPts val="4758"/>
              </a:lnSpc>
              <a:buFont typeface="Arial"/>
              <a:buChar char="⚬"/>
            </a:pPr>
            <a:r>
              <a:rPr lang="en-US" sz="2799">
                <a:solidFill>
                  <a:srgbClr val="000000"/>
                </a:solidFill>
                <a:latin typeface="Poppins"/>
                <a:ea typeface="Poppins"/>
                <a:cs typeface="Poppins"/>
                <a:sym typeface="Poppins"/>
              </a:rPr>
              <a:t>Help them see the difference they make.</a:t>
            </a:r>
          </a:p>
          <a:p>
            <a:pPr marL="639851" lvl="2" indent="-213284" algn="l">
              <a:lnSpc>
                <a:spcPts val="4758"/>
              </a:lnSpc>
              <a:buFont typeface="Arial"/>
              <a:buChar char="⚬"/>
            </a:pPr>
            <a:r>
              <a:rPr lang="en-US" sz="2799">
                <a:solidFill>
                  <a:srgbClr val="000000"/>
                </a:solidFill>
                <a:latin typeface="Poppins"/>
                <a:ea typeface="Poppins"/>
                <a:cs typeface="Poppins"/>
                <a:sym typeface="Poppins"/>
              </a:rPr>
              <a:t>Share the stories of your oganisation with them.</a:t>
            </a:r>
          </a:p>
        </p:txBody>
      </p:sp>
      <p:sp>
        <p:nvSpPr>
          <p:cNvPr id="10" name="TextBox 10"/>
          <p:cNvSpPr txBox="1"/>
          <p:nvPr/>
        </p:nvSpPr>
        <p:spPr>
          <a:xfrm>
            <a:off x="5835600" y="2559764"/>
            <a:ext cx="7088876" cy="623696"/>
          </a:xfrm>
          <a:prstGeom prst="rect">
            <a:avLst/>
          </a:prstGeom>
        </p:spPr>
        <p:txBody>
          <a:bodyPr lIns="0" tIns="0" rIns="0" bIns="0" rtlCol="0" anchor="t">
            <a:spAutoFit/>
          </a:bodyPr>
          <a:lstStyle/>
          <a:p>
            <a:pPr algn="ctr">
              <a:lnSpc>
                <a:spcPts val="2351"/>
              </a:lnSpc>
              <a:spcBef>
                <a:spcPct val="0"/>
              </a:spcBef>
            </a:pPr>
            <a:r>
              <a:rPr lang="en-US" sz="2239">
                <a:solidFill>
                  <a:srgbClr val="C81C2C"/>
                </a:solidFill>
                <a:latin typeface="Poppins"/>
                <a:ea typeface="Poppins"/>
                <a:cs typeface="Poppins"/>
                <a:sym typeface="Poppins"/>
              </a:rPr>
              <a:t>To help boost motivation and long-term commitment it is important to: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l="-25370" r="-25370"/>
              </a:stretch>
            </a:blipFill>
          </p:spPr>
          <p:txBody>
            <a:bodyPr/>
            <a:lstStyle/>
            <a:p>
              <a:endParaRPr lang="en-AU"/>
            </a:p>
          </p:txBody>
        </p:sp>
      </p:grpSp>
      <p:sp>
        <p:nvSpPr>
          <p:cNvPr id="4" name="Freeform 4"/>
          <p:cNvSpPr/>
          <p:nvPr/>
        </p:nvSpPr>
        <p:spPr>
          <a:xfrm>
            <a:off x="-246476" y="-408169"/>
            <a:ext cx="18780953" cy="10886347"/>
          </a:xfrm>
          <a:custGeom>
            <a:avLst/>
            <a:gdLst/>
            <a:ahLst/>
            <a:cxnLst/>
            <a:rect l="l" t="t" r="r" b="b"/>
            <a:pathLst>
              <a:path w="18780953" h="10886347">
                <a:moveTo>
                  <a:pt x="0" y="0"/>
                </a:moveTo>
                <a:lnTo>
                  <a:pt x="18780953" y="0"/>
                </a:lnTo>
                <a:lnTo>
                  <a:pt x="18780953" y="10886347"/>
                </a:lnTo>
                <a:lnTo>
                  <a:pt x="0" y="1088634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5" name="Freeform 5"/>
          <p:cNvSpPr/>
          <p:nvPr/>
        </p:nvSpPr>
        <p:spPr>
          <a:xfrm rot="-253369">
            <a:off x="4395429" y="270899"/>
            <a:ext cx="9497143" cy="9745203"/>
          </a:xfrm>
          <a:custGeom>
            <a:avLst/>
            <a:gdLst/>
            <a:ahLst/>
            <a:cxnLst/>
            <a:rect l="l" t="t" r="r" b="b"/>
            <a:pathLst>
              <a:path w="9497143" h="9745203">
                <a:moveTo>
                  <a:pt x="0" y="0"/>
                </a:moveTo>
                <a:lnTo>
                  <a:pt x="9497143" y="0"/>
                </a:lnTo>
                <a:lnTo>
                  <a:pt x="9497143" y="9745203"/>
                </a:lnTo>
                <a:lnTo>
                  <a:pt x="0" y="9745203"/>
                </a:lnTo>
                <a:lnTo>
                  <a:pt x="0" y="0"/>
                </a:lnTo>
                <a:close/>
              </a:path>
            </a:pathLst>
          </a:custGeom>
          <a:blipFill>
            <a:blip r:embed="rId5">
              <a:extLst>
                <a:ext uri="{96DAC541-7B7A-43D3-8B79-37D633B846F1}">
                  <asvg:svgBlip xmlns:asvg="http://schemas.microsoft.com/office/drawing/2016/SVG/main" r:embed="rId6"/>
                </a:ext>
              </a:extLst>
            </a:blip>
            <a:stretch>
              <a:fillRect l="-103" r="-103"/>
            </a:stretch>
          </a:blipFill>
        </p:spPr>
        <p:txBody>
          <a:bodyPr/>
          <a:lstStyle/>
          <a:p>
            <a:endParaRPr lang="en-AU"/>
          </a:p>
        </p:txBody>
      </p:sp>
      <p:grpSp>
        <p:nvGrpSpPr>
          <p:cNvPr id="6" name="Group 6"/>
          <p:cNvGrpSpPr/>
          <p:nvPr/>
        </p:nvGrpSpPr>
        <p:grpSpPr>
          <a:xfrm>
            <a:off x="14221003" y="8144511"/>
            <a:ext cx="3038297" cy="1113789"/>
            <a:chOff x="0" y="0"/>
            <a:chExt cx="4051063" cy="1485052"/>
          </a:xfrm>
        </p:grpSpPr>
        <p:sp>
          <p:nvSpPr>
            <p:cNvPr id="7" name="Freeform 7"/>
            <p:cNvSpPr/>
            <p:nvPr/>
          </p:nvSpPr>
          <p:spPr>
            <a:xfrm>
              <a:off x="0" y="0"/>
              <a:ext cx="4051046" cy="1485011"/>
            </a:xfrm>
            <a:custGeom>
              <a:avLst/>
              <a:gdLst/>
              <a:ahLst/>
              <a:cxnLst/>
              <a:rect l="l" t="t" r="r" b="b"/>
              <a:pathLst>
                <a:path w="4051046" h="1485011">
                  <a:moveTo>
                    <a:pt x="0" y="0"/>
                  </a:moveTo>
                  <a:lnTo>
                    <a:pt x="4051046" y="0"/>
                  </a:lnTo>
                  <a:lnTo>
                    <a:pt x="4051046" y="1485011"/>
                  </a:lnTo>
                  <a:lnTo>
                    <a:pt x="0" y="1485011"/>
                  </a:lnTo>
                  <a:lnTo>
                    <a:pt x="0" y="0"/>
                  </a:lnTo>
                  <a:close/>
                </a:path>
              </a:pathLst>
            </a:custGeom>
            <a:blipFill>
              <a:blip r:embed="rId7"/>
              <a:stretch>
                <a:fillRect l="-30" r="-30" b="-2"/>
              </a:stretch>
            </a:blipFill>
          </p:spPr>
          <p:txBody>
            <a:bodyPr/>
            <a:lstStyle/>
            <a:p>
              <a:endParaRPr lang="en-AU"/>
            </a:p>
          </p:txBody>
        </p:sp>
      </p:grpSp>
      <p:sp>
        <p:nvSpPr>
          <p:cNvPr id="8" name="TextBox 8"/>
          <p:cNvSpPr txBox="1"/>
          <p:nvPr/>
        </p:nvSpPr>
        <p:spPr>
          <a:xfrm>
            <a:off x="5633374" y="1386497"/>
            <a:ext cx="6804977" cy="625475"/>
          </a:xfrm>
          <a:prstGeom prst="rect">
            <a:avLst/>
          </a:prstGeom>
        </p:spPr>
        <p:txBody>
          <a:bodyPr lIns="0" tIns="0" rIns="0" bIns="0" rtlCol="0" anchor="t">
            <a:spAutoFit/>
          </a:bodyPr>
          <a:lstStyle/>
          <a:p>
            <a:pPr algn="ctr">
              <a:lnSpc>
                <a:spcPts val="4899"/>
              </a:lnSpc>
            </a:pPr>
            <a:r>
              <a:rPr lang="en-US" sz="3499" b="1">
                <a:solidFill>
                  <a:srgbClr val="000000"/>
                </a:solidFill>
                <a:latin typeface="Poppins Bold"/>
                <a:ea typeface="Poppins Bold"/>
                <a:cs typeface="Poppins Bold"/>
                <a:sym typeface="Poppins Bold"/>
              </a:rPr>
              <a:t>IMPACT</a:t>
            </a:r>
          </a:p>
        </p:txBody>
      </p:sp>
      <p:sp>
        <p:nvSpPr>
          <p:cNvPr id="9" name="TextBox 9"/>
          <p:cNvSpPr txBox="1"/>
          <p:nvPr/>
        </p:nvSpPr>
        <p:spPr>
          <a:xfrm>
            <a:off x="5835600" y="3915248"/>
            <a:ext cx="7088876" cy="3584639"/>
          </a:xfrm>
          <a:prstGeom prst="rect">
            <a:avLst/>
          </a:prstGeom>
        </p:spPr>
        <p:txBody>
          <a:bodyPr lIns="0" tIns="0" rIns="0" bIns="0" rtlCol="0" anchor="t">
            <a:spAutoFit/>
          </a:bodyPr>
          <a:lstStyle/>
          <a:p>
            <a:pPr marL="639851" lvl="2" indent="-213284" algn="l">
              <a:lnSpc>
                <a:spcPts val="4758"/>
              </a:lnSpc>
              <a:buFont typeface="Arial"/>
              <a:buChar char="⚬"/>
            </a:pPr>
            <a:r>
              <a:rPr lang="en-US" sz="2799">
                <a:solidFill>
                  <a:srgbClr val="000000"/>
                </a:solidFill>
                <a:latin typeface="Poppins"/>
                <a:ea typeface="Poppins"/>
                <a:cs typeface="Poppins"/>
                <a:sym typeface="Poppins"/>
              </a:rPr>
              <a:t>Measure volunteer and program outcomes.</a:t>
            </a:r>
          </a:p>
          <a:p>
            <a:pPr marL="639851" lvl="2" indent="-213284" algn="l">
              <a:lnSpc>
                <a:spcPts val="4758"/>
              </a:lnSpc>
              <a:buFont typeface="Arial"/>
              <a:buChar char="⚬"/>
            </a:pPr>
            <a:r>
              <a:rPr lang="en-US" sz="2799">
                <a:solidFill>
                  <a:srgbClr val="000000"/>
                </a:solidFill>
                <a:latin typeface="Poppins"/>
                <a:ea typeface="Poppins"/>
                <a:cs typeface="Poppins"/>
                <a:sym typeface="Poppins"/>
              </a:rPr>
              <a:t>Improve retention and quality.</a:t>
            </a:r>
          </a:p>
          <a:p>
            <a:pPr marL="639851" lvl="2" indent="-213284" algn="l">
              <a:lnSpc>
                <a:spcPts val="4758"/>
              </a:lnSpc>
              <a:buFont typeface="Arial"/>
              <a:buChar char="⚬"/>
            </a:pPr>
            <a:r>
              <a:rPr lang="en-US" sz="2799">
                <a:solidFill>
                  <a:srgbClr val="000000"/>
                </a:solidFill>
                <a:latin typeface="Poppins"/>
                <a:ea typeface="Poppins"/>
                <a:cs typeface="Poppins"/>
                <a:sym typeface="Poppins"/>
              </a:rPr>
              <a:t>Share achievements and contributions regularly to increase community visibility and support.</a:t>
            </a:r>
          </a:p>
        </p:txBody>
      </p:sp>
      <p:sp>
        <p:nvSpPr>
          <p:cNvPr id="10" name="TextBox 10"/>
          <p:cNvSpPr txBox="1"/>
          <p:nvPr/>
        </p:nvSpPr>
        <p:spPr>
          <a:xfrm>
            <a:off x="5835600" y="2559764"/>
            <a:ext cx="7088876" cy="918971"/>
          </a:xfrm>
          <a:prstGeom prst="rect">
            <a:avLst/>
          </a:prstGeom>
        </p:spPr>
        <p:txBody>
          <a:bodyPr lIns="0" tIns="0" rIns="0" bIns="0" rtlCol="0" anchor="t">
            <a:spAutoFit/>
          </a:bodyPr>
          <a:lstStyle/>
          <a:p>
            <a:pPr algn="ctr">
              <a:lnSpc>
                <a:spcPts val="2351"/>
              </a:lnSpc>
              <a:spcBef>
                <a:spcPct val="0"/>
              </a:spcBef>
            </a:pPr>
            <a:r>
              <a:rPr lang="en-US" sz="2239">
                <a:solidFill>
                  <a:srgbClr val="C81C2C"/>
                </a:solidFill>
                <a:latin typeface="Poppins"/>
                <a:ea typeface="Poppins"/>
                <a:cs typeface="Poppins"/>
                <a:sym typeface="Poppins"/>
              </a:rPr>
              <a:t>Understanding and being able to communicate volunteer and program impact is important as it helps: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2740</Words>
  <Application>Microsoft Office PowerPoint</Application>
  <PresentationFormat>Custom</PresentationFormat>
  <Paragraphs>268</Paragraphs>
  <Slides>33</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Canva Sans</vt:lpstr>
      <vt:lpstr>Arial MT Pro</vt:lpstr>
      <vt:lpstr>Poppins Medium</vt:lpstr>
      <vt:lpstr>Poppins Italics</vt:lpstr>
      <vt:lpstr>Poppins Bold</vt:lpstr>
      <vt:lpstr>Poppins Bold Italics</vt:lpstr>
      <vt:lpstr>Arial</vt:lpstr>
      <vt:lpstr>Poppins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Volunteer Involving Organisations- Engaging seniors Module </dc:title>
  <cp:lastModifiedBy>Kristie McKean</cp:lastModifiedBy>
  <cp:revision>2</cp:revision>
  <dcterms:created xsi:type="dcterms:W3CDTF">2006-08-16T00:00:00Z</dcterms:created>
  <dcterms:modified xsi:type="dcterms:W3CDTF">2025-12-03T21:35:20Z</dcterms:modified>
  <dc:identifier>DAG2p_MahX4</dc:identifier>
</cp:coreProperties>
</file>