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288000" cy="10287000"/>
  <p:notesSz cx="6858000" cy="9144000"/>
  <p:embeddedFontLst>
    <p:embeddedFont>
      <p:font typeface="Poppins" panose="00000500000000000000" pitchFamily="2" charset="0"/>
      <p:regular r:id="rId34"/>
    </p:embeddedFont>
    <p:embeddedFont>
      <p:font typeface="Poppins Bold" panose="020B0604020202020204" charset="0"/>
      <p:regular r:id="rId35"/>
    </p:embeddedFont>
    <p:embeddedFont>
      <p:font typeface="Poppins Bold Italics" panose="020B0604020202020204" charset="0"/>
      <p:regular r:id="rId36"/>
    </p:embeddedFont>
    <p:embeddedFont>
      <p:font typeface="Poppins Italics" panose="020B0604020202020204" charset="0"/>
      <p:regular r:id="rId37"/>
    </p:embeddedFont>
    <p:embeddedFont>
      <p:font typeface="Poppins Medium" panose="00000600000000000000" pitchFamily="2" charset="0"/>
      <p:regular r:id="rId38"/>
      <p: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[Pause for a moment and engage with the audience as you begin.]</a:t>
            </a:r>
          </a:p>
          <a:p>
            <a:endParaRPr lang="en-US"/>
          </a:p>
          <a:p>
            <a:r>
              <a:rPr lang="en-US"/>
              <a:t>Let's delve into the crucial step of identifying who oversees and makes decisions about our volunteers. </a:t>
            </a:r>
          </a:p>
          <a:p>
            <a:endParaRPr lang="en-US"/>
          </a:p>
          <a:p>
            <a:r>
              <a:rPr lang="en-US"/>
              <a:t>[Emphasize the importance of this point.]</a:t>
            </a:r>
          </a:p>
          <a:p>
            <a:endParaRPr lang="en-US"/>
          </a:p>
          <a:p>
            <a:r>
              <a:rPr lang="en-US"/>
              <a:t>Knowing who holds responsibility ensures accountability and smooth operations. </a:t>
            </a:r>
          </a:p>
          <a:p>
            <a:endParaRPr lang="en-US"/>
          </a:p>
          <a:p>
            <a:r>
              <a:rPr lang="en-US"/>
              <a:t>Next, in the Excel spreadsheet we've provided, you'll find a comprehensive list of all current policies and procedures related to volunteer involvement. </a:t>
            </a:r>
          </a:p>
          <a:p>
            <a:endParaRPr lang="en-US"/>
          </a:p>
          <a:p>
            <a:r>
              <a:rPr lang="en-US"/>
              <a:t>[Guide them to think actively.]</a:t>
            </a:r>
          </a:p>
          <a:p>
            <a:endParaRPr lang="en-US"/>
          </a:p>
          <a:p>
            <a:r>
              <a:rPr lang="en-US"/>
              <a:t>Take a moment to review these documents, and you'll notice that each one includes a link for easy access. This will help you understand how well these policies are working for us.</a:t>
            </a:r>
          </a:p>
          <a:p>
            <a:endParaRPr lang="en-US"/>
          </a:p>
          <a:p>
            <a:r>
              <a:rPr lang="en-US"/>
              <a:t>Another key task is documenting how volunteer roles align with our organisation's mission. This alignment is vital because it ensures that everyone is moving in the same direction and contributing to our overarching goals.</a:t>
            </a:r>
          </a:p>
          <a:p>
            <a:endParaRPr lang="en-US"/>
          </a:p>
          <a:p>
            <a:r>
              <a:rPr lang="en-US"/>
              <a:t>[Pause briefly to let this information sink in.]</a:t>
            </a:r>
          </a:p>
          <a:p>
            <a:endParaRPr lang="en-US"/>
          </a:p>
          <a:p>
            <a:r>
              <a:rPr lang="en-US"/>
              <a:t>By gathering this information, we're laying the groundwork for effective volunteer management, ensuring clarity and purpose in all we do.</a:t>
            </a:r>
          </a:p>
          <a:p>
            <a:endParaRPr lang="en-US"/>
          </a:p>
          <a:p>
            <a:r>
              <a:rPr lang="en-US"/>
              <a:t>[Encourage reflection with a gentle prompt.]</a:t>
            </a:r>
          </a:p>
          <a:p>
            <a:endParaRPr lang="en-US"/>
          </a:p>
          <a:p>
            <a:r>
              <a:rPr lang="en-US"/>
              <a:t>As we move forward, consider how this structured approach will aid in identifying any gaps or areas for improvement.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take a closer look at our governance documentation. [Pause for a moment to engage the audience.]</a:t>
            </a:r>
          </a:p>
          <a:p>
            <a:endParaRPr lang="en-US"/>
          </a:p>
          <a:p>
            <a:r>
              <a:rPr lang="en-US"/>
              <a:t>Firstly, we need to assess whether there are any gaps in our current governance documentation. This means checking if we have all the necessary policies and procedures in place, and whether they are up-to-date and comprehensive. [Pause here to let the point resonate.]</a:t>
            </a:r>
          </a:p>
          <a:p>
            <a:endParaRPr lang="en-US"/>
          </a:p>
          <a:p>
            <a:r>
              <a:rPr lang="en-US"/>
              <a:t>Secondly, it’s crucial that these policies are easy for our volunteers to understand and follow. We must ensure they’re accessible, not just physically but also in terms of clarity and relevance. This is vital for fostering an inclusive and effective volunteering environment. [Emphasize the importance of accessibility.]</a:t>
            </a:r>
          </a:p>
          <a:p>
            <a:endParaRPr lang="en-US"/>
          </a:p>
          <a:p>
            <a:r>
              <a:rPr lang="en-US"/>
              <a:t>Finally, consider how we identify volunteer needs. Is there a systematic approach in place, and does it effectively capture the diverse needs of our volunteer team? An effective needs identification process is key to supporting our volunteers and aligning their roles with our organizational mission. [Pause briefly to allow the audience to reflect.]</a:t>
            </a:r>
          </a:p>
          <a:p>
            <a:endParaRPr lang="en-US"/>
          </a:p>
          <a:p>
            <a:r>
              <a:rPr lang="en-US"/>
              <a:t>These are the areas we need to focus on during our information review. It’s about ensuring our governance framework is robust, clear, and truly supportive of our volunteer efforts. [Conclude with a confident tone.]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6.svg"/><Relationship Id="rId5" Type="http://schemas.openxmlformats.org/officeDocument/2006/relationships/image" Target="../media/image28.svg"/><Relationship Id="rId10"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4.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svg"/><Relationship Id="rId7" Type="http://schemas.openxmlformats.org/officeDocument/2006/relationships/image" Target="../media/image2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6.svg"/><Relationship Id="rId5" Type="http://schemas.openxmlformats.org/officeDocument/2006/relationships/image" Target="../media/image28.svg"/><Relationship Id="rId10"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4.svg"/></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10" Type="http://schemas.openxmlformats.org/officeDocument/2006/relationships/image" Target="../media/image1.png"/><Relationship Id="rId4" Type="http://schemas.openxmlformats.org/officeDocument/2006/relationships/image" Target="../media/image19.png"/><Relationship Id="rId9" Type="http://schemas.openxmlformats.org/officeDocument/2006/relationships/image" Target="../media/image24.sv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6.svg"/><Relationship Id="rId5" Type="http://schemas.openxmlformats.org/officeDocument/2006/relationships/image" Target="../media/image28.svg"/><Relationship Id="rId10" Type="http://schemas.openxmlformats.org/officeDocument/2006/relationships/image" Target="../media/image35.png"/><Relationship Id="rId4" Type="http://schemas.openxmlformats.org/officeDocument/2006/relationships/image" Target="../media/image27.png"/><Relationship Id="rId9" Type="http://schemas.openxmlformats.org/officeDocument/2006/relationships/image" Target="../media/image34.svg"/></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1.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92282" y="-617682"/>
            <a:ext cx="8007927" cy="11501582"/>
          </a:xfrm>
          <a:prstGeom prst="rect">
            <a:avLst/>
          </a:prstGeom>
          <a:solidFill>
            <a:srgbClr val="C81C2C"/>
          </a:solidFill>
        </p:spPr>
        <p:txBody>
          <a:bodyPr/>
          <a:lstStyle/>
          <a:p>
            <a:endParaRPr lang="en-AU"/>
          </a:p>
        </p:txBody>
      </p:sp>
      <p:sp>
        <p:nvSpPr>
          <p:cNvPr id="3" name="Freeform 3"/>
          <p:cNvSpPr/>
          <p:nvPr/>
        </p:nvSpPr>
        <p:spPr>
          <a:xfrm>
            <a:off x="14873386" y="8710358"/>
            <a:ext cx="2984270" cy="1095883"/>
          </a:xfrm>
          <a:custGeom>
            <a:avLst/>
            <a:gdLst/>
            <a:ahLst/>
            <a:cxnLst/>
            <a:rect l="l" t="t" r="r" b="b"/>
            <a:pathLst>
              <a:path w="2984270" h="1095883">
                <a:moveTo>
                  <a:pt x="0" y="0"/>
                </a:moveTo>
                <a:lnTo>
                  <a:pt x="2984269" y="0"/>
                </a:lnTo>
                <a:lnTo>
                  <a:pt x="2984269" y="1095884"/>
                </a:lnTo>
                <a:lnTo>
                  <a:pt x="0" y="1095884"/>
                </a:lnTo>
                <a:lnTo>
                  <a:pt x="0" y="0"/>
                </a:lnTo>
                <a:close/>
              </a:path>
            </a:pathLst>
          </a:custGeom>
          <a:blipFill>
            <a:blip r:embed="rId2"/>
            <a:stretch>
              <a:fillRect/>
            </a:stretch>
          </a:blipFill>
        </p:spPr>
        <p:txBody>
          <a:bodyPr/>
          <a:lstStyle/>
          <a:p>
            <a:endParaRPr lang="en-AU"/>
          </a:p>
        </p:txBody>
      </p:sp>
      <p:sp>
        <p:nvSpPr>
          <p:cNvPr id="4" name="Freeform 4"/>
          <p:cNvSpPr/>
          <p:nvPr/>
        </p:nvSpPr>
        <p:spPr>
          <a:xfrm>
            <a:off x="14609198" y="149875"/>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3">
              <a:extLst>
                <a:ext uri="{96DAC541-7B7A-43D3-8B79-37D633B846F1}">
                  <asvg:svgBlip xmlns:asvg="http://schemas.microsoft.com/office/drawing/2016/SVG/main" r:embed="rId4"/>
                </a:ext>
              </a:extLst>
            </a:blip>
            <a:stretch>
              <a:fillRect l="-15" r="-15"/>
            </a:stretch>
          </a:blipFill>
        </p:spPr>
        <p:txBody>
          <a:bodyPr/>
          <a:lstStyle/>
          <a:p>
            <a:endParaRPr lang="en-AU"/>
          </a:p>
        </p:txBody>
      </p:sp>
      <p:grpSp>
        <p:nvGrpSpPr>
          <p:cNvPr id="5" name="Group 5"/>
          <p:cNvGrpSpPr/>
          <p:nvPr/>
        </p:nvGrpSpPr>
        <p:grpSpPr>
          <a:xfrm>
            <a:off x="514350" y="1943152"/>
            <a:ext cx="6417473" cy="6400696"/>
            <a:chOff x="0" y="0"/>
            <a:chExt cx="814930" cy="812800"/>
          </a:xfrm>
        </p:grpSpPr>
        <p:sp>
          <p:nvSpPr>
            <p:cNvPr id="6" name="Freeform 6"/>
            <p:cNvSpPr/>
            <p:nvPr/>
          </p:nvSpPr>
          <p:spPr>
            <a:xfrm>
              <a:off x="0" y="0"/>
              <a:ext cx="814930" cy="812800"/>
            </a:xfrm>
            <a:custGeom>
              <a:avLst/>
              <a:gdLst/>
              <a:ahLst/>
              <a:cxnLst/>
              <a:rect l="l" t="t" r="r" b="b"/>
              <a:pathLst>
                <a:path w="814930" h="812800">
                  <a:moveTo>
                    <a:pt x="407465" y="0"/>
                  </a:moveTo>
                  <a:cubicBezTo>
                    <a:pt x="182428" y="0"/>
                    <a:pt x="0" y="181951"/>
                    <a:pt x="0" y="406400"/>
                  </a:cubicBezTo>
                  <a:cubicBezTo>
                    <a:pt x="0" y="630849"/>
                    <a:pt x="182428" y="812800"/>
                    <a:pt x="407465" y="812800"/>
                  </a:cubicBezTo>
                  <a:cubicBezTo>
                    <a:pt x="632502" y="812800"/>
                    <a:pt x="814930" y="630849"/>
                    <a:pt x="814930" y="406400"/>
                  </a:cubicBezTo>
                  <a:cubicBezTo>
                    <a:pt x="814930" y="181951"/>
                    <a:pt x="632502" y="0"/>
                    <a:pt x="407465" y="0"/>
                  </a:cubicBezTo>
                  <a:close/>
                </a:path>
              </a:pathLst>
            </a:custGeom>
            <a:solidFill>
              <a:srgbClr val="FFF3F3"/>
            </a:solidFill>
          </p:spPr>
          <p:txBody>
            <a:bodyPr/>
            <a:lstStyle/>
            <a:p>
              <a:endParaRPr lang="en-AU"/>
            </a:p>
          </p:txBody>
        </p:sp>
        <p:sp>
          <p:nvSpPr>
            <p:cNvPr id="7" name="TextBox 7"/>
            <p:cNvSpPr txBox="1"/>
            <p:nvPr/>
          </p:nvSpPr>
          <p:spPr>
            <a:xfrm>
              <a:off x="76400" y="19050"/>
              <a:ext cx="662131" cy="717550"/>
            </a:xfrm>
            <a:prstGeom prst="rect">
              <a:avLst/>
            </a:prstGeom>
          </p:spPr>
          <p:txBody>
            <a:bodyPr lIns="47636" tIns="47636" rIns="47636" bIns="47636" rtlCol="0" anchor="ctr"/>
            <a:lstStyle/>
            <a:p>
              <a:pPr algn="ctr">
                <a:lnSpc>
                  <a:spcPts val="2155"/>
                </a:lnSpc>
              </a:pPr>
              <a:endParaRPr/>
            </a:p>
          </p:txBody>
        </p:sp>
      </p:grpSp>
      <p:sp>
        <p:nvSpPr>
          <p:cNvPr id="8" name="AutoShape 8"/>
          <p:cNvSpPr/>
          <p:nvPr/>
        </p:nvSpPr>
        <p:spPr>
          <a:xfrm>
            <a:off x="8224651" y="6369221"/>
            <a:ext cx="8693378" cy="0"/>
          </a:xfrm>
          <a:prstGeom prst="line">
            <a:avLst/>
          </a:prstGeom>
          <a:ln w="9525" cap="rnd">
            <a:solidFill>
              <a:srgbClr val="C81C2C"/>
            </a:solidFill>
            <a:prstDash val="solid"/>
            <a:headEnd type="none" w="sm" len="sm"/>
            <a:tailEnd type="none" w="sm" len="sm"/>
          </a:ln>
        </p:spPr>
        <p:txBody>
          <a:bodyPr/>
          <a:lstStyle/>
          <a:p>
            <a:endParaRPr lang="en-AU"/>
          </a:p>
        </p:txBody>
      </p:sp>
      <p:sp>
        <p:nvSpPr>
          <p:cNvPr id="9" name="Freeform 9"/>
          <p:cNvSpPr/>
          <p:nvPr/>
        </p:nvSpPr>
        <p:spPr>
          <a:xfrm>
            <a:off x="552496" y="1973471"/>
            <a:ext cx="6341180" cy="6370377"/>
          </a:xfrm>
          <a:custGeom>
            <a:avLst/>
            <a:gdLst/>
            <a:ahLst/>
            <a:cxnLst/>
            <a:rect l="l" t="t" r="r" b="b"/>
            <a:pathLst>
              <a:path w="6341180" h="6370377">
                <a:moveTo>
                  <a:pt x="0" y="0"/>
                </a:moveTo>
                <a:lnTo>
                  <a:pt x="6341180" y="0"/>
                </a:lnTo>
                <a:lnTo>
                  <a:pt x="6341180" y="6370377"/>
                </a:lnTo>
                <a:lnTo>
                  <a:pt x="0" y="6370377"/>
                </a:lnTo>
                <a:lnTo>
                  <a:pt x="0" y="0"/>
                </a:lnTo>
                <a:close/>
              </a:path>
            </a:pathLst>
          </a:custGeom>
          <a:blipFill>
            <a:blip r:embed="rId5"/>
            <a:stretch>
              <a:fillRect/>
            </a:stretch>
          </a:blipFill>
        </p:spPr>
        <p:txBody>
          <a:bodyPr/>
          <a:lstStyle/>
          <a:p>
            <a:endParaRPr lang="en-AU"/>
          </a:p>
        </p:txBody>
      </p:sp>
      <p:sp>
        <p:nvSpPr>
          <p:cNvPr id="10" name="TextBox 10"/>
          <p:cNvSpPr txBox="1"/>
          <p:nvPr/>
        </p:nvSpPr>
        <p:spPr>
          <a:xfrm>
            <a:off x="8224651" y="2988748"/>
            <a:ext cx="8693378" cy="1952625"/>
          </a:xfrm>
          <a:prstGeom prst="rect">
            <a:avLst/>
          </a:prstGeom>
        </p:spPr>
        <p:txBody>
          <a:bodyPr lIns="0" tIns="0" rIns="0" bIns="0" rtlCol="0" anchor="t">
            <a:spAutoFit/>
          </a:bodyPr>
          <a:lstStyle/>
          <a:p>
            <a:pPr marL="0" lvl="0" indent="0" algn="l">
              <a:lnSpc>
                <a:spcPts val="7559"/>
              </a:lnSpc>
            </a:pPr>
            <a:r>
              <a:rPr lang="en-US" sz="6300">
                <a:solidFill>
                  <a:srgbClr val="000000"/>
                </a:solidFill>
                <a:latin typeface="Poppins"/>
                <a:ea typeface="Poppins"/>
                <a:cs typeface="Poppins"/>
                <a:sym typeface="Poppins"/>
              </a:rPr>
              <a:t>Module 2:</a:t>
            </a:r>
          </a:p>
          <a:p>
            <a:pPr marL="0" lvl="0" indent="0" algn="l">
              <a:lnSpc>
                <a:spcPts val="7559"/>
              </a:lnSpc>
            </a:pPr>
            <a:r>
              <a:rPr lang="en-US" sz="6300">
                <a:solidFill>
                  <a:srgbClr val="000000"/>
                </a:solidFill>
                <a:latin typeface="Poppins"/>
                <a:ea typeface="Poppins"/>
                <a:cs typeface="Poppins"/>
                <a:sym typeface="Poppins"/>
              </a:rPr>
              <a:t>RECRUIT</a:t>
            </a:r>
          </a:p>
        </p:txBody>
      </p:sp>
      <p:sp>
        <p:nvSpPr>
          <p:cNvPr id="11" name="TextBox 11"/>
          <p:cNvSpPr txBox="1"/>
          <p:nvPr/>
        </p:nvSpPr>
        <p:spPr>
          <a:xfrm>
            <a:off x="8224651" y="5414791"/>
            <a:ext cx="8693378" cy="447675"/>
          </a:xfrm>
          <a:prstGeom prst="rect">
            <a:avLst/>
          </a:prstGeom>
        </p:spPr>
        <p:txBody>
          <a:bodyPr lIns="0" tIns="0" rIns="0" bIns="0" rtlCol="0" anchor="t">
            <a:spAutoFit/>
          </a:bodyPr>
          <a:lstStyle/>
          <a:p>
            <a:pPr marL="0" lvl="0" indent="0" algn="l">
              <a:lnSpc>
                <a:spcPts val="3359"/>
              </a:lnSpc>
            </a:pPr>
            <a:r>
              <a:rPr lang="en-US" sz="2799">
                <a:solidFill>
                  <a:srgbClr val="C81C2C"/>
                </a:solidFill>
                <a:latin typeface="Poppins"/>
                <a:ea typeface="Poppins"/>
                <a:cs typeface="Poppins"/>
                <a:sym typeface="Poppins"/>
              </a:rPr>
              <a:t>Volunteer Involving Organisations:</a:t>
            </a:r>
          </a:p>
        </p:txBody>
      </p:sp>
      <p:sp>
        <p:nvSpPr>
          <p:cNvPr id="12" name="TextBox 12"/>
          <p:cNvSpPr txBox="1"/>
          <p:nvPr/>
        </p:nvSpPr>
        <p:spPr>
          <a:xfrm>
            <a:off x="8224651" y="6809302"/>
            <a:ext cx="8693378" cy="441325"/>
          </a:xfrm>
          <a:prstGeom prst="rect">
            <a:avLst/>
          </a:prstGeom>
        </p:spPr>
        <p:txBody>
          <a:bodyPr lIns="0" tIns="0" rIns="0" bIns="0" rtlCol="0" anchor="t">
            <a:spAutoFit/>
          </a:bodyPr>
          <a:lstStyle/>
          <a:p>
            <a:pPr marL="0" lvl="0" indent="0" algn="l">
              <a:lnSpc>
                <a:spcPts val="3499"/>
              </a:lnSpc>
            </a:pPr>
            <a:r>
              <a:rPr lang="en-US" sz="2499" i="1">
                <a:solidFill>
                  <a:srgbClr val="000000"/>
                </a:solidFill>
                <a:latin typeface="Poppins Italics"/>
                <a:ea typeface="Poppins Italics"/>
                <a:cs typeface="Poppins Italics"/>
                <a:sym typeface="Poppins Italics"/>
              </a:rPr>
              <a:t>Volunteer Involvement Cycle Review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546548" y="1395058"/>
          <a:ext cx="14712752" cy="8534400"/>
        </p:xfrm>
        <a:graphic>
          <a:graphicData uri="http://schemas.openxmlformats.org/drawingml/2006/table">
            <a:tbl>
              <a:tblPr/>
              <a:tblGrid>
                <a:gridCol w="2544324">
                  <a:extLst>
                    <a:ext uri="{9D8B030D-6E8A-4147-A177-3AD203B41FA5}">
                      <a16:colId xmlns:a16="http://schemas.microsoft.com/office/drawing/2014/main" val="20000"/>
                    </a:ext>
                  </a:extLst>
                </a:gridCol>
                <a:gridCol w="12168428">
                  <a:extLst>
                    <a:ext uri="{9D8B030D-6E8A-4147-A177-3AD203B41FA5}">
                      <a16:colId xmlns:a16="http://schemas.microsoft.com/office/drawing/2014/main" val="20001"/>
                    </a:ext>
                  </a:extLst>
                </a:gridCol>
              </a:tblGrid>
              <a:tr h="859168">
                <a:tc>
                  <a:txBody>
                    <a:bodyPr/>
                    <a:lstStyle/>
                    <a:p>
                      <a:pPr algn="l">
                        <a:lnSpc>
                          <a:spcPts val="2799"/>
                        </a:lnSpc>
                        <a:defRPr/>
                      </a:pPr>
                      <a:r>
                        <a:rPr lang="en-US" sz="19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799"/>
                        </a:lnSpc>
                        <a:defRPr/>
                      </a:pPr>
                      <a:r>
                        <a:rPr lang="en-US" sz="1999"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1918808">
                <a:tc>
                  <a:txBody>
                    <a:bodyPr/>
                    <a:lstStyle/>
                    <a:p>
                      <a:pPr algn="l">
                        <a:lnSpc>
                          <a:spcPts val="2799"/>
                        </a:lnSpc>
                        <a:defRPr/>
                      </a:pPr>
                      <a:r>
                        <a:rPr lang="en-US" sz="1999" b="1">
                          <a:solidFill>
                            <a:srgbClr val="000000"/>
                          </a:solidFill>
                          <a:latin typeface="Poppins Bold"/>
                          <a:ea typeface="Poppins Bold"/>
                          <a:cs typeface="Poppins Bold"/>
                          <a:sym typeface="Poppins Bold"/>
                        </a:rPr>
                        <a:t>Social Media Campaigns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99"/>
                        </a:lnSpc>
                        <a:defRPr/>
                      </a:pPr>
                      <a:r>
                        <a:rPr lang="en-US" sz="1999" b="1">
                          <a:solidFill>
                            <a:srgbClr val="000000"/>
                          </a:solidFill>
                          <a:latin typeface="Poppins Bold"/>
                          <a:ea typeface="Poppins Bold"/>
                          <a:cs typeface="Poppins Bold"/>
                          <a:sym typeface="Poppins Bold"/>
                        </a:rPr>
                        <a:t>Targeted Ads</a:t>
                      </a:r>
                      <a:r>
                        <a:rPr lang="en-US" sz="1999">
                          <a:solidFill>
                            <a:srgbClr val="000000"/>
                          </a:solidFill>
                          <a:latin typeface="Poppins"/>
                          <a:ea typeface="Poppins"/>
                          <a:cs typeface="Poppins"/>
                          <a:sym typeface="Poppins"/>
                        </a:rPr>
                        <a:t>: Use social media platforms like Facebook, Instagram, and LinkedIn to run targeted ads aimed at specific demographics.  </a:t>
                      </a:r>
                      <a:endParaRPr lang="en-US" sz="1100"/>
                    </a:p>
                    <a:p>
                      <a:pPr algn="l">
                        <a:lnSpc>
                          <a:spcPts val="2799"/>
                        </a:lnSpc>
                      </a:pPr>
                      <a:r>
                        <a:rPr lang="en-US" sz="1999" b="1">
                          <a:solidFill>
                            <a:srgbClr val="000000"/>
                          </a:solidFill>
                          <a:latin typeface="Poppins Bold"/>
                          <a:ea typeface="Poppins Bold"/>
                          <a:cs typeface="Poppins Bold"/>
                          <a:sym typeface="Poppins Bold"/>
                        </a:rPr>
                        <a:t>Influencer Partnerships</a:t>
                      </a:r>
                      <a:r>
                        <a:rPr lang="en-US" sz="1999">
                          <a:solidFill>
                            <a:srgbClr val="000000"/>
                          </a:solidFill>
                          <a:latin typeface="Poppins"/>
                          <a:ea typeface="Poppins"/>
                          <a:cs typeface="Poppins"/>
                          <a:sym typeface="Poppins"/>
                        </a:rPr>
                        <a:t>: Collaborate with local influencers or community leaders to promote volunteer opportunities.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18808">
                <a:tc>
                  <a:txBody>
                    <a:bodyPr/>
                    <a:lstStyle/>
                    <a:p>
                      <a:pPr algn="l">
                        <a:lnSpc>
                          <a:spcPts val="2799"/>
                        </a:lnSpc>
                        <a:defRPr/>
                      </a:pPr>
                      <a:r>
                        <a:rPr lang="en-US" sz="1999" b="1">
                          <a:solidFill>
                            <a:srgbClr val="000000"/>
                          </a:solidFill>
                          <a:latin typeface="Poppins Bold"/>
                          <a:ea typeface="Poppins Bold"/>
                          <a:cs typeface="Poppins Bold"/>
                          <a:sym typeface="Poppins Bold"/>
                        </a:rPr>
                        <a:t>Volunteer Referral Programs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99"/>
                        </a:lnSpc>
                        <a:defRPr/>
                      </a:pPr>
                      <a:r>
                        <a:rPr lang="en-US" sz="1999" b="1">
                          <a:solidFill>
                            <a:srgbClr val="000000"/>
                          </a:solidFill>
                          <a:latin typeface="Poppins Bold"/>
                          <a:ea typeface="Poppins Bold"/>
                          <a:cs typeface="Poppins Bold"/>
                          <a:sym typeface="Poppins Bold"/>
                        </a:rPr>
                        <a:t>Incentives for Referrals</a:t>
                      </a:r>
                      <a:r>
                        <a:rPr lang="en-US" sz="1999">
                          <a:solidFill>
                            <a:srgbClr val="000000"/>
                          </a:solidFill>
                          <a:latin typeface="Poppins"/>
                          <a:ea typeface="Poppins"/>
                          <a:cs typeface="Poppins"/>
                          <a:sym typeface="Poppins"/>
                        </a:rPr>
                        <a:t>: Encourage current volunteers to refer friends and family by offering incentives such as recognition, rewards, or small gifts.  </a:t>
                      </a:r>
                      <a:endParaRPr lang="en-US" sz="1100"/>
                    </a:p>
                    <a:p>
                      <a:pPr algn="l">
                        <a:lnSpc>
                          <a:spcPts val="2799"/>
                        </a:lnSpc>
                      </a:pPr>
                      <a:r>
                        <a:rPr lang="en-US" sz="1999" b="1">
                          <a:solidFill>
                            <a:srgbClr val="000000"/>
                          </a:solidFill>
                          <a:latin typeface="Poppins Bold"/>
                          <a:ea typeface="Poppins Bold"/>
                          <a:cs typeface="Poppins Bold"/>
                          <a:sym typeface="Poppins Bold"/>
                        </a:rPr>
                        <a:t>Referral Contests</a:t>
                      </a:r>
                      <a:r>
                        <a:rPr lang="en-US" sz="1999">
                          <a:solidFill>
                            <a:srgbClr val="000000"/>
                          </a:solidFill>
                          <a:latin typeface="Poppins"/>
                          <a:ea typeface="Poppins"/>
                          <a:cs typeface="Poppins"/>
                          <a:sym typeface="Poppins"/>
                        </a:rPr>
                        <a:t>: Organise contests where volunteers can win prizes for referring the most new volunteers.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18808">
                <a:tc>
                  <a:txBody>
                    <a:bodyPr/>
                    <a:lstStyle/>
                    <a:p>
                      <a:pPr algn="l">
                        <a:lnSpc>
                          <a:spcPts val="2799"/>
                        </a:lnSpc>
                        <a:defRPr/>
                      </a:pPr>
                      <a:r>
                        <a:rPr lang="en-US" sz="1999" b="1">
                          <a:solidFill>
                            <a:srgbClr val="000000"/>
                          </a:solidFill>
                          <a:latin typeface="Poppins Bold"/>
                          <a:ea typeface="Poppins Bold"/>
                          <a:cs typeface="Poppins Bold"/>
                          <a:sym typeface="Poppins Bold"/>
                        </a:rPr>
                        <a:t>Community Outreach</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99"/>
                        </a:lnSpc>
                        <a:defRPr/>
                      </a:pPr>
                      <a:r>
                        <a:rPr lang="en-US" sz="1999" b="1">
                          <a:solidFill>
                            <a:srgbClr val="000000"/>
                          </a:solidFill>
                          <a:latin typeface="Poppins Bold"/>
                          <a:ea typeface="Poppins Bold"/>
                          <a:cs typeface="Poppins Bold"/>
                          <a:sym typeface="Poppins Bold"/>
                        </a:rPr>
                        <a:t>Pop-Up Recruitment Events</a:t>
                      </a:r>
                      <a:r>
                        <a:rPr lang="en-US" sz="1999">
                          <a:solidFill>
                            <a:srgbClr val="000000"/>
                          </a:solidFill>
                          <a:latin typeface="Poppins"/>
                          <a:ea typeface="Poppins"/>
                          <a:cs typeface="Poppins"/>
                          <a:sym typeface="Poppins"/>
                        </a:rPr>
                        <a:t>: Host pop-up events in high-traffic areas like shopping centre’s, parks, or community centres to engage with potential volunteers. </a:t>
                      </a:r>
                      <a:endParaRPr lang="en-US" sz="1100"/>
                    </a:p>
                    <a:p>
                      <a:pPr algn="l">
                        <a:lnSpc>
                          <a:spcPts val="2799"/>
                        </a:lnSpc>
                      </a:pPr>
                      <a:r>
                        <a:rPr lang="en-US" sz="1999" b="1">
                          <a:solidFill>
                            <a:srgbClr val="000000"/>
                          </a:solidFill>
                          <a:latin typeface="Poppins Bold"/>
                          <a:ea typeface="Poppins Bold"/>
                          <a:cs typeface="Poppins Bold"/>
                          <a:sym typeface="Poppins Bold"/>
                        </a:rPr>
                        <a:t>Partnerships with Local Businesses</a:t>
                      </a:r>
                      <a:r>
                        <a:rPr lang="en-US" sz="1999">
                          <a:solidFill>
                            <a:srgbClr val="000000"/>
                          </a:solidFill>
                          <a:latin typeface="Poppins"/>
                          <a:ea typeface="Poppins"/>
                          <a:cs typeface="Poppins"/>
                          <a:sym typeface="Poppins"/>
                        </a:rPr>
                        <a:t>: Collaborate with local businesses to display recruitment materials or host joint events.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18808">
                <a:tc>
                  <a:txBody>
                    <a:bodyPr/>
                    <a:lstStyle/>
                    <a:p>
                      <a:pPr algn="l">
                        <a:lnSpc>
                          <a:spcPts val="2799"/>
                        </a:lnSpc>
                        <a:defRPr/>
                      </a:pPr>
                      <a:r>
                        <a:rPr lang="en-US" sz="1999" b="1">
                          <a:solidFill>
                            <a:srgbClr val="000000"/>
                          </a:solidFill>
                          <a:latin typeface="Poppins Bold"/>
                          <a:ea typeface="Poppins Bold"/>
                          <a:cs typeface="Poppins Bold"/>
                          <a:sym typeface="Poppins Bold"/>
                        </a:rPr>
                        <a:t>Virtual Recruitment Fairs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799"/>
                        </a:lnSpc>
                        <a:defRPr/>
                      </a:pPr>
                      <a:r>
                        <a:rPr lang="en-US" sz="1999" b="1">
                          <a:solidFill>
                            <a:srgbClr val="000000"/>
                          </a:solidFill>
                          <a:latin typeface="Poppins Bold"/>
                          <a:ea typeface="Poppins Bold"/>
                          <a:cs typeface="Poppins Bold"/>
                          <a:sym typeface="Poppins Bold"/>
                        </a:rPr>
                        <a:t>Online Webinars and Info Sessions</a:t>
                      </a:r>
                      <a:r>
                        <a:rPr lang="en-US" sz="1999">
                          <a:solidFill>
                            <a:srgbClr val="000000"/>
                          </a:solidFill>
                          <a:latin typeface="Poppins"/>
                          <a:ea typeface="Poppins"/>
                          <a:cs typeface="Poppins"/>
                          <a:sym typeface="Poppins"/>
                        </a:rPr>
                        <a:t>: Host virtual events where potential volunteers can learn about your organisation and ask questions.  </a:t>
                      </a:r>
                      <a:endParaRPr lang="en-US" sz="1100"/>
                    </a:p>
                    <a:p>
                      <a:pPr algn="l">
                        <a:lnSpc>
                          <a:spcPts val="2799"/>
                        </a:lnSpc>
                      </a:pPr>
                      <a:r>
                        <a:rPr lang="en-US" sz="1999" b="1">
                          <a:solidFill>
                            <a:srgbClr val="000000"/>
                          </a:solidFill>
                          <a:latin typeface="Poppins Bold"/>
                          <a:ea typeface="Poppins Bold"/>
                          <a:cs typeface="Poppins Bold"/>
                          <a:sym typeface="Poppins Bold"/>
                        </a:rPr>
                        <a:t>Virtual Open Houses</a:t>
                      </a:r>
                      <a:r>
                        <a:rPr lang="en-US" sz="1999">
                          <a:solidFill>
                            <a:srgbClr val="000000"/>
                          </a:solidFill>
                          <a:latin typeface="Poppins"/>
                          <a:ea typeface="Poppins"/>
                          <a:cs typeface="Poppins"/>
                          <a:sym typeface="Poppins"/>
                        </a:rPr>
                        <a:t>: Offer virtual tours of your organisation and introduce key staff members.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TextBox 3"/>
          <p:cNvSpPr txBox="1"/>
          <p:nvPr/>
        </p:nvSpPr>
        <p:spPr>
          <a:xfrm rot="-5400000">
            <a:off x="-2850796" y="4547576"/>
            <a:ext cx="7597066"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Promote</a:t>
            </a:r>
          </a:p>
        </p:txBody>
      </p:sp>
      <p:sp>
        <p:nvSpPr>
          <p:cNvPr id="4" name="TextBox 4"/>
          <p:cNvSpPr txBox="1"/>
          <p:nvPr/>
        </p:nvSpPr>
        <p:spPr>
          <a:xfrm>
            <a:off x="4332593" y="412750"/>
            <a:ext cx="11140662" cy="1165225"/>
          </a:xfrm>
          <a:prstGeom prst="rect">
            <a:avLst/>
          </a:prstGeom>
        </p:spPr>
        <p:txBody>
          <a:bodyPr lIns="0" tIns="0" rIns="0" bIns="0" rtlCol="0" anchor="t">
            <a:spAutoFit/>
          </a:bodyPr>
          <a:lstStyle/>
          <a:p>
            <a:pPr marL="0" lvl="0" indent="0" algn="l">
              <a:lnSpc>
                <a:spcPts val="4550"/>
              </a:lnSpc>
            </a:pPr>
            <a:r>
              <a:rPr lang="en-US" sz="3500" spc="-105">
                <a:solidFill>
                  <a:srgbClr val="C72036"/>
                </a:solidFill>
                <a:latin typeface="Poppins"/>
                <a:ea typeface="Poppins"/>
                <a:cs typeface="Poppins"/>
                <a:sym typeface="Poppins"/>
              </a:rPr>
              <a:t>Examples of recruitment promotional strategies.</a:t>
            </a:r>
          </a:p>
          <a:p>
            <a:pPr marL="0" lvl="0" indent="0" algn="l">
              <a:lnSpc>
                <a:spcPts val="4550"/>
              </a:lnSpc>
            </a:pPr>
            <a:endParaRPr lang="en-US" sz="3500" spc="-105">
              <a:solidFill>
                <a:srgbClr val="C72036"/>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304138" y="738037"/>
          <a:ext cx="14955162" cy="9277349"/>
        </p:xfrm>
        <a:graphic>
          <a:graphicData uri="http://schemas.openxmlformats.org/drawingml/2006/table">
            <a:tbl>
              <a:tblPr/>
              <a:tblGrid>
                <a:gridCol w="2694229">
                  <a:extLst>
                    <a:ext uri="{9D8B030D-6E8A-4147-A177-3AD203B41FA5}">
                      <a16:colId xmlns:a16="http://schemas.microsoft.com/office/drawing/2014/main" val="20000"/>
                    </a:ext>
                  </a:extLst>
                </a:gridCol>
                <a:gridCol w="12260933">
                  <a:extLst>
                    <a:ext uri="{9D8B030D-6E8A-4147-A177-3AD203B41FA5}">
                      <a16:colId xmlns:a16="http://schemas.microsoft.com/office/drawing/2014/main" val="20001"/>
                    </a:ext>
                  </a:extLst>
                </a:gridCol>
              </a:tblGrid>
              <a:tr h="811291">
                <a:tc>
                  <a:txBody>
                    <a:bodyPr/>
                    <a:lstStyle/>
                    <a:p>
                      <a:pPr algn="l">
                        <a:lnSpc>
                          <a:spcPts val="2519"/>
                        </a:lnSpc>
                        <a:defRPr/>
                      </a:pPr>
                      <a:r>
                        <a:rPr lang="en-US" sz="17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19"/>
                        </a:lnSpc>
                        <a:defRPr/>
                      </a:pPr>
                      <a:r>
                        <a:rPr lang="en-US" sz="1799"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1756206">
                <a:tc>
                  <a:txBody>
                    <a:bodyPr/>
                    <a:lstStyle/>
                    <a:p>
                      <a:pPr algn="l">
                        <a:lnSpc>
                          <a:spcPts val="2519"/>
                        </a:lnSpc>
                        <a:defRPr/>
                      </a:pPr>
                      <a:r>
                        <a:rPr lang="en-US" sz="1799" b="1">
                          <a:solidFill>
                            <a:srgbClr val="000000"/>
                          </a:solidFill>
                          <a:latin typeface="Poppins Bold"/>
                          <a:ea typeface="Poppins Bold"/>
                          <a:cs typeface="Poppins Bold"/>
                          <a:sym typeface="Poppins Bold"/>
                        </a:rPr>
                        <a:t>Storytelling and Content Marketing</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000000"/>
                          </a:solidFill>
                          <a:latin typeface="Poppins Bold"/>
                          <a:ea typeface="Poppins Bold"/>
                          <a:cs typeface="Poppins Bold"/>
                          <a:sym typeface="Poppins Bold"/>
                        </a:rPr>
                        <a:t>Volunteer Spotlights</a:t>
                      </a:r>
                      <a:r>
                        <a:rPr lang="en-US" sz="1799">
                          <a:solidFill>
                            <a:srgbClr val="000000"/>
                          </a:solidFill>
                          <a:latin typeface="Poppins"/>
                          <a:ea typeface="Poppins"/>
                          <a:cs typeface="Poppins"/>
                          <a:sym typeface="Poppins"/>
                        </a:rPr>
                        <a:t>: Share stories and testimonials from current volunteers on your website and social media. </a:t>
                      </a:r>
                      <a:endParaRPr lang="en-US" sz="1100"/>
                    </a:p>
                    <a:p>
                      <a:pPr algn="l">
                        <a:lnSpc>
                          <a:spcPts val="2519"/>
                        </a:lnSpc>
                      </a:pPr>
                      <a:r>
                        <a:rPr lang="en-US" sz="1799" b="1">
                          <a:solidFill>
                            <a:srgbClr val="000000"/>
                          </a:solidFill>
                          <a:latin typeface="Poppins Bold"/>
                          <a:ea typeface="Poppins Bold"/>
                          <a:cs typeface="Poppins Bold"/>
                          <a:sym typeface="Poppins Bold"/>
                        </a:rPr>
                        <a:t>Impact Videos</a:t>
                      </a:r>
                      <a:r>
                        <a:rPr lang="en-US" sz="1799">
                          <a:solidFill>
                            <a:srgbClr val="000000"/>
                          </a:solidFill>
                          <a:latin typeface="Poppins"/>
                          <a:ea typeface="Poppins"/>
                          <a:cs typeface="Poppins"/>
                          <a:sym typeface="Poppins"/>
                        </a:rPr>
                        <a:t>: Create short videos showcasing the impact of your volunteers' work and share them widely.</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1234">
                <a:tc>
                  <a:txBody>
                    <a:bodyPr/>
                    <a:lstStyle/>
                    <a:p>
                      <a:pPr algn="l">
                        <a:lnSpc>
                          <a:spcPts val="2519"/>
                        </a:lnSpc>
                        <a:defRPr/>
                      </a:pPr>
                      <a:r>
                        <a:rPr lang="en-US" sz="1799" b="1">
                          <a:solidFill>
                            <a:srgbClr val="000000"/>
                          </a:solidFill>
                          <a:latin typeface="Poppins Bold"/>
                          <a:ea typeface="Poppins Bold"/>
                          <a:cs typeface="Poppins Bold"/>
                          <a:sym typeface="Poppins Bold"/>
                        </a:rPr>
                        <a:t>Alumni Networks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000000"/>
                          </a:solidFill>
                          <a:latin typeface="Poppins Bold"/>
                          <a:ea typeface="Poppins Bold"/>
                          <a:cs typeface="Poppins Bold"/>
                          <a:sym typeface="Poppins Bold"/>
                        </a:rPr>
                        <a:t>Engage Former Volunteers</a:t>
                      </a:r>
                      <a:r>
                        <a:rPr lang="en-US" sz="1799">
                          <a:solidFill>
                            <a:srgbClr val="000000"/>
                          </a:solidFill>
                          <a:latin typeface="Poppins"/>
                          <a:ea typeface="Poppins"/>
                          <a:cs typeface="Poppins"/>
                          <a:sym typeface="Poppins"/>
                        </a:rPr>
                        <a:t>: Reach out to former volunteers and invite them to return or refer new volunteers.  </a:t>
                      </a:r>
                      <a:endParaRPr lang="en-US" sz="1100"/>
                    </a:p>
                    <a:p>
                      <a:pPr algn="l">
                        <a:lnSpc>
                          <a:spcPts val="2519"/>
                        </a:lnSpc>
                      </a:pPr>
                      <a:r>
                        <a:rPr lang="en-US" sz="1799" b="1">
                          <a:solidFill>
                            <a:srgbClr val="000000"/>
                          </a:solidFill>
                          <a:latin typeface="Poppins Bold"/>
                          <a:ea typeface="Poppins Bold"/>
                          <a:cs typeface="Poppins Bold"/>
                          <a:sym typeface="Poppins Bold"/>
                        </a:rPr>
                        <a:t>Alumni Events</a:t>
                      </a:r>
                      <a:r>
                        <a:rPr lang="en-US" sz="1799">
                          <a:solidFill>
                            <a:srgbClr val="000000"/>
                          </a:solidFill>
                          <a:latin typeface="Poppins"/>
                          <a:ea typeface="Poppins"/>
                          <a:cs typeface="Poppins"/>
                          <a:sym typeface="Poppins"/>
                        </a:rPr>
                        <a:t>: Host events specifically for former volunteers to reconnect and share their experiences.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56206">
                <a:tc>
                  <a:txBody>
                    <a:bodyPr/>
                    <a:lstStyle/>
                    <a:p>
                      <a:pPr algn="l">
                        <a:lnSpc>
                          <a:spcPts val="2519"/>
                        </a:lnSpc>
                        <a:defRPr/>
                      </a:pPr>
                      <a:r>
                        <a:rPr lang="en-US" sz="1799" b="1">
                          <a:solidFill>
                            <a:srgbClr val="000000"/>
                          </a:solidFill>
                          <a:latin typeface="Poppins Bold"/>
                          <a:ea typeface="Poppins Bold"/>
                          <a:cs typeface="Poppins Bold"/>
                          <a:sym typeface="Poppins Bold"/>
                        </a:rPr>
                        <a:t>Corporate Partnerships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000000"/>
                          </a:solidFill>
                          <a:latin typeface="Poppins Bold"/>
                          <a:ea typeface="Poppins Bold"/>
                          <a:cs typeface="Poppins Bold"/>
                          <a:sym typeface="Poppins Bold"/>
                        </a:rPr>
                        <a:t>Employee Volunteer Programs</a:t>
                      </a:r>
                      <a:r>
                        <a:rPr lang="en-US" sz="1799">
                          <a:solidFill>
                            <a:srgbClr val="000000"/>
                          </a:solidFill>
                          <a:latin typeface="Poppins"/>
                          <a:ea typeface="Poppins"/>
                          <a:cs typeface="Poppins"/>
                          <a:sym typeface="Poppins"/>
                        </a:rPr>
                        <a:t>: Partner with companies to create employee volunteer programs where staff can volunteer as part of their work.  </a:t>
                      </a:r>
                      <a:endParaRPr lang="en-US" sz="1100"/>
                    </a:p>
                    <a:p>
                      <a:pPr algn="l">
                        <a:lnSpc>
                          <a:spcPts val="2519"/>
                        </a:lnSpc>
                      </a:pPr>
                      <a:r>
                        <a:rPr lang="en-US" sz="1799" b="1">
                          <a:solidFill>
                            <a:srgbClr val="000000"/>
                          </a:solidFill>
                          <a:latin typeface="Poppins Bold"/>
                          <a:ea typeface="Poppins Bold"/>
                          <a:cs typeface="Poppins Bold"/>
                          <a:sym typeface="Poppins Bold"/>
                        </a:rPr>
                        <a:t>Corporate Sponsorships</a:t>
                      </a:r>
                      <a:r>
                        <a:rPr lang="en-US" sz="1799">
                          <a:solidFill>
                            <a:srgbClr val="000000"/>
                          </a:solidFill>
                          <a:latin typeface="Poppins"/>
                          <a:ea typeface="Poppins"/>
                          <a:cs typeface="Poppins"/>
                          <a:sym typeface="Poppins"/>
                        </a:rPr>
                        <a:t>: Seek sponsorships from businesses that can provide resources or promote your volunteer opportunities.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56206">
                <a:tc>
                  <a:txBody>
                    <a:bodyPr/>
                    <a:lstStyle/>
                    <a:p>
                      <a:pPr algn="l">
                        <a:lnSpc>
                          <a:spcPts val="2519"/>
                        </a:lnSpc>
                        <a:defRPr/>
                      </a:pPr>
                      <a:r>
                        <a:rPr lang="en-US" sz="1799" b="1">
                          <a:solidFill>
                            <a:srgbClr val="000000"/>
                          </a:solidFill>
                          <a:latin typeface="Poppins Bold"/>
                          <a:ea typeface="Poppins Bold"/>
                          <a:cs typeface="Poppins Bold"/>
                          <a:sym typeface="Poppins Bold"/>
                        </a:rPr>
                        <a:t>Niche Recruitment</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000000"/>
                          </a:solidFill>
                          <a:latin typeface="Poppins Bold"/>
                          <a:ea typeface="Poppins Bold"/>
                          <a:cs typeface="Poppins Bold"/>
                          <a:sym typeface="Poppins Bold"/>
                        </a:rPr>
                        <a:t>Special Interest Groups</a:t>
                      </a:r>
                      <a:r>
                        <a:rPr lang="en-US" sz="1799">
                          <a:solidFill>
                            <a:srgbClr val="000000"/>
                          </a:solidFill>
                          <a:latin typeface="Poppins"/>
                          <a:ea typeface="Poppins"/>
                          <a:cs typeface="Poppins"/>
                          <a:sym typeface="Poppins"/>
                        </a:rPr>
                        <a:t>: Target recruitment efforts towards specific interest groups, such as environmental clubs, sports teams, or hobby groups.  </a:t>
                      </a:r>
                      <a:endParaRPr lang="en-US" sz="1100"/>
                    </a:p>
                    <a:p>
                      <a:pPr algn="l">
                        <a:lnSpc>
                          <a:spcPts val="2519"/>
                        </a:lnSpc>
                      </a:pPr>
                      <a:r>
                        <a:rPr lang="en-US" sz="1799" b="1">
                          <a:solidFill>
                            <a:srgbClr val="000000"/>
                          </a:solidFill>
                          <a:latin typeface="Poppins Bold"/>
                          <a:ea typeface="Poppins Bold"/>
                          <a:cs typeface="Poppins Bold"/>
                          <a:sym typeface="Poppins Bold"/>
                        </a:rPr>
                        <a:t>Skill-Based Recruitment</a:t>
                      </a:r>
                      <a:r>
                        <a:rPr lang="en-US" sz="1799">
                          <a:solidFill>
                            <a:srgbClr val="000000"/>
                          </a:solidFill>
                          <a:latin typeface="Poppins"/>
                          <a:ea typeface="Poppins"/>
                          <a:cs typeface="Poppins"/>
                          <a:sym typeface="Poppins"/>
                        </a:rPr>
                        <a:t>: Focus on recruiting volunteers with specific skills needed for particular projects or roles.</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56206">
                <a:tc>
                  <a:txBody>
                    <a:bodyPr/>
                    <a:lstStyle/>
                    <a:p>
                      <a:pPr algn="l">
                        <a:lnSpc>
                          <a:spcPts val="2519"/>
                        </a:lnSpc>
                        <a:defRPr/>
                      </a:pPr>
                      <a:r>
                        <a:rPr lang="en-US" sz="1799" b="1">
                          <a:solidFill>
                            <a:srgbClr val="000000"/>
                          </a:solidFill>
                          <a:latin typeface="Poppins Bold"/>
                          <a:ea typeface="Poppins Bold"/>
                          <a:cs typeface="Poppins Bold"/>
                          <a:sym typeface="Poppins Bold"/>
                        </a:rPr>
                        <a:t>Volunteer Ambassadors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000000"/>
                          </a:solidFill>
                          <a:latin typeface="Poppins Bold"/>
                          <a:ea typeface="Poppins Bold"/>
                          <a:cs typeface="Poppins Bold"/>
                          <a:sym typeface="Poppins Bold"/>
                        </a:rPr>
                        <a:t>Ambassador Programs</a:t>
                      </a:r>
                      <a:r>
                        <a:rPr lang="en-US" sz="1799">
                          <a:solidFill>
                            <a:srgbClr val="000000"/>
                          </a:solidFill>
                          <a:latin typeface="Poppins"/>
                          <a:ea typeface="Poppins"/>
                          <a:cs typeface="Poppins"/>
                          <a:sym typeface="Poppins"/>
                        </a:rPr>
                        <a:t>: Develop a program where passionate volunteers act as ambassadors to promote your organization and recruit new volunteers.  </a:t>
                      </a:r>
                      <a:endParaRPr lang="en-US" sz="1100"/>
                    </a:p>
                    <a:p>
                      <a:pPr algn="l">
                        <a:lnSpc>
                          <a:spcPts val="2519"/>
                        </a:lnSpc>
                      </a:pPr>
                      <a:r>
                        <a:rPr lang="en-US" sz="1799" b="1">
                          <a:solidFill>
                            <a:srgbClr val="000000"/>
                          </a:solidFill>
                          <a:latin typeface="Poppins Bold"/>
                          <a:ea typeface="Poppins Bold"/>
                          <a:cs typeface="Poppins Bold"/>
                          <a:sym typeface="Poppins Bold"/>
                        </a:rPr>
                        <a:t>Peer-to-Peer Recruitment</a:t>
                      </a:r>
                      <a:r>
                        <a:rPr lang="en-US" sz="1799">
                          <a:solidFill>
                            <a:srgbClr val="000000"/>
                          </a:solidFill>
                          <a:latin typeface="Poppins"/>
                          <a:ea typeface="Poppins"/>
                          <a:cs typeface="Poppins"/>
                          <a:sym typeface="Poppins"/>
                        </a:rPr>
                        <a:t>: Encourage volunteers to share their experiences and recruit peers through word-of-mouth.</a:t>
                      </a: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rot="-5400000">
            <a:off x="-2991928" y="4026181"/>
            <a:ext cx="7597066"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a:t>
            </a:r>
            <a:r>
              <a:rPr lang="en-US" sz="4200" spc="-126">
                <a:solidFill>
                  <a:srgbClr val="F6F4F5"/>
                </a:solidFill>
                <a:latin typeface="Poppins"/>
                <a:ea typeface="Poppins"/>
                <a:cs typeface="Poppins"/>
                <a:sym typeface="Poppins"/>
              </a:rPr>
              <a:t> </a:t>
            </a:r>
            <a:r>
              <a:rPr lang="en-US" sz="4200" spc="-126">
                <a:solidFill>
                  <a:srgbClr val="C72036"/>
                </a:solidFill>
                <a:latin typeface="Poppins"/>
                <a:ea typeface="Poppins"/>
                <a:cs typeface="Poppins"/>
                <a:sym typeface="Poppins"/>
              </a:rPr>
              <a:t>Promote</a:t>
            </a:r>
          </a:p>
        </p:txBody>
      </p:sp>
      <p:sp>
        <p:nvSpPr>
          <p:cNvPr id="4" name="TextBox 4"/>
          <p:cNvSpPr txBox="1"/>
          <p:nvPr/>
        </p:nvSpPr>
        <p:spPr>
          <a:xfrm>
            <a:off x="4927950" y="122087"/>
            <a:ext cx="11140662" cy="1165225"/>
          </a:xfrm>
          <a:prstGeom prst="rect">
            <a:avLst/>
          </a:prstGeom>
        </p:spPr>
        <p:txBody>
          <a:bodyPr lIns="0" tIns="0" rIns="0" bIns="0" rtlCol="0" anchor="t">
            <a:spAutoFit/>
          </a:bodyPr>
          <a:lstStyle/>
          <a:p>
            <a:pPr marL="0" lvl="0" indent="0" algn="l">
              <a:lnSpc>
                <a:spcPts val="4550"/>
              </a:lnSpc>
            </a:pPr>
            <a:r>
              <a:rPr lang="en-US" sz="3500" spc="-105">
                <a:solidFill>
                  <a:srgbClr val="C81C2C"/>
                </a:solidFill>
                <a:latin typeface="Poppins"/>
                <a:ea typeface="Poppins"/>
                <a:cs typeface="Poppins"/>
                <a:sym typeface="Poppins"/>
              </a:rPr>
              <a:t>Examples of recruitment promotional strategies.</a:t>
            </a:r>
          </a:p>
          <a:p>
            <a:pPr marL="0" lvl="0" indent="0" algn="l">
              <a:lnSpc>
                <a:spcPts val="4550"/>
              </a:lnSpc>
            </a:pPr>
            <a:endParaRPr lang="en-US" sz="3500" spc="-105">
              <a:solidFill>
                <a:srgbClr val="C81C2C"/>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8621064" y="571292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6" name="Group 16"/>
          <p:cNvGrpSpPr/>
          <p:nvPr/>
        </p:nvGrpSpPr>
        <p:grpSpPr>
          <a:xfrm>
            <a:off x="11310292" y="5083553"/>
            <a:ext cx="1131074" cy="11310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9" name="AutoShape 19"/>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AutoShape 20"/>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21" name="AutoShape 21"/>
          <p:cNvSpPr/>
          <p:nvPr/>
        </p:nvSpPr>
        <p:spPr>
          <a:xfrm flipH="1" flipV="1">
            <a:off x="9185152" y="5121586"/>
            <a:ext cx="741" cy="591337"/>
          </a:xfrm>
          <a:prstGeom prst="line">
            <a:avLst/>
          </a:prstGeom>
          <a:ln w="28575" cap="flat">
            <a:solidFill>
              <a:srgbClr val="3C5679"/>
            </a:solidFill>
            <a:prstDash val="sysDash"/>
            <a:headEnd type="none" w="sm" len="sm"/>
            <a:tailEnd type="none" w="sm" len="sm"/>
          </a:ln>
        </p:spPr>
        <p:txBody>
          <a:bodyPr/>
          <a:lstStyle/>
          <a:p>
            <a:endParaRPr lang="en-AU"/>
          </a:p>
        </p:txBody>
      </p:sp>
      <p:sp>
        <p:nvSpPr>
          <p:cNvPr id="22" name="AutoShape 22"/>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23" name="AutoShape 23"/>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4" name="Freeform 24"/>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5" name="Freeform 25"/>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6" name="Freeform 26"/>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7" name="Freeform 27"/>
          <p:cNvSpPr/>
          <p:nvPr/>
        </p:nvSpPr>
        <p:spPr>
          <a:xfrm>
            <a:off x="8905711" y="6030090"/>
            <a:ext cx="561781" cy="481728"/>
          </a:xfrm>
          <a:custGeom>
            <a:avLst/>
            <a:gdLst/>
            <a:ahLst/>
            <a:cxnLst/>
            <a:rect l="l" t="t" r="r" b="b"/>
            <a:pathLst>
              <a:path w="561781" h="481728">
                <a:moveTo>
                  <a:pt x="0" y="0"/>
                </a:moveTo>
                <a:lnTo>
                  <a:pt x="561781" y="0"/>
                </a:lnTo>
                <a:lnTo>
                  <a:pt x="561781" y="481728"/>
                </a:lnTo>
                <a:lnTo>
                  <a:pt x="0" y="481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8" name="Freeform 28"/>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9" name="Freeform 29"/>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30" name="TextBox 30"/>
          <p:cNvSpPr txBox="1"/>
          <p:nvPr/>
        </p:nvSpPr>
        <p:spPr>
          <a:xfrm>
            <a:off x="493559" y="148502"/>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STREAMLINING PROCEDURES</a:t>
            </a:r>
          </a:p>
        </p:txBody>
      </p:sp>
      <p:sp>
        <p:nvSpPr>
          <p:cNvPr id="31" name="TextBox 31"/>
          <p:cNvSpPr txBox="1"/>
          <p:nvPr/>
        </p:nvSpPr>
        <p:spPr>
          <a:xfrm>
            <a:off x="989129" y="1995082"/>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Create a promotional calendar for recurring roles</a:t>
            </a:r>
          </a:p>
        </p:txBody>
      </p:sp>
      <p:sp>
        <p:nvSpPr>
          <p:cNvPr id="32" name="TextBox 32"/>
          <p:cNvSpPr txBox="1"/>
          <p:nvPr/>
        </p:nvSpPr>
        <p:spPr>
          <a:xfrm>
            <a:off x="989129" y="3289880"/>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Plan ah</a:t>
            </a:r>
            <a:r>
              <a:rPr lang="en-US" sz="1599" u="none" strike="noStrike">
                <a:solidFill>
                  <a:srgbClr val="3B3B3B"/>
                </a:solidFill>
                <a:latin typeface="Poppins"/>
                <a:ea typeface="Poppins"/>
                <a:cs typeface="Poppins"/>
                <a:sym typeface="Poppins"/>
              </a:rPr>
              <a:t>ead by mapping out when and how often key volunteer roles need to be promoted.</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 This helps avoid last-minute rushes and keeps messaging consistent throughout the year.</a:t>
            </a:r>
          </a:p>
        </p:txBody>
      </p:sp>
      <p:sp>
        <p:nvSpPr>
          <p:cNvPr id="33" name="TextBox 33"/>
          <p:cNvSpPr txBox="1"/>
          <p:nvPr/>
        </p:nvSpPr>
        <p:spPr>
          <a:xfrm>
            <a:off x="13136692" y="2196071"/>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Set up a simple approval process</a:t>
            </a:r>
          </a:p>
        </p:txBody>
      </p:sp>
      <p:sp>
        <p:nvSpPr>
          <p:cNvPr id="34" name="TextBox 34"/>
          <p:cNvSpPr txBox="1"/>
          <p:nvPr/>
        </p:nvSpPr>
        <p:spPr>
          <a:xfrm>
            <a:off x="13057550" y="3169003"/>
            <a:ext cx="4241322" cy="23583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Create</a:t>
            </a:r>
            <a:r>
              <a:rPr lang="en-US" sz="1599" u="none" strike="noStrike">
                <a:solidFill>
                  <a:srgbClr val="3B3B3B"/>
                </a:solidFill>
                <a:latin typeface="Poppins"/>
                <a:ea typeface="Poppins"/>
                <a:cs typeface="Poppins"/>
                <a:sym typeface="Poppins"/>
              </a:rPr>
              <a:t> a clear workflow for reviewing and approving promotional content. This helps avoid delays and ensures messaging stays on-brand.</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Automate posting by using tools like Meta Business Suite or Buffer. This saves time and ensures regular updates without manual effort.</a:t>
            </a:r>
          </a:p>
        </p:txBody>
      </p:sp>
      <p:sp>
        <p:nvSpPr>
          <p:cNvPr id="35" name="TextBox 35"/>
          <p:cNvSpPr txBox="1"/>
          <p:nvPr/>
        </p:nvSpPr>
        <p:spPr>
          <a:xfrm>
            <a:off x="13057550" y="6132007"/>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Keep a checklist for each campaign</a:t>
            </a:r>
          </a:p>
        </p:txBody>
      </p:sp>
      <p:sp>
        <p:nvSpPr>
          <p:cNvPr id="36" name="TextBox 36"/>
          <p:cNvSpPr txBox="1"/>
          <p:nvPr/>
        </p:nvSpPr>
        <p:spPr>
          <a:xfrm>
            <a:off x="13057550" y="7107367"/>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Us</a:t>
            </a:r>
            <a:r>
              <a:rPr lang="en-US" sz="1599" u="none" strike="noStrike">
                <a:solidFill>
                  <a:srgbClr val="3B3B3B"/>
                </a:solidFill>
                <a:latin typeface="Poppins"/>
                <a:ea typeface="Poppins"/>
                <a:cs typeface="Poppins"/>
                <a:sym typeface="Poppins"/>
              </a:rPr>
              <a:t>e a simple checklist to track tasks like writing content, designing graphics, getting approvals, and posting.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helps make sure nothing gets missed.</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37" name="TextBox 37"/>
          <p:cNvSpPr txBox="1"/>
          <p:nvPr/>
        </p:nvSpPr>
        <p:spPr>
          <a:xfrm>
            <a:off x="7053026" y="7101172"/>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Store all assets in one shared location</a:t>
            </a:r>
          </a:p>
        </p:txBody>
      </p:sp>
      <p:sp>
        <p:nvSpPr>
          <p:cNvPr id="38" name="TextBox 38"/>
          <p:cNvSpPr txBox="1"/>
          <p:nvPr/>
        </p:nvSpPr>
        <p:spPr>
          <a:xfrm>
            <a:off x="6968101" y="8127015"/>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Keep images, logos, templates, and documents in a shared drive or content management system (CMS). This makes it easy for everyone to find what they need and keeps things organised.</a:t>
            </a:r>
          </a:p>
        </p:txBody>
      </p:sp>
      <p:sp>
        <p:nvSpPr>
          <p:cNvPr id="39" name="TextBox 39"/>
          <p:cNvSpPr txBox="1"/>
          <p:nvPr/>
        </p:nvSpPr>
        <p:spPr>
          <a:xfrm>
            <a:off x="1068271" y="5972940"/>
            <a:ext cx="4241322" cy="111823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Make templates for role descriptions and social media posts</a:t>
            </a:r>
          </a:p>
        </p:txBody>
      </p:sp>
      <p:sp>
        <p:nvSpPr>
          <p:cNvPr id="40" name="TextBox 40"/>
          <p:cNvSpPr txBox="1"/>
          <p:nvPr/>
        </p:nvSpPr>
        <p:spPr>
          <a:xfrm>
            <a:off x="989129" y="7419307"/>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Save</a:t>
            </a:r>
            <a:r>
              <a:rPr lang="en-US" sz="1599" u="none" strike="noStrike">
                <a:solidFill>
                  <a:srgbClr val="3B3B3B"/>
                </a:solidFill>
                <a:latin typeface="Poppins"/>
                <a:ea typeface="Poppins"/>
                <a:cs typeface="Poppins"/>
                <a:sym typeface="Poppins"/>
              </a:rPr>
              <a:t> time by creating ready-to-use templates for common volunteer roles and posts. These can be easily updated with new details and reused across different platforms.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958415" y="3445860"/>
            <a:ext cx="2649764" cy="2594777"/>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3686139"/>
            <a:ext cx="1162992" cy="116299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754053" y="3686139"/>
            <a:ext cx="1162992" cy="116299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9802" y="6001525"/>
            <a:ext cx="1162992" cy="116299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11470033" y="6001525"/>
            <a:ext cx="1162992" cy="116299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6" name="AutoShape 16"/>
          <p:cNvSpPr/>
          <p:nvPr/>
        </p:nvSpPr>
        <p:spPr>
          <a:xfrm>
            <a:off x="6805691" y="4357178"/>
            <a:ext cx="1192746" cy="185858"/>
          </a:xfrm>
          <a:prstGeom prst="line">
            <a:avLst/>
          </a:prstGeom>
          <a:ln w="28575" cap="flat">
            <a:solidFill>
              <a:srgbClr val="3C5679"/>
            </a:solidFill>
            <a:prstDash val="sysDash"/>
            <a:headEnd type="none" w="sm" len="sm"/>
            <a:tailEnd type="none" w="sm" len="sm"/>
          </a:ln>
        </p:spPr>
        <p:txBody>
          <a:bodyPr/>
          <a:lstStyle/>
          <a:p>
            <a:endParaRPr lang="en-AU"/>
          </a:p>
        </p:txBody>
      </p:sp>
      <p:sp>
        <p:nvSpPr>
          <p:cNvPr id="17" name="AutoShape 17"/>
          <p:cNvSpPr/>
          <p:nvPr/>
        </p:nvSpPr>
        <p:spPr>
          <a:xfrm flipV="1">
            <a:off x="7005309" y="5432421"/>
            <a:ext cx="1243353" cy="828200"/>
          </a:xfrm>
          <a:prstGeom prst="line">
            <a:avLst/>
          </a:prstGeom>
          <a:ln w="28575" cap="flat">
            <a:solidFill>
              <a:srgbClr val="3C5679"/>
            </a:solidFill>
            <a:prstDash val="sysDash"/>
            <a:headEnd type="none" w="sm" len="sm"/>
            <a:tailEnd type="none" w="sm" len="sm"/>
          </a:ln>
        </p:spPr>
        <p:txBody>
          <a:bodyPr/>
          <a:lstStyle/>
          <a:p>
            <a:endParaRPr lang="en-AU"/>
          </a:p>
        </p:txBody>
      </p:sp>
      <p:sp>
        <p:nvSpPr>
          <p:cNvPr id="18" name="AutoShape 18"/>
          <p:cNvSpPr/>
          <p:nvPr/>
        </p:nvSpPr>
        <p:spPr>
          <a:xfrm flipH="1" flipV="1">
            <a:off x="10318844" y="5431475"/>
            <a:ext cx="1248338" cy="829648"/>
          </a:xfrm>
          <a:prstGeom prst="line">
            <a:avLst/>
          </a:prstGeom>
          <a:ln w="28575" cap="flat">
            <a:solidFill>
              <a:srgbClr val="3C5679"/>
            </a:solidFill>
            <a:prstDash val="sysDash"/>
            <a:headEnd type="none" w="sm" len="sm"/>
            <a:tailEnd type="none" w="sm" len="sm"/>
          </a:ln>
        </p:spPr>
        <p:txBody>
          <a:bodyPr/>
          <a:lstStyle/>
          <a:p>
            <a:endParaRPr lang="en-AU"/>
          </a:p>
        </p:txBody>
      </p:sp>
      <p:sp>
        <p:nvSpPr>
          <p:cNvPr id="19" name="AutoShape 19"/>
          <p:cNvSpPr/>
          <p:nvPr/>
        </p:nvSpPr>
        <p:spPr>
          <a:xfrm flipH="1">
            <a:off x="10568353" y="4357178"/>
            <a:ext cx="1192551" cy="185828"/>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Freeform 20"/>
          <p:cNvSpPr/>
          <p:nvPr/>
        </p:nvSpPr>
        <p:spPr>
          <a:xfrm>
            <a:off x="8701802" y="4091712"/>
            <a:ext cx="1162992" cy="1303072"/>
          </a:xfrm>
          <a:custGeom>
            <a:avLst/>
            <a:gdLst/>
            <a:ahLst/>
            <a:cxnLst/>
            <a:rect l="l" t="t" r="r" b="b"/>
            <a:pathLst>
              <a:path w="1162992" h="1303072">
                <a:moveTo>
                  <a:pt x="0" y="0"/>
                </a:moveTo>
                <a:lnTo>
                  <a:pt x="1162992" y="0"/>
                </a:lnTo>
                <a:lnTo>
                  <a:pt x="1162992" y="1303072"/>
                </a:lnTo>
                <a:lnTo>
                  <a:pt x="0" y="13030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1" name="Freeform 21"/>
          <p:cNvSpPr/>
          <p:nvPr/>
        </p:nvSpPr>
        <p:spPr>
          <a:xfrm>
            <a:off x="5940795" y="3977383"/>
            <a:ext cx="580503" cy="580503"/>
          </a:xfrm>
          <a:custGeom>
            <a:avLst/>
            <a:gdLst/>
            <a:ahLst/>
            <a:cxnLst/>
            <a:rect l="l" t="t" r="r" b="b"/>
            <a:pathLst>
              <a:path w="580503" h="580503">
                <a:moveTo>
                  <a:pt x="0" y="0"/>
                </a:moveTo>
                <a:lnTo>
                  <a:pt x="580503" y="0"/>
                </a:lnTo>
                <a:lnTo>
                  <a:pt x="580503" y="580503"/>
                </a:lnTo>
                <a:lnTo>
                  <a:pt x="0" y="5805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2" name="Freeform 22"/>
          <p:cNvSpPr/>
          <p:nvPr/>
        </p:nvSpPr>
        <p:spPr>
          <a:xfrm>
            <a:off x="6239384" y="6301108"/>
            <a:ext cx="563827" cy="563827"/>
          </a:xfrm>
          <a:custGeom>
            <a:avLst/>
            <a:gdLst/>
            <a:ahLst/>
            <a:cxnLst/>
            <a:rect l="l" t="t" r="r" b="b"/>
            <a:pathLst>
              <a:path w="563827" h="563827">
                <a:moveTo>
                  <a:pt x="0" y="0"/>
                </a:moveTo>
                <a:lnTo>
                  <a:pt x="563827" y="0"/>
                </a:lnTo>
                <a:lnTo>
                  <a:pt x="563827" y="563827"/>
                </a:lnTo>
                <a:lnTo>
                  <a:pt x="0" y="5638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3" name="Freeform 23"/>
          <p:cNvSpPr/>
          <p:nvPr/>
        </p:nvSpPr>
        <p:spPr>
          <a:xfrm>
            <a:off x="11750741" y="6303665"/>
            <a:ext cx="601575" cy="558713"/>
          </a:xfrm>
          <a:custGeom>
            <a:avLst/>
            <a:gdLst/>
            <a:ahLst/>
            <a:cxnLst/>
            <a:rect l="l" t="t" r="r" b="b"/>
            <a:pathLst>
              <a:path w="601575" h="558713">
                <a:moveTo>
                  <a:pt x="0" y="0"/>
                </a:moveTo>
                <a:lnTo>
                  <a:pt x="601575" y="0"/>
                </a:lnTo>
                <a:lnTo>
                  <a:pt x="601575" y="558713"/>
                </a:lnTo>
                <a:lnTo>
                  <a:pt x="0" y="5587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4" name="Freeform 24"/>
          <p:cNvSpPr/>
          <p:nvPr/>
        </p:nvSpPr>
        <p:spPr>
          <a:xfrm>
            <a:off x="12009147" y="4011001"/>
            <a:ext cx="652804" cy="513267"/>
          </a:xfrm>
          <a:custGeom>
            <a:avLst/>
            <a:gdLst/>
            <a:ahLst/>
            <a:cxnLst/>
            <a:rect l="l" t="t" r="r" b="b"/>
            <a:pathLst>
              <a:path w="652804" h="513267">
                <a:moveTo>
                  <a:pt x="0" y="0"/>
                </a:moveTo>
                <a:lnTo>
                  <a:pt x="652804" y="0"/>
                </a:lnTo>
                <a:lnTo>
                  <a:pt x="652804" y="513267"/>
                </a:lnTo>
                <a:lnTo>
                  <a:pt x="0" y="51326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5" name="TextBox 25"/>
          <p:cNvSpPr txBox="1"/>
          <p:nvPr/>
        </p:nvSpPr>
        <p:spPr>
          <a:xfrm>
            <a:off x="1680576" y="413729"/>
            <a:ext cx="14926848"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AUTOMATION OPTIONS</a:t>
            </a:r>
          </a:p>
        </p:txBody>
      </p:sp>
      <p:sp>
        <p:nvSpPr>
          <p:cNvPr id="26" name="TextBox 26"/>
          <p:cNvSpPr txBox="1"/>
          <p:nvPr/>
        </p:nvSpPr>
        <p:spPr>
          <a:xfrm>
            <a:off x="989129" y="1995082"/>
            <a:ext cx="4241322" cy="1118235"/>
          </a:xfrm>
          <a:prstGeom prst="rect">
            <a:avLst/>
          </a:prstGeom>
        </p:spPr>
        <p:txBody>
          <a:bodyPr lIns="0" tIns="0" rIns="0" bIns="0" rtlCol="0" anchor="t">
            <a:spAutoFit/>
          </a:bodyPr>
          <a:lstStyle/>
          <a:p>
            <a:pPr algn="l">
              <a:lnSpc>
                <a:spcPts val="2940"/>
              </a:lnSpc>
            </a:pPr>
            <a:r>
              <a:rPr lang="en-US" sz="2100" b="1">
                <a:solidFill>
                  <a:srgbClr val="C72036"/>
                </a:solidFill>
                <a:latin typeface="Poppins Bold"/>
                <a:ea typeface="Poppins Bold"/>
                <a:cs typeface="Poppins Bold"/>
                <a:sym typeface="Poppins Bold"/>
              </a:rPr>
              <a:t>Use scheduling tools (Buffer, Hootsuite) for social media -</a:t>
            </a:r>
          </a:p>
          <a:p>
            <a:pPr marL="0" lvl="1" indent="0" algn="l">
              <a:lnSpc>
                <a:spcPts val="2940"/>
              </a:lnSpc>
              <a:spcBef>
                <a:spcPct val="0"/>
              </a:spcBef>
            </a:pPr>
            <a:r>
              <a:rPr lang="en-US" sz="2100" b="1">
                <a:solidFill>
                  <a:srgbClr val="414042"/>
                </a:solidFill>
                <a:latin typeface="Poppins Bold"/>
                <a:ea typeface="Poppins Bold"/>
                <a:cs typeface="Poppins Bold"/>
                <a:sym typeface="Poppins Bold"/>
              </a:rPr>
              <a:t>(</a:t>
            </a:r>
            <a:r>
              <a:rPr lang="en-US" sz="2100" b="1" i="1">
                <a:solidFill>
                  <a:srgbClr val="414042"/>
                </a:solidFill>
                <a:latin typeface="Poppins Bold Italics"/>
                <a:ea typeface="Poppins Bold Italics"/>
                <a:cs typeface="Poppins Bold Italics"/>
                <a:sym typeface="Poppins Bold Italics"/>
              </a:rPr>
              <a:t>If budget permits.)</a:t>
            </a:r>
          </a:p>
        </p:txBody>
      </p:sp>
      <p:sp>
        <p:nvSpPr>
          <p:cNvPr id="27" name="TextBox 27"/>
          <p:cNvSpPr txBox="1"/>
          <p:nvPr/>
        </p:nvSpPr>
        <p:spPr>
          <a:xfrm>
            <a:off x="989129" y="3289880"/>
            <a:ext cx="4241322" cy="23583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Automat</a:t>
            </a:r>
            <a:r>
              <a:rPr lang="en-US" sz="1599" u="none" strike="noStrike">
                <a:solidFill>
                  <a:srgbClr val="3B3B3B"/>
                </a:solidFill>
                <a:latin typeface="Poppins"/>
                <a:ea typeface="Poppins"/>
                <a:cs typeface="Poppins"/>
                <a:sym typeface="Poppins"/>
              </a:rPr>
              <a:t>e posting across multiple platforms to save time and maintain consistency.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These tools allow you to plan content weeks in advance, schedule posts for peak engagement times, and track performance analytics in one dashboard.</a:t>
            </a:r>
          </a:p>
        </p:txBody>
      </p:sp>
      <p:sp>
        <p:nvSpPr>
          <p:cNvPr id="28" name="TextBox 28"/>
          <p:cNvSpPr txBox="1"/>
          <p:nvPr/>
        </p:nvSpPr>
        <p:spPr>
          <a:xfrm>
            <a:off x="13057550" y="6132007"/>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Enable automated reminders and confirmations</a:t>
            </a:r>
          </a:p>
        </p:txBody>
      </p:sp>
      <p:sp>
        <p:nvSpPr>
          <p:cNvPr id="29" name="TextBox 29"/>
          <p:cNvSpPr txBox="1"/>
          <p:nvPr/>
        </p:nvSpPr>
        <p:spPr>
          <a:xfrm>
            <a:off x="13057550" y="7107367"/>
            <a:ext cx="4241322" cy="1472565"/>
          </a:xfrm>
          <a:prstGeom prst="rect">
            <a:avLst/>
          </a:prstGeom>
        </p:spPr>
        <p:txBody>
          <a:bodyPr lIns="0" tIns="0" rIns="0" bIns="0" rtlCol="0" anchor="t">
            <a:spAutoFit/>
          </a:bodyPr>
          <a:lstStyle/>
          <a:p>
            <a:pPr algn="l">
              <a:lnSpc>
                <a:spcPts val="2399"/>
              </a:lnSpc>
            </a:pPr>
            <a:r>
              <a:rPr lang="en-US" sz="1599">
                <a:solidFill>
                  <a:srgbClr val="3B3B3B"/>
                </a:solidFill>
                <a:latin typeface="Poppins"/>
                <a:ea typeface="Poppins"/>
                <a:cs typeface="Poppins"/>
                <a:sym typeface="Poppins"/>
              </a:rPr>
              <a:t>Us</a:t>
            </a:r>
            <a:r>
              <a:rPr lang="en-US" sz="1599" u="none" strike="noStrike">
                <a:solidFill>
                  <a:srgbClr val="3B3B3B"/>
                </a:solidFill>
                <a:latin typeface="Poppins"/>
                <a:ea typeface="Poppins"/>
                <a:cs typeface="Poppins"/>
                <a:sym typeface="Poppins"/>
              </a:rPr>
              <a:t>e automation to send reminders for upcoming shifts, training sessions, or events. This helps reduce no-shows and keeps volunteers informed without extra admin work.</a:t>
            </a:r>
          </a:p>
        </p:txBody>
      </p:sp>
      <p:sp>
        <p:nvSpPr>
          <p:cNvPr id="30" name="TextBox 30"/>
          <p:cNvSpPr txBox="1"/>
          <p:nvPr/>
        </p:nvSpPr>
        <p:spPr>
          <a:xfrm>
            <a:off x="13417498" y="1945983"/>
            <a:ext cx="4241322" cy="111823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Integrate volunteer platforms (e.g., Better Impact, Volaby) to auto-post roles</a:t>
            </a:r>
          </a:p>
        </p:txBody>
      </p:sp>
      <p:sp>
        <p:nvSpPr>
          <p:cNvPr id="31" name="TextBox 31"/>
          <p:cNvSpPr txBox="1"/>
          <p:nvPr/>
        </p:nvSpPr>
        <p:spPr>
          <a:xfrm>
            <a:off x="13422442" y="3272422"/>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Connect your volunteer management system with your website or social media channels so new roles are automatically published.</a:t>
            </a:r>
          </a:p>
          <a:p>
            <a:pPr marL="345439" lvl="1" indent="-172720" algn="l">
              <a:lnSpc>
                <a:spcPts val="2399"/>
              </a:lnSpc>
              <a:buFont typeface="Arial"/>
              <a:buChar char="•"/>
            </a:pPr>
            <a:r>
              <a:rPr lang="en-US" sz="1599">
                <a:solidFill>
                  <a:srgbClr val="3B3B3B"/>
                </a:solidFill>
                <a:latin typeface="Poppins"/>
                <a:ea typeface="Poppins"/>
                <a:cs typeface="Poppins"/>
                <a:sym typeface="Poppins"/>
              </a:rPr>
              <a:t> This reduces manual updates and ensures opportunities are visible as soon as they’re available.</a:t>
            </a:r>
          </a:p>
        </p:txBody>
      </p:sp>
      <p:sp>
        <p:nvSpPr>
          <p:cNvPr id="32" name="TextBox 32"/>
          <p:cNvSpPr txBox="1"/>
          <p:nvPr/>
        </p:nvSpPr>
        <p:spPr>
          <a:xfrm>
            <a:off x="1538715" y="6349295"/>
            <a:ext cx="4241322" cy="746760"/>
          </a:xfrm>
          <a:prstGeom prst="rect">
            <a:avLst/>
          </a:prstGeom>
        </p:spPr>
        <p:txBody>
          <a:bodyPr lIns="0" tIns="0" rIns="0" bIns="0" rtlCol="0" anchor="t">
            <a:spAutoFit/>
          </a:bodyPr>
          <a:lstStyle/>
          <a:p>
            <a:pPr algn="l">
              <a:lnSpc>
                <a:spcPts val="2940"/>
              </a:lnSpc>
            </a:pPr>
            <a:r>
              <a:rPr lang="en-US" sz="2100" b="1">
                <a:solidFill>
                  <a:srgbClr val="C72036"/>
                </a:solidFill>
                <a:latin typeface="Poppins Bold"/>
                <a:ea typeface="Poppins Bold"/>
                <a:cs typeface="Poppins Bold"/>
                <a:sym typeface="Poppins Bold"/>
              </a:rPr>
              <a:t>Automate email campaigns </a:t>
            </a:r>
          </a:p>
          <a:p>
            <a:pPr marL="0" lvl="1" indent="0" algn="l">
              <a:lnSpc>
                <a:spcPts val="2940"/>
              </a:lnSpc>
              <a:spcBef>
                <a:spcPct val="0"/>
              </a:spcBef>
            </a:pPr>
            <a:r>
              <a:rPr lang="en-US" sz="2100" b="1">
                <a:solidFill>
                  <a:srgbClr val="C72036"/>
                </a:solidFill>
                <a:latin typeface="Poppins Bold"/>
                <a:ea typeface="Poppins Bold"/>
                <a:cs typeface="Poppins Bold"/>
                <a:sym typeface="Poppins Bold"/>
              </a:rPr>
              <a:t>(via Mailchimp or HubSpot)</a:t>
            </a:r>
          </a:p>
        </p:txBody>
      </p:sp>
      <p:sp>
        <p:nvSpPr>
          <p:cNvPr id="33" name="TextBox 33"/>
          <p:cNvSpPr txBox="1"/>
          <p:nvPr/>
        </p:nvSpPr>
        <p:spPr>
          <a:xfrm>
            <a:off x="1435098" y="7352749"/>
            <a:ext cx="4241322" cy="23583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Se</a:t>
            </a:r>
            <a:r>
              <a:rPr lang="en-US" sz="1599" u="none" strike="noStrike">
                <a:solidFill>
                  <a:srgbClr val="3B3B3B"/>
                </a:solidFill>
                <a:latin typeface="Poppins"/>
                <a:ea typeface="Poppins"/>
                <a:cs typeface="Poppins"/>
                <a:sym typeface="Poppins"/>
              </a:rPr>
              <a:t>t up automated workflows for volunteer onboarding, event reminders, and newsletters.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Use segmentation features to send tailored messages to different audience groups and track open rates and click-throughs for continuous improvement.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304138" y="894852"/>
          <a:ext cx="14955162" cy="8915400"/>
        </p:xfrm>
        <a:graphic>
          <a:graphicData uri="http://schemas.openxmlformats.org/drawingml/2006/table">
            <a:tbl>
              <a:tblPr/>
              <a:tblGrid>
                <a:gridCol w="2694229">
                  <a:extLst>
                    <a:ext uri="{9D8B030D-6E8A-4147-A177-3AD203B41FA5}">
                      <a16:colId xmlns:a16="http://schemas.microsoft.com/office/drawing/2014/main" val="20000"/>
                    </a:ext>
                  </a:extLst>
                </a:gridCol>
                <a:gridCol w="12260933">
                  <a:extLst>
                    <a:ext uri="{9D8B030D-6E8A-4147-A177-3AD203B41FA5}">
                      <a16:colId xmlns:a16="http://schemas.microsoft.com/office/drawing/2014/main" val="20001"/>
                    </a:ext>
                  </a:extLst>
                </a:gridCol>
              </a:tblGrid>
              <a:tr h="811359">
                <a:tc>
                  <a:txBody>
                    <a:bodyPr/>
                    <a:lstStyle/>
                    <a:p>
                      <a:pPr algn="l">
                        <a:lnSpc>
                          <a:spcPts val="2519"/>
                        </a:lnSpc>
                        <a:defRPr/>
                      </a:pPr>
                      <a:r>
                        <a:rPr lang="en-US" sz="17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19"/>
                        </a:lnSpc>
                        <a:defRPr/>
                      </a:pPr>
                      <a:r>
                        <a:rPr lang="en-US" sz="1799" b="1">
                          <a:solidFill>
                            <a:srgbClr val="F6F4F5"/>
                          </a:solidFill>
                          <a:latin typeface="Poppins Bold"/>
                          <a:ea typeface="Poppins Bold"/>
                          <a:cs typeface="Poppins Bold"/>
                          <a:sym typeface="Poppins Bold"/>
                        </a:rPr>
                        <a:t>Description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3016345">
                <a:tc>
                  <a:txBody>
                    <a:bodyPr/>
                    <a:lstStyle/>
                    <a:p>
                      <a:pPr algn="l">
                        <a:lnSpc>
                          <a:spcPts val="2519"/>
                        </a:lnSpc>
                        <a:defRPr/>
                      </a:pPr>
                      <a:r>
                        <a:rPr lang="en-US" sz="1799" b="1">
                          <a:solidFill>
                            <a:srgbClr val="000000"/>
                          </a:solidFill>
                          <a:latin typeface="Poppins Bold"/>
                          <a:ea typeface="Poppins Bold"/>
                          <a:cs typeface="Poppins Bold"/>
                          <a:sym typeface="Poppins Bold"/>
                        </a:rPr>
                        <a:t>Phase 1: Awareness &amp; Attraction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C72036"/>
                          </a:solidFill>
                          <a:latin typeface="Poppins Bold"/>
                          <a:ea typeface="Poppins Bold"/>
                          <a:cs typeface="Poppins Bold"/>
                          <a:sym typeface="Poppins Bold"/>
                        </a:rPr>
                        <a:t>Key Actions:</a:t>
                      </a:r>
                      <a:endParaRPr lang="en-US" sz="1100"/>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Social Media Posts:</a:t>
                      </a:r>
                      <a:r>
                        <a:rPr lang="en-US" sz="1799">
                          <a:solidFill>
                            <a:srgbClr val="000000"/>
                          </a:solidFill>
                          <a:latin typeface="Poppins"/>
                          <a:ea typeface="Poppins"/>
                          <a:cs typeface="Poppins"/>
                          <a:sym typeface="Poppins"/>
                        </a:rPr>
                        <a:t> Share impact stories, role highlights, and clear calls to action (e.g., “Join us to make a difference!”).</a:t>
                      </a:r>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Website Updates: </a:t>
                      </a:r>
                      <a:r>
                        <a:rPr lang="en-US" sz="1799">
                          <a:solidFill>
                            <a:srgbClr val="000000"/>
                          </a:solidFill>
                          <a:latin typeface="Poppins"/>
                          <a:ea typeface="Poppins"/>
                          <a:cs typeface="Poppins"/>
                          <a:sym typeface="Poppins"/>
                        </a:rPr>
                        <a:t>Ensure volunteer page is easy to find, with clear role descriptions and application steps.</a:t>
                      </a:r>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Email Campaign: </a:t>
                      </a:r>
                      <a:r>
                        <a:rPr lang="en-US" sz="1799">
                          <a:solidFill>
                            <a:srgbClr val="000000"/>
                          </a:solidFill>
                          <a:latin typeface="Poppins"/>
                          <a:ea typeface="Poppins"/>
                          <a:cs typeface="Poppins"/>
                          <a:sym typeface="Poppins"/>
                        </a:rPr>
                        <a:t>Send an introductory email to your mailing list promoting volunteer opportunities.</a:t>
                      </a:r>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Community Outreach:</a:t>
                      </a:r>
                      <a:r>
                        <a:rPr lang="en-US" sz="1799">
                          <a:solidFill>
                            <a:srgbClr val="000000"/>
                          </a:solidFill>
                          <a:latin typeface="Poppins"/>
                          <a:ea typeface="Poppins"/>
                          <a:cs typeface="Poppins"/>
                          <a:sym typeface="Poppins"/>
                        </a:rPr>
                        <a:t> Post flyers or digital notices in local groups and forums.</a:t>
                      </a:r>
                    </a:p>
                    <a:p>
                      <a:pPr algn="l">
                        <a:lnSpc>
                          <a:spcPts val="2519"/>
                        </a:lnSpc>
                      </a:pPr>
                      <a:endParaRPr lang="en-US" sz="1799">
                        <a:solidFill>
                          <a:srgbClr val="000000"/>
                        </a:solidFill>
                        <a:latin typeface="Poppins"/>
                        <a:ea typeface="Poppins"/>
                        <a:cs typeface="Poppins"/>
                        <a:sym typeface="Poppins"/>
                      </a:endParaRP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01347">
                <a:tc>
                  <a:txBody>
                    <a:bodyPr/>
                    <a:lstStyle/>
                    <a:p>
                      <a:pPr algn="l">
                        <a:lnSpc>
                          <a:spcPts val="2519"/>
                        </a:lnSpc>
                        <a:defRPr/>
                      </a:pPr>
                      <a:r>
                        <a:rPr lang="en-US" sz="1799" b="1">
                          <a:solidFill>
                            <a:srgbClr val="000000"/>
                          </a:solidFill>
                          <a:latin typeface="Poppins Bold"/>
                          <a:ea typeface="Poppins Bold"/>
                          <a:cs typeface="Poppins Bold"/>
                          <a:sym typeface="Poppins Bold"/>
                        </a:rPr>
                        <a:t>Phase 2: Interest &amp; Engagement</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C72036"/>
                          </a:solidFill>
                          <a:latin typeface="Poppins Bold"/>
                          <a:ea typeface="Poppins Bold"/>
                          <a:cs typeface="Poppins Bold"/>
                          <a:sym typeface="Poppins Bold"/>
                        </a:rPr>
                        <a:t>Key Actions:</a:t>
                      </a:r>
                      <a:endParaRPr lang="en-US" sz="1100"/>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Acknowledgment Email:</a:t>
                      </a:r>
                      <a:r>
                        <a:rPr lang="en-US" sz="1799">
                          <a:solidFill>
                            <a:srgbClr val="000000"/>
                          </a:solidFill>
                          <a:latin typeface="Poppins"/>
                          <a:ea typeface="Poppins"/>
                          <a:cs typeface="Poppins"/>
                          <a:sym typeface="Poppins"/>
                        </a:rPr>
                        <a:t> Immediately confirm receipt of application with a friendly message and next steps.</a:t>
                      </a:r>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Follow-Up Content:</a:t>
                      </a:r>
                      <a:r>
                        <a:rPr lang="en-US" sz="1799">
                          <a:solidFill>
                            <a:srgbClr val="000000"/>
                          </a:solidFill>
                          <a:latin typeface="Poppins"/>
                          <a:ea typeface="Poppins"/>
                          <a:cs typeface="Poppins"/>
                          <a:sym typeface="Poppins"/>
                        </a:rPr>
                        <a:t> Share FAQs, benefits of volunteering, and short videos about the organisation’s impact.</a:t>
                      </a:r>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Personal Touch:</a:t>
                      </a:r>
                      <a:r>
                        <a:rPr lang="en-US" sz="1799">
                          <a:solidFill>
                            <a:srgbClr val="000000"/>
                          </a:solidFill>
                          <a:latin typeface="Poppins"/>
                          <a:ea typeface="Poppins"/>
                          <a:cs typeface="Poppins"/>
                          <a:sym typeface="Poppins"/>
                        </a:rPr>
                        <a:t> Respond promptly to inquiries via email or social media to build trust.</a:t>
                      </a:r>
                    </a:p>
                    <a:p>
                      <a:pPr algn="l">
                        <a:lnSpc>
                          <a:spcPts val="2519"/>
                        </a:lnSpc>
                      </a:pPr>
                      <a:endParaRPr lang="en-US" sz="1799">
                        <a:solidFill>
                          <a:srgbClr val="000000"/>
                        </a:solidFill>
                        <a:latin typeface="Poppins"/>
                        <a:ea typeface="Poppins"/>
                        <a:cs typeface="Poppins"/>
                        <a:sym typeface="Poppins"/>
                      </a:endParaRP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6349">
                <a:tc>
                  <a:txBody>
                    <a:bodyPr/>
                    <a:lstStyle/>
                    <a:p>
                      <a:pPr algn="l">
                        <a:lnSpc>
                          <a:spcPts val="2519"/>
                        </a:lnSpc>
                        <a:defRPr/>
                      </a:pPr>
                      <a:r>
                        <a:rPr lang="en-US" sz="1799" b="1">
                          <a:solidFill>
                            <a:srgbClr val="000000"/>
                          </a:solidFill>
                          <a:latin typeface="Poppins Bold"/>
                          <a:ea typeface="Poppins Bold"/>
                          <a:cs typeface="Poppins Bold"/>
                          <a:sym typeface="Poppins Bold"/>
                        </a:rPr>
                        <a:t>Phase 3: Pre-Interview Preparation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r>
                        <a:rPr lang="en-US" sz="1799" b="1">
                          <a:solidFill>
                            <a:srgbClr val="C72036"/>
                          </a:solidFill>
                          <a:latin typeface="Poppins Bold"/>
                          <a:ea typeface="Poppins Bold"/>
                          <a:cs typeface="Poppins Bold"/>
                          <a:sym typeface="Poppins Bold"/>
                        </a:rPr>
                        <a:t>Key Actions:</a:t>
                      </a:r>
                      <a:endParaRPr lang="en-US" sz="1100"/>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Interview Invitation Email:</a:t>
                      </a:r>
                      <a:r>
                        <a:rPr lang="en-US" sz="1799">
                          <a:solidFill>
                            <a:srgbClr val="000000"/>
                          </a:solidFill>
                          <a:latin typeface="Poppins"/>
                          <a:ea typeface="Poppins"/>
                          <a:cs typeface="Poppins"/>
                          <a:sym typeface="Poppins"/>
                        </a:rPr>
                        <a:t> Send a clear, warm invitation with date/time options and instructions.</a:t>
                      </a:r>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Reminder Email/SMS:</a:t>
                      </a:r>
                      <a:r>
                        <a:rPr lang="en-US" sz="1799">
                          <a:solidFill>
                            <a:srgbClr val="000000"/>
                          </a:solidFill>
                          <a:latin typeface="Poppins"/>
                          <a:ea typeface="Poppins"/>
                          <a:cs typeface="Poppins"/>
                          <a:sym typeface="Poppins"/>
                        </a:rPr>
                        <a:t> Send a reminder 24–48 hours before the interview.</a:t>
                      </a:r>
                    </a:p>
                    <a:p>
                      <a:pPr marL="388618" lvl="1" indent="-194309" algn="l">
                        <a:lnSpc>
                          <a:spcPts val="2519"/>
                        </a:lnSpc>
                        <a:buFont typeface="Arial"/>
                        <a:buChar char="•"/>
                      </a:pPr>
                      <a:r>
                        <a:rPr lang="en-US" sz="1799" b="1">
                          <a:solidFill>
                            <a:srgbClr val="000000"/>
                          </a:solidFill>
                          <a:latin typeface="Poppins Bold"/>
                          <a:ea typeface="Poppins Bold"/>
                          <a:cs typeface="Poppins Bold"/>
                          <a:sym typeface="Poppins Bold"/>
                        </a:rPr>
                        <a:t>Provide Resources: </a:t>
                      </a:r>
                      <a:r>
                        <a:rPr lang="en-US" sz="1799">
                          <a:solidFill>
                            <a:srgbClr val="000000"/>
                          </a:solidFill>
                          <a:latin typeface="Poppins"/>
                          <a:ea typeface="Poppins"/>
                          <a:cs typeface="Poppins"/>
                          <a:sym typeface="Poppins"/>
                        </a:rPr>
                        <a:t>Include links to role descriptions, organisational values, and any documents they need to bring.</a:t>
                      </a:r>
                    </a:p>
                    <a:p>
                      <a:pPr algn="l">
                        <a:lnSpc>
                          <a:spcPts val="2519"/>
                        </a:lnSpc>
                      </a:pPr>
                      <a:endParaRPr lang="en-US" sz="1799">
                        <a:solidFill>
                          <a:srgbClr val="000000"/>
                        </a:solidFill>
                        <a:latin typeface="Poppins"/>
                        <a:ea typeface="Poppins"/>
                        <a:cs typeface="Poppins"/>
                        <a:sym typeface="Poppins"/>
                      </a:endParaRPr>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TextBox 3"/>
          <p:cNvSpPr txBox="1"/>
          <p:nvPr/>
        </p:nvSpPr>
        <p:spPr>
          <a:xfrm rot="-5400000">
            <a:off x="-2991928" y="4026181"/>
            <a:ext cx="7597066"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a:t>
            </a:r>
            <a:r>
              <a:rPr lang="en-US" sz="4200" spc="-126">
                <a:solidFill>
                  <a:srgbClr val="F6F4F5"/>
                </a:solidFill>
                <a:latin typeface="Poppins"/>
                <a:ea typeface="Poppins"/>
                <a:cs typeface="Poppins"/>
                <a:sym typeface="Poppins"/>
              </a:rPr>
              <a:t> </a:t>
            </a:r>
            <a:r>
              <a:rPr lang="en-US" sz="4200" spc="-126">
                <a:solidFill>
                  <a:srgbClr val="C72036"/>
                </a:solidFill>
                <a:latin typeface="Poppins"/>
                <a:ea typeface="Poppins"/>
                <a:cs typeface="Poppins"/>
                <a:sym typeface="Poppins"/>
              </a:rPr>
              <a:t>Promote</a:t>
            </a:r>
          </a:p>
        </p:txBody>
      </p:sp>
      <p:sp>
        <p:nvSpPr>
          <p:cNvPr id="4" name="TextBox 4"/>
          <p:cNvSpPr txBox="1"/>
          <p:nvPr/>
        </p:nvSpPr>
        <p:spPr>
          <a:xfrm>
            <a:off x="4927950" y="122087"/>
            <a:ext cx="11140662" cy="1165225"/>
          </a:xfrm>
          <a:prstGeom prst="rect">
            <a:avLst/>
          </a:prstGeom>
        </p:spPr>
        <p:txBody>
          <a:bodyPr lIns="0" tIns="0" rIns="0" bIns="0" rtlCol="0" anchor="t">
            <a:spAutoFit/>
          </a:bodyPr>
          <a:lstStyle/>
          <a:p>
            <a:pPr marL="0" lvl="0" indent="0" algn="l">
              <a:lnSpc>
                <a:spcPts val="4550"/>
              </a:lnSpc>
            </a:pPr>
            <a:r>
              <a:rPr lang="en-US" sz="3500" spc="-105">
                <a:solidFill>
                  <a:srgbClr val="C81C2C"/>
                </a:solidFill>
                <a:latin typeface="Poppins"/>
                <a:ea typeface="Poppins"/>
                <a:cs typeface="Poppins"/>
                <a:sym typeface="Poppins"/>
              </a:rPr>
              <a:t>Example of a Communications plan</a:t>
            </a:r>
          </a:p>
          <a:p>
            <a:pPr marL="0" lvl="0" indent="0" algn="l">
              <a:lnSpc>
                <a:spcPts val="4550"/>
              </a:lnSpc>
            </a:pPr>
            <a:endParaRPr lang="en-US" sz="3500" spc="-105">
              <a:solidFill>
                <a:srgbClr val="C81C2C"/>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Recruit: </a:t>
            </a:r>
            <a:r>
              <a:rPr lang="en-US" sz="5429">
                <a:solidFill>
                  <a:srgbClr val="C72036"/>
                </a:solidFill>
                <a:latin typeface="Poppins"/>
                <a:ea typeface="Poppins"/>
                <a:cs typeface="Poppins"/>
                <a:sym typeface="Poppins"/>
              </a:rPr>
              <a:t>Select</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
        <p:nvSpPr>
          <p:cNvPr id="7" name="TextBox 7"/>
          <p:cNvSpPr txBox="1"/>
          <p:nvPr/>
        </p:nvSpPr>
        <p:spPr>
          <a:xfrm>
            <a:off x="2210699" y="4700241"/>
            <a:ext cx="13866603" cy="1155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For this section, you will need to gather the second data set. You can use the Excel spreadsheet provided or employ your own method to capture the mentioned data set for the Design section of the review.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0186" y="4203195"/>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8700" y="6238845"/>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6">
              <a:alphaModFix amt="54000"/>
              <a:extLst>
                <a:ext uri="{96DAC541-7B7A-43D3-8B79-37D633B846F1}">
                  <asvg:svgBlip xmlns:asvg="http://schemas.microsoft.com/office/drawing/2016/SVG/main" r:embed="rId7"/>
                </a:ext>
              </a:extLst>
            </a:blip>
            <a:stretch>
              <a:fillRect l="-101" r="-101"/>
            </a:stretch>
          </a:blipFill>
        </p:spPr>
        <p:txBody>
          <a:bodyPr/>
          <a:lstStyle/>
          <a:p>
            <a:endParaRPr lang="en-AU"/>
          </a:p>
        </p:txBody>
      </p:sp>
      <p:grpSp>
        <p:nvGrpSpPr>
          <p:cNvPr id="5" name="Group 5"/>
          <p:cNvGrpSpPr/>
          <p:nvPr/>
        </p:nvGrpSpPr>
        <p:grpSpPr>
          <a:xfrm>
            <a:off x="10894871" y="2590755"/>
            <a:ext cx="5263185" cy="5398767"/>
            <a:chOff x="0" y="0"/>
            <a:chExt cx="7017580" cy="7198356"/>
          </a:xfrm>
        </p:grpSpPr>
        <p:sp>
          <p:nvSpPr>
            <p:cNvPr id="6" name="Freeform 6"/>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noFill/>
            </a:ln>
          </p:spPr>
          <p:txBody>
            <a:bodyPr/>
            <a:lstStyle/>
            <a:p>
              <a:endParaRPr lang="en-AU"/>
            </a:p>
          </p:txBody>
        </p:sp>
      </p:grpSp>
      <p:grpSp>
        <p:nvGrpSpPr>
          <p:cNvPr id="7" name="Group 7"/>
          <p:cNvGrpSpPr/>
          <p:nvPr/>
        </p:nvGrpSpPr>
        <p:grpSpPr>
          <a:xfrm>
            <a:off x="14221003" y="8144511"/>
            <a:ext cx="3038297" cy="1113789"/>
            <a:chOff x="0" y="0"/>
            <a:chExt cx="4051063" cy="1485052"/>
          </a:xfrm>
        </p:grpSpPr>
        <p:sp>
          <p:nvSpPr>
            <p:cNvPr id="8" name="Freeform 8"/>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8"/>
              <a:stretch>
                <a:fillRect t="-86" b="-89"/>
              </a:stretch>
            </a:blipFill>
          </p:spPr>
          <p:txBody>
            <a:bodyPr/>
            <a:lstStyle/>
            <a:p>
              <a:endParaRPr lang="en-AU"/>
            </a:p>
          </p:txBody>
        </p:sp>
      </p:grpSp>
      <p:sp>
        <p:nvSpPr>
          <p:cNvPr id="9" name="TextBox 9"/>
          <p:cNvSpPr txBox="1"/>
          <p:nvPr/>
        </p:nvSpPr>
        <p:spPr>
          <a:xfrm>
            <a:off x="2959854" y="6431815"/>
            <a:ext cx="7584431" cy="122575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Map out the communications, emails, phone calls, meeting invitations for this section.</a:t>
            </a:r>
          </a:p>
          <a:p>
            <a:pPr algn="l">
              <a:lnSpc>
                <a:spcPts val="3226"/>
              </a:lnSpc>
            </a:pPr>
            <a:endParaRPr lang="en-US" sz="2304">
              <a:solidFill>
                <a:srgbClr val="000000"/>
              </a:solidFill>
              <a:latin typeface="Poppins"/>
              <a:ea typeface="Poppins"/>
              <a:cs typeface="Poppins"/>
              <a:sym typeface="Poppins"/>
            </a:endParaRPr>
          </a:p>
        </p:txBody>
      </p:sp>
      <p:sp>
        <p:nvSpPr>
          <p:cNvPr id="10" name="TextBox 10"/>
          <p:cNvSpPr txBox="1"/>
          <p:nvPr/>
        </p:nvSpPr>
        <p:spPr>
          <a:xfrm>
            <a:off x="2959854" y="4146045"/>
            <a:ext cx="6973503" cy="1634793"/>
          </a:xfrm>
          <a:prstGeom prst="rect">
            <a:avLst/>
          </a:prstGeom>
        </p:spPr>
        <p:txBody>
          <a:bodyPr lIns="0" tIns="0" rIns="0" bIns="0" rtlCol="0" anchor="t">
            <a:spAutoFit/>
          </a:bodyPr>
          <a:lstStyle/>
          <a:p>
            <a:pPr marL="497502" lvl="1" indent="-248751" algn="l">
              <a:lnSpc>
                <a:spcPts val="3226"/>
              </a:lnSpc>
              <a:buFont typeface="Arial"/>
              <a:buChar char="•"/>
            </a:pPr>
            <a:r>
              <a:rPr lang="en-US" sz="2304" spc="-69">
                <a:solidFill>
                  <a:srgbClr val="000000"/>
                </a:solidFill>
                <a:latin typeface="Poppins"/>
                <a:ea typeface="Poppins"/>
                <a:cs typeface="Poppins"/>
                <a:sym typeface="Poppins"/>
              </a:rPr>
              <a:t>Gather selection criteria/ interview note templates/reference check templates, and interview process documents.</a:t>
            </a:r>
          </a:p>
          <a:p>
            <a:pPr algn="l">
              <a:lnSpc>
                <a:spcPts val="3226"/>
              </a:lnSpc>
            </a:pPr>
            <a:endParaRPr lang="en-US" sz="2304" spc="-69">
              <a:solidFill>
                <a:srgbClr val="000000"/>
              </a:solidFill>
              <a:latin typeface="Poppins"/>
              <a:ea typeface="Poppins"/>
              <a:cs typeface="Poppins"/>
              <a:sym typeface="Poppins"/>
            </a:endParaRPr>
          </a:p>
        </p:txBody>
      </p:sp>
      <p:sp>
        <p:nvSpPr>
          <p:cNvPr id="11" name="TextBox 11"/>
          <p:cNvSpPr txBox="1"/>
          <p:nvPr/>
        </p:nvSpPr>
        <p:spPr>
          <a:xfrm>
            <a:off x="1456160" y="1819275"/>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5878" y="40307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4393" y="606639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72907" y="8003346"/>
            <a:ext cx="950627" cy="1254954"/>
          </a:xfrm>
          <a:custGeom>
            <a:avLst/>
            <a:gdLst/>
            <a:ahLst/>
            <a:cxnLst/>
            <a:rect l="l" t="t" r="r" b="b"/>
            <a:pathLst>
              <a:path w="950627" h="1254954">
                <a:moveTo>
                  <a:pt x="0" y="0"/>
                </a:moveTo>
                <a:lnTo>
                  <a:pt x="950628" y="0"/>
                </a:lnTo>
                <a:lnTo>
                  <a:pt x="950628"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6412648"/>
            <a:ext cx="7584431" cy="74665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Are there standardised forms/processes and templates maintaining quality standards.</a:t>
            </a:r>
          </a:p>
        </p:txBody>
      </p:sp>
      <p:sp>
        <p:nvSpPr>
          <p:cNvPr id="11" name="TextBox 11"/>
          <p:cNvSpPr txBox="1"/>
          <p:nvPr/>
        </p:nvSpPr>
        <p:spPr>
          <a:xfrm>
            <a:off x="3005546" y="3973596"/>
            <a:ext cx="9310038" cy="148960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Review selection criteria &amp; interview questions for fairness and relevance and creative questioning.</a:t>
            </a:r>
          </a:p>
          <a:p>
            <a:pPr marL="454323" lvl="1" indent="-227161" algn="l">
              <a:lnSpc>
                <a:spcPts val="2946"/>
              </a:lnSpc>
              <a:buFont typeface="Arial"/>
              <a:buChar char="•"/>
            </a:pPr>
            <a:r>
              <a:rPr lang="en-US" sz="2104">
                <a:solidFill>
                  <a:srgbClr val="000000"/>
                </a:solidFill>
                <a:latin typeface="Poppins"/>
                <a:ea typeface="Poppins"/>
                <a:cs typeface="Poppins"/>
                <a:sym typeface="Poppins"/>
              </a:rPr>
              <a:t> Check that the criteria align with organisational values, legal requirements, and the actual needs of the role.</a:t>
            </a:r>
          </a:p>
        </p:txBody>
      </p:sp>
      <p:sp>
        <p:nvSpPr>
          <p:cNvPr id="12" name="TextBox 12"/>
          <p:cNvSpPr txBox="1"/>
          <p:nvPr/>
        </p:nvSpPr>
        <p:spPr>
          <a:xfrm>
            <a:off x="3146679" y="8087361"/>
            <a:ext cx="6907024" cy="1118235"/>
          </a:xfrm>
          <a:prstGeom prst="rect">
            <a:avLst/>
          </a:prstGeom>
        </p:spPr>
        <p:txBody>
          <a:bodyPr lIns="0" tIns="0" rIns="0" bIns="0" rtlCol="0" anchor="t">
            <a:spAutoFit/>
          </a:bodyPr>
          <a:lstStyle/>
          <a:p>
            <a:pPr marL="453390" lvl="1" indent="-226695" algn="l">
              <a:lnSpc>
                <a:spcPts val="2940"/>
              </a:lnSpc>
              <a:buFont typeface="Arial"/>
              <a:buChar char="•"/>
            </a:pPr>
            <a:r>
              <a:rPr lang="en-US" sz="2100">
                <a:solidFill>
                  <a:srgbClr val="000000"/>
                </a:solidFill>
                <a:latin typeface="Poppins"/>
                <a:ea typeface="Poppins"/>
                <a:cs typeface="Poppins"/>
                <a:sym typeface="Poppins"/>
              </a:rPr>
              <a:t>Are compliance requirements covered?</a:t>
            </a:r>
          </a:p>
          <a:p>
            <a:pPr marL="453390" lvl="1" indent="-226695" algn="l">
              <a:lnSpc>
                <a:spcPts val="2940"/>
              </a:lnSpc>
              <a:buFont typeface="Arial"/>
              <a:buChar char="•"/>
            </a:pPr>
            <a:r>
              <a:rPr lang="en-US" sz="2100">
                <a:solidFill>
                  <a:srgbClr val="000000"/>
                </a:solidFill>
                <a:latin typeface="Poppins"/>
                <a:ea typeface="Poppins"/>
                <a:cs typeface="Poppins"/>
                <a:sym typeface="Poppins"/>
              </a:rPr>
              <a:t>Are documents/interview notes etc stored securely?</a:t>
            </a: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roles and program information, it's time to review the current content using the below as a guide along with the resource aids provided for this section: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Select</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8621064" y="571292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6" name="Group 16"/>
          <p:cNvGrpSpPr/>
          <p:nvPr/>
        </p:nvGrpSpPr>
        <p:grpSpPr>
          <a:xfrm>
            <a:off x="11310292" y="5083553"/>
            <a:ext cx="1131074" cy="11310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9" name="AutoShape 19"/>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AutoShape 20"/>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21" name="AutoShape 21"/>
          <p:cNvSpPr/>
          <p:nvPr/>
        </p:nvSpPr>
        <p:spPr>
          <a:xfrm flipH="1" flipV="1">
            <a:off x="9185152" y="5121586"/>
            <a:ext cx="741" cy="591337"/>
          </a:xfrm>
          <a:prstGeom prst="line">
            <a:avLst/>
          </a:prstGeom>
          <a:ln w="28575" cap="flat">
            <a:solidFill>
              <a:srgbClr val="3C5679"/>
            </a:solidFill>
            <a:prstDash val="sysDash"/>
            <a:headEnd type="none" w="sm" len="sm"/>
            <a:tailEnd type="none" w="sm" len="sm"/>
          </a:ln>
        </p:spPr>
        <p:txBody>
          <a:bodyPr/>
          <a:lstStyle/>
          <a:p>
            <a:endParaRPr lang="en-AU"/>
          </a:p>
        </p:txBody>
      </p:sp>
      <p:sp>
        <p:nvSpPr>
          <p:cNvPr id="22" name="AutoShape 22"/>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23" name="AutoShape 23"/>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4" name="Freeform 24"/>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5" name="Freeform 25"/>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6" name="Freeform 26"/>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7" name="Freeform 27"/>
          <p:cNvSpPr/>
          <p:nvPr/>
        </p:nvSpPr>
        <p:spPr>
          <a:xfrm>
            <a:off x="8905711" y="6030090"/>
            <a:ext cx="561781" cy="481728"/>
          </a:xfrm>
          <a:custGeom>
            <a:avLst/>
            <a:gdLst/>
            <a:ahLst/>
            <a:cxnLst/>
            <a:rect l="l" t="t" r="r" b="b"/>
            <a:pathLst>
              <a:path w="561781" h="481728">
                <a:moveTo>
                  <a:pt x="0" y="0"/>
                </a:moveTo>
                <a:lnTo>
                  <a:pt x="561781" y="0"/>
                </a:lnTo>
                <a:lnTo>
                  <a:pt x="561781" y="481728"/>
                </a:lnTo>
                <a:lnTo>
                  <a:pt x="0" y="481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8" name="Freeform 28"/>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9" name="Freeform 29"/>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30" name="TextBox 30"/>
          <p:cNvSpPr txBox="1"/>
          <p:nvPr/>
        </p:nvSpPr>
        <p:spPr>
          <a:xfrm>
            <a:off x="493559" y="148502"/>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SELECT</a:t>
            </a:r>
          </a:p>
        </p:txBody>
      </p:sp>
      <p:sp>
        <p:nvSpPr>
          <p:cNvPr id="31" name="TextBox 31"/>
          <p:cNvSpPr txBox="1"/>
          <p:nvPr/>
        </p:nvSpPr>
        <p:spPr>
          <a:xfrm>
            <a:off x="989129" y="1995082"/>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Use structured interviews or scenario-based questions</a:t>
            </a:r>
          </a:p>
        </p:txBody>
      </p:sp>
      <p:sp>
        <p:nvSpPr>
          <p:cNvPr id="32" name="TextBox 32"/>
          <p:cNvSpPr txBox="1"/>
          <p:nvPr/>
        </p:nvSpPr>
        <p:spPr>
          <a:xfrm>
            <a:off x="789104" y="3019010"/>
            <a:ext cx="4241322" cy="23583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Develop a consistent s</a:t>
            </a:r>
            <a:r>
              <a:rPr lang="en-US" sz="1599" u="none" strike="noStrike">
                <a:solidFill>
                  <a:srgbClr val="3B3B3B"/>
                </a:solidFill>
                <a:latin typeface="Poppins"/>
                <a:ea typeface="Poppins"/>
                <a:cs typeface="Poppins"/>
                <a:sym typeface="Poppins"/>
              </a:rPr>
              <a:t>et of questions for all candidates to ensure fairness. Include scenario-based questions that test problem-solving and decision-making relevant to the volunteer role.</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helps assess practical skills, not just theoretical knowledge.</a:t>
            </a:r>
          </a:p>
        </p:txBody>
      </p:sp>
      <p:sp>
        <p:nvSpPr>
          <p:cNvPr id="33" name="TextBox 33"/>
          <p:cNvSpPr txBox="1"/>
          <p:nvPr/>
        </p:nvSpPr>
        <p:spPr>
          <a:xfrm>
            <a:off x="13136692" y="2196071"/>
            <a:ext cx="4241322" cy="37528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Privacy &amp; Data Security</a:t>
            </a:r>
          </a:p>
        </p:txBody>
      </p:sp>
      <p:sp>
        <p:nvSpPr>
          <p:cNvPr id="34" name="TextBox 34"/>
          <p:cNvSpPr txBox="1"/>
          <p:nvPr/>
        </p:nvSpPr>
        <p:spPr>
          <a:xfrm>
            <a:off x="13017978" y="2902652"/>
            <a:ext cx="4241322" cy="29489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St</a:t>
            </a:r>
            <a:r>
              <a:rPr lang="en-US" sz="1599" u="none" strike="noStrike">
                <a:solidFill>
                  <a:srgbClr val="3B3B3B"/>
                </a:solidFill>
                <a:latin typeface="Poppins"/>
                <a:ea typeface="Poppins"/>
                <a:cs typeface="Poppins"/>
                <a:sym typeface="Poppins"/>
              </a:rPr>
              <a:t>ore applicant information in secure systems that comply with data protection laws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Limit access, use encrypted platforms for communication and storage, and clearly inform applicants how their data will be used and obtain consent</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Ensure all those handling sensitive data and information are trained in handling.</a:t>
            </a:r>
          </a:p>
        </p:txBody>
      </p:sp>
      <p:sp>
        <p:nvSpPr>
          <p:cNvPr id="35" name="TextBox 35"/>
          <p:cNvSpPr txBox="1"/>
          <p:nvPr/>
        </p:nvSpPr>
        <p:spPr>
          <a:xfrm>
            <a:off x="13057550" y="6132007"/>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Collect feedback from applicants to refine processes</a:t>
            </a:r>
          </a:p>
        </p:txBody>
      </p:sp>
      <p:sp>
        <p:nvSpPr>
          <p:cNvPr id="36" name="TextBox 36"/>
          <p:cNvSpPr txBox="1"/>
          <p:nvPr/>
        </p:nvSpPr>
        <p:spPr>
          <a:xfrm>
            <a:off x="13057550" y="7107367"/>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After interviews, s</a:t>
            </a:r>
            <a:r>
              <a:rPr lang="en-US" sz="1599" u="none" strike="noStrike">
                <a:solidFill>
                  <a:srgbClr val="3B3B3B"/>
                </a:solidFill>
                <a:latin typeface="Poppins"/>
                <a:ea typeface="Poppins"/>
                <a:cs typeface="Poppins"/>
                <a:sym typeface="Poppins"/>
              </a:rPr>
              <a:t>end a short survey asking about clarity of communication, ease of application, and overall experience.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Use this feedback to identify pain points and improve the process.</a:t>
            </a:r>
          </a:p>
        </p:txBody>
      </p:sp>
      <p:sp>
        <p:nvSpPr>
          <p:cNvPr id="37" name="TextBox 37"/>
          <p:cNvSpPr txBox="1"/>
          <p:nvPr/>
        </p:nvSpPr>
        <p:spPr>
          <a:xfrm>
            <a:off x="7311422" y="7419307"/>
            <a:ext cx="1565008" cy="37528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Document </a:t>
            </a:r>
          </a:p>
        </p:txBody>
      </p:sp>
      <p:sp>
        <p:nvSpPr>
          <p:cNvPr id="38" name="TextBox 38"/>
          <p:cNvSpPr txBox="1"/>
          <p:nvPr/>
        </p:nvSpPr>
        <p:spPr>
          <a:xfrm>
            <a:off x="6968101" y="8009857"/>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Keep records of interview questions, scoring sheets, and feedback.</a:t>
            </a:r>
          </a:p>
          <a:p>
            <a:pPr marL="345439" lvl="1" indent="-172720" algn="l">
              <a:lnSpc>
                <a:spcPts val="2399"/>
              </a:lnSpc>
              <a:buFont typeface="Arial"/>
              <a:buChar char="•"/>
            </a:pPr>
            <a:r>
              <a:rPr lang="en-US" sz="1599">
                <a:solidFill>
                  <a:srgbClr val="3B3B3B"/>
                </a:solidFill>
                <a:latin typeface="Poppins"/>
                <a:ea typeface="Poppins"/>
                <a:cs typeface="Poppins"/>
                <a:sym typeface="Poppins"/>
              </a:rPr>
              <a:t>Schedule periodic reviews to update processes based on lessons learned and organisational changes.</a:t>
            </a:r>
          </a:p>
        </p:txBody>
      </p:sp>
      <p:sp>
        <p:nvSpPr>
          <p:cNvPr id="39" name="TextBox 39"/>
          <p:cNvSpPr txBox="1"/>
          <p:nvPr/>
        </p:nvSpPr>
        <p:spPr>
          <a:xfrm>
            <a:off x="1068271" y="5972940"/>
            <a:ext cx="4241322" cy="111823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Ensure those who conduct the interviews are confident and trained.</a:t>
            </a:r>
          </a:p>
        </p:txBody>
      </p:sp>
      <p:sp>
        <p:nvSpPr>
          <p:cNvPr id="40" name="TextBox 40"/>
          <p:cNvSpPr txBox="1"/>
          <p:nvPr/>
        </p:nvSpPr>
        <p:spPr>
          <a:xfrm>
            <a:off x="989129" y="7419307"/>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Prov</a:t>
            </a:r>
            <a:r>
              <a:rPr lang="en-US" sz="1599" u="none" strike="noStrike">
                <a:solidFill>
                  <a:srgbClr val="3B3B3B"/>
                </a:solidFill>
                <a:latin typeface="Poppins"/>
                <a:ea typeface="Poppins"/>
                <a:cs typeface="Poppins"/>
                <a:sym typeface="Poppins"/>
              </a:rPr>
              <a:t>ide short training sessions or guides to help interviewers maintain professionalism during interviews.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The training can inform the tone- informal chat, or more formal -depending on the type of role or program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21806" y="220156"/>
            <a:ext cx="8022194" cy="1257302"/>
          </a:xfrm>
          <a:prstGeom prst="rect">
            <a:avLst/>
          </a:prstGeom>
        </p:spPr>
        <p:txBody>
          <a:bodyPr lIns="0" tIns="0" rIns="0" bIns="0" rtlCol="0" anchor="t">
            <a:spAutoFit/>
          </a:bodyPr>
          <a:lstStyle/>
          <a:p>
            <a:pPr marL="0" lvl="0" indent="0" algn="l">
              <a:lnSpc>
                <a:spcPts val="8925"/>
              </a:lnSpc>
            </a:pPr>
            <a:r>
              <a:rPr lang="en-US" sz="8500">
                <a:solidFill>
                  <a:srgbClr val="000000"/>
                </a:solidFill>
                <a:latin typeface="Poppins"/>
                <a:ea typeface="Poppins"/>
                <a:cs typeface="Poppins"/>
                <a:sym typeface="Poppins"/>
              </a:rPr>
              <a:t>Welcome</a:t>
            </a:r>
          </a:p>
        </p:txBody>
      </p:sp>
      <p:sp>
        <p:nvSpPr>
          <p:cNvPr id="3" name="TextBox 3"/>
          <p:cNvSpPr txBox="1"/>
          <p:nvPr/>
        </p:nvSpPr>
        <p:spPr>
          <a:xfrm>
            <a:off x="1227663" y="2966085"/>
            <a:ext cx="15832674" cy="6292215"/>
          </a:xfrm>
          <a:prstGeom prst="rect">
            <a:avLst/>
          </a:prstGeom>
        </p:spPr>
        <p:txBody>
          <a:bodyPr lIns="0" tIns="0" rIns="0" bIns="0" rtlCol="0" anchor="t">
            <a:spAutoFit/>
          </a:bodyPr>
          <a:lstStyle/>
          <a:p>
            <a:pPr marL="0" lvl="0" indent="0" algn="l">
              <a:lnSpc>
                <a:spcPts val="3359"/>
              </a:lnSpc>
            </a:pPr>
            <a:r>
              <a:rPr lang="en-US" sz="2400">
                <a:solidFill>
                  <a:srgbClr val="000000"/>
                </a:solidFill>
                <a:latin typeface="Poppins"/>
                <a:ea typeface="Poppins"/>
                <a:cs typeface="Poppins"/>
                <a:sym typeface="Poppins"/>
              </a:rPr>
              <a:t>Whether you’re new to volunteer coordination or have years of experience, this session is designed to support you in strengthening your organisation’s approach to volunteer recruitment.</a:t>
            </a:r>
          </a:p>
          <a:p>
            <a:pPr marL="0" lvl="0" indent="0" algn="l">
              <a:lnSpc>
                <a:spcPts val="3359"/>
              </a:lnSpc>
            </a:pPr>
            <a:endParaRPr lang="en-US" sz="2400">
              <a:solidFill>
                <a:srgbClr val="000000"/>
              </a:solidFill>
              <a:latin typeface="Poppins"/>
              <a:ea typeface="Poppins"/>
              <a:cs typeface="Poppins"/>
              <a:sym typeface="Poppins"/>
            </a:endParaRPr>
          </a:p>
          <a:p>
            <a:pPr marL="0" lvl="0" indent="0" algn="l">
              <a:lnSpc>
                <a:spcPts val="3359"/>
              </a:lnSpc>
            </a:pPr>
            <a:r>
              <a:rPr lang="en-US" sz="2400">
                <a:solidFill>
                  <a:srgbClr val="000000"/>
                </a:solidFill>
                <a:latin typeface="Poppins"/>
                <a:ea typeface="Poppins"/>
                <a:cs typeface="Poppins"/>
                <a:sym typeface="Poppins"/>
              </a:rPr>
              <a:t>This module is focused on the </a:t>
            </a:r>
            <a:r>
              <a:rPr lang="en-US" sz="2400" b="1">
                <a:solidFill>
                  <a:srgbClr val="C72036"/>
                </a:solidFill>
                <a:latin typeface="Poppins Bold"/>
                <a:ea typeface="Poppins Bold"/>
                <a:cs typeface="Poppins Bold"/>
                <a:sym typeface="Poppins Bold"/>
              </a:rPr>
              <a:t>Recruit stage</a:t>
            </a:r>
            <a:r>
              <a:rPr lang="en-US" sz="2400">
                <a:solidFill>
                  <a:srgbClr val="000000"/>
                </a:solidFill>
                <a:latin typeface="Poppins"/>
                <a:ea typeface="Poppins"/>
                <a:cs typeface="Poppins"/>
                <a:sym typeface="Poppins"/>
              </a:rPr>
              <a:t> of the Volunteer Involvement Lifecycle, which includes three key areas: </a:t>
            </a:r>
            <a:r>
              <a:rPr lang="en-US" sz="2400" b="1">
                <a:solidFill>
                  <a:srgbClr val="C72036"/>
                </a:solidFill>
                <a:latin typeface="Poppins Bold"/>
                <a:ea typeface="Poppins Bold"/>
                <a:cs typeface="Poppins Bold"/>
                <a:sym typeface="Poppins Bold"/>
              </a:rPr>
              <a:t>Promote, Select, and Onboard</a:t>
            </a:r>
            <a:r>
              <a:rPr lang="en-US" sz="2400">
                <a:solidFill>
                  <a:srgbClr val="000000"/>
                </a:solidFill>
                <a:latin typeface="Poppins"/>
                <a:ea typeface="Poppins"/>
                <a:cs typeface="Poppins"/>
                <a:sym typeface="Poppins"/>
              </a:rPr>
              <a:t>. These are foundational steps that shape the volunteer experience and influence long-term engagement.</a:t>
            </a:r>
          </a:p>
          <a:p>
            <a:pPr marL="0" lvl="0" indent="0" algn="l">
              <a:lnSpc>
                <a:spcPts val="3359"/>
              </a:lnSpc>
            </a:pPr>
            <a:endParaRPr lang="en-US" sz="2400">
              <a:solidFill>
                <a:srgbClr val="000000"/>
              </a:solidFill>
              <a:latin typeface="Poppins"/>
              <a:ea typeface="Poppins"/>
              <a:cs typeface="Poppins"/>
              <a:sym typeface="Poppins"/>
            </a:endParaRPr>
          </a:p>
          <a:p>
            <a:pPr marL="0" lvl="0" indent="0" algn="l">
              <a:lnSpc>
                <a:spcPts val="3359"/>
              </a:lnSpc>
            </a:pPr>
            <a:r>
              <a:rPr lang="en-US" sz="2400">
                <a:solidFill>
                  <a:srgbClr val="000000"/>
                </a:solidFill>
                <a:latin typeface="Poppins"/>
                <a:ea typeface="Poppins"/>
                <a:cs typeface="Poppins"/>
                <a:sym typeface="Poppins"/>
              </a:rPr>
              <a:t>The aim of the module is to help you review your current practices, identify opportunities for improvement, and explore ways to streamline and automate your processes. We’ll be looking at each area from an organisational review perspective, and you’ll leave with practical strategies, tools, and templates you can apply immediately.</a:t>
            </a:r>
          </a:p>
          <a:p>
            <a:pPr marL="0" lvl="0" indent="0" algn="l">
              <a:lnSpc>
                <a:spcPts val="3359"/>
              </a:lnSpc>
            </a:pPr>
            <a:endParaRPr lang="en-US" sz="2400">
              <a:solidFill>
                <a:srgbClr val="000000"/>
              </a:solidFill>
              <a:latin typeface="Poppins"/>
              <a:ea typeface="Poppins"/>
              <a:cs typeface="Poppins"/>
              <a:sym typeface="Poppins"/>
            </a:endParaRPr>
          </a:p>
          <a:p>
            <a:pPr marL="0" lvl="0" indent="0" algn="l">
              <a:lnSpc>
                <a:spcPts val="3359"/>
              </a:lnSpc>
            </a:pPr>
            <a:r>
              <a:rPr lang="en-US" sz="2400">
                <a:solidFill>
                  <a:srgbClr val="000000"/>
                </a:solidFill>
                <a:latin typeface="Poppins"/>
                <a:ea typeface="Poppins"/>
                <a:cs typeface="Poppins"/>
                <a:sym typeface="Poppins"/>
              </a:rPr>
              <a:t>This training is aligned with the </a:t>
            </a:r>
            <a:r>
              <a:rPr lang="en-US" sz="2400" b="1">
                <a:solidFill>
                  <a:srgbClr val="000000"/>
                </a:solidFill>
                <a:latin typeface="Poppins Bold"/>
                <a:ea typeface="Poppins Bold"/>
                <a:cs typeface="Poppins Bold"/>
                <a:sym typeface="Poppins Bold"/>
              </a:rPr>
              <a:t>National Standards for Volunteer Involvement</a:t>
            </a:r>
            <a:r>
              <a:rPr lang="en-US" sz="2400">
                <a:solidFill>
                  <a:srgbClr val="000000"/>
                </a:solidFill>
                <a:latin typeface="Poppins"/>
                <a:ea typeface="Poppins"/>
                <a:cs typeface="Poppins"/>
                <a:sym typeface="Poppins"/>
              </a:rPr>
              <a:t>, and supports best practice in volunteer management. We encourage you to ask questions, share your experiences, and reflect on how these strategies can be tailored to your organisation’s unique context."</a:t>
            </a:r>
          </a:p>
        </p:txBody>
      </p:sp>
      <p:sp>
        <p:nvSpPr>
          <p:cNvPr id="4" name="AutoShape 4"/>
          <p:cNvSpPr/>
          <p:nvPr/>
        </p:nvSpPr>
        <p:spPr>
          <a:xfrm>
            <a:off x="1227663" y="1684097"/>
            <a:ext cx="13844095" cy="0"/>
          </a:xfrm>
          <a:prstGeom prst="line">
            <a:avLst/>
          </a:prstGeom>
          <a:ln w="38100" cap="flat">
            <a:solidFill>
              <a:srgbClr val="C72036"/>
            </a:solidFill>
            <a:prstDash val="solid"/>
            <a:headEnd type="none" w="sm" len="sm"/>
            <a:tailEnd type="none" w="sm" len="sm"/>
          </a:ln>
        </p:spPr>
        <p:txBody>
          <a:bodyPr/>
          <a:lstStyle/>
          <a:p>
            <a:endParaRPr lang="en-A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11310292" y="508355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6" name="AutoShape 16"/>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17" name="AutoShape 17"/>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18" name="AutoShape 18"/>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19" name="AutoShape 19"/>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Freeform 20"/>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1" name="Freeform 21"/>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2" name="Freeform 22"/>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3" name="Freeform 23"/>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4" name="Freeform 24"/>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5" name="TextBox 25"/>
          <p:cNvSpPr txBox="1"/>
          <p:nvPr/>
        </p:nvSpPr>
        <p:spPr>
          <a:xfrm>
            <a:off x="493559" y="148502"/>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STREAMLINING  PROCEDURES</a:t>
            </a:r>
          </a:p>
        </p:txBody>
      </p:sp>
      <p:sp>
        <p:nvSpPr>
          <p:cNvPr id="26" name="TextBox 26"/>
          <p:cNvSpPr txBox="1"/>
          <p:nvPr/>
        </p:nvSpPr>
        <p:spPr>
          <a:xfrm>
            <a:off x="941504" y="2540876"/>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Create role-specific selection checklists</a:t>
            </a:r>
          </a:p>
        </p:txBody>
      </p:sp>
      <p:sp>
        <p:nvSpPr>
          <p:cNvPr id="27" name="TextBox 27"/>
          <p:cNvSpPr txBox="1"/>
          <p:nvPr/>
        </p:nvSpPr>
        <p:spPr>
          <a:xfrm>
            <a:off x="741479" y="3564804"/>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Develop a checklist for each volunteer rol</a:t>
            </a:r>
            <a:r>
              <a:rPr lang="en-US" sz="1599" u="none" strike="noStrike">
                <a:solidFill>
                  <a:srgbClr val="3B3B3B"/>
                </a:solidFill>
                <a:latin typeface="Poppins"/>
                <a:ea typeface="Poppins"/>
                <a:cs typeface="Poppins"/>
                <a:sym typeface="Poppins"/>
              </a:rPr>
              <a:t>e that outlines required qualifications, documents, and steps in the selection process.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ensures consistency and helps interviewers quickly verify that all criteria are met.</a:t>
            </a:r>
          </a:p>
        </p:txBody>
      </p:sp>
      <p:sp>
        <p:nvSpPr>
          <p:cNvPr id="28" name="TextBox 28"/>
          <p:cNvSpPr txBox="1"/>
          <p:nvPr/>
        </p:nvSpPr>
        <p:spPr>
          <a:xfrm>
            <a:off x="13136692" y="2196071"/>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Standardise interview questions</a:t>
            </a:r>
          </a:p>
        </p:txBody>
      </p:sp>
      <p:sp>
        <p:nvSpPr>
          <p:cNvPr id="29" name="TextBox 29"/>
          <p:cNvSpPr txBox="1"/>
          <p:nvPr/>
        </p:nvSpPr>
        <p:spPr>
          <a:xfrm>
            <a:off x="13017978" y="3090507"/>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P</a:t>
            </a:r>
            <a:r>
              <a:rPr lang="en-US" sz="1599" u="none" strike="noStrike">
                <a:solidFill>
                  <a:srgbClr val="3B3B3B"/>
                </a:solidFill>
                <a:latin typeface="Poppins"/>
                <a:ea typeface="Poppins"/>
                <a:cs typeface="Poppins"/>
                <a:sym typeface="Poppins"/>
              </a:rPr>
              <a:t>repare a set of core questions for all interviews, along with a scoring rubric.</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ensures fairness and makes it easier to compare candidates objectively.</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30" name="TextBox 30"/>
          <p:cNvSpPr txBox="1"/>
          <p:nvPr/>
        </p:nvSpPr>
        <p:spPr>
          <a:xfrm>
            <a:off x="11041194" y="6709927"/>
            <a:ext cx="3713366"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Centralise documentation in a shared system</a:t>
            </a:r>
          </a:p>
        </p:txBody>
      </p:sp>
      <p:sp>
        <p:nvSpPr>
          <p:cNvPr id="31" name="TextBox 31"/>
          <p:cNvSpPr txBox="1"/>
          <p:nvPr/>
        </p:nvSpPr>
        <p:spPr>
          <a:xfrm>
            <a:off x="10753111" y="7636425"/>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Store all templates, checklists, and completed forms in a secure shared drive or volunteer management platform. </a:t>
            </a:r>
          </a:p>
          <a:p>
            <a:pPr marL="345439" lvl="1" indent="-172720" algn="l">
              <a:lnSpc>
                <a:spcPts val="2399"/>
              </a:lnSpc>
              <a:buFont typeface="Arial"/>
              <a:buChar char="•"/>
            </a:pPr>
            <a:r>
              <a:rPr lang="en-US" sz="1599">
                <a:solidFill>
                  <a:srgbClr val="3B3B3B"/>
                </a:solidFill>
                <a:latin typeface="Poppins"/>
                <a:ea typeface="Poppins"/>
                <a:cs typeface="Poppins"/>
                <a:sym typeface="Poppins"/>
              </a:rPr>
              <a:t>This makes it easy for team members to access and update materials.</a:t>
            </a:r>
          </a:p>
        </p:txBody>
      </p:sp>
      <p:sp>
        <p:nvSpPr>
          <p:cNvPr id="32" name="TextBox 32"/>
          <p:cNvSpPr txBox="1"/>
          <p:nvPr/>
        </p:nvSpPr>
        <p:spPr>
          <a:xfrm>
            <a:off x="3249373" y="6452752"/>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Use online forms for references and screening</a:t>
            </a:r>
          </a:p>
        </p:txBody>
      </p:sp>
      <p:sp>
        <p:nvSpPr>
          <p:cNvPr id="33" name="TextBox 33"/>
          <p:cNvSpPr txBox="1"/>
          <p:nvPr/>
        </p:nvSpPr>
        <p:spPr>
          <a:xfrm>
            <a:off x="2970206" y="7674997"/>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Replace manual referenc</a:t>
            </a:r>
            <a:r>
              <a:rPr lang="en-US" sz="1599" u="none" strike="noStrike">
                <a:solidFill>
                  <a:srgbClr val="3B3B3B"/>
                </a:solidFill>
                <a:latin typeface="Poppins"/>
                <a:ea typeface="Poppins"/>
                <a:cs typeface="Poppins"/>
                <a:sym typeface="Poppins"/>
              </a:rPr>
              <a:t>e checks and screening questionnaires with secure online forms.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speeds up data collection, reduces errors, and allows easy tracking of responses in one central location.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8621064" y="571292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6" name="Group 16"/>
          <p:cNvGrpSpPr/>
          <p:nvPr/>
        </p:nvGrpSpPr>
        <p:grpSpPr>
          <a:xfrm>
            <a:off x="11310292" y="5083553"/>
            <a:ext cx="1131074" cy="11310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9" name="AutoShape 19"/>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AutoShape 20"/>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21" name="AutoShape 21"/>
          <p:cNvSpPr/>
          <p:nvPr/>
        </p:nvSpPr>
        <p:spPr>
          <a:xfrm flipH="1" flipV="1">
            <a:off x="9185152" y="5121586"/>
            <a:ext cx="741" cy="591337"/>
          </a:xfrm>
          <a:prstGeom prst="line">
            <a:avLst/>
          </a:prstGeom>
          <a:ln w="28575" cap="flat">
            <a:solidFill>
              <a:srgbClr val="3C5679"/>
            </a:solidFill>
            <a:prstDash val="sysDash"/>
            <a:headEnd type="none" w="sm" len="sm"/>
            <a:tailEnd type="none" w="sm" len="sm"/>
          </a:ln>
        </p:spPr>
        <p:txBody>
          <a:bodyPr/>
          <a:lstStyle/>
          <a:p>
            <a:endParaRPr lang="en-AU"/>
          </a:p>
        </p:txBody>
      </p:sp>
      <p:sp>
        <p:nvSpPr>
          <p:cNvPr id="22" name="AutoShape 22"/>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23" name="AutoShape 23"/>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4" name="Freeform 24"/>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5" name="Freeform 25"/>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6" name="Freeform 26"/>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7" name="Freeform 27"/>
          <p:cNvSpPr/>
          <p:nvPr/>
        </p:nvSpPr>
        <p:spPr>
          <a:xfrm>
            <a:off x="8905711" y="6030090"/>
            <a:ext cx="561781" cy="481728"/>
          </a:xfrm>
          <a:custGeom>
            <a:avLst/>
            <a:gdLst/>
            <a:ahLst/>
            <a:cxnLst/>
            <a:rect l="l" t="t" r="r" b="b"/>
            <a:pathLst>
              <a:path w="561781" h="481728">
                <a:moveTo>
                  <a:pt x="0" y="0"/>
                </a:moveTo>
                <a:lnTo>
                  <a:pt x="561781" y="0"/>
                </a:lnTo>
                <a:lnTo>
                  <a:pt x="561781" y="481728"/>
                </a:lnTo>
                <a:lnTo>
                  <a:pt x="0" y="481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8" name="Freeform 28"/>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9" name="Freeform 29"/>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30" name="TextBox 30"/>
          <p:cNvSpPr txBox="1"/>
          <p:nvPr/>
        </p:nvSpPr>
        <p:spPr>
          <a:xfrm>
            <a:off x="493559" y="148502"/>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AUTOMATION OPTIONS</a:t>
            </a:r>
          </a:p>
        </p:txBody>
      </p:sp>
      <p:sp>
        <p:nvSpPr>
          <p:cNvPr id="31" name="TextBox 31"/>
          <p:cNvSpPr txBox="1"/>
          <p:nvPr/>
        </p:nvSpPr>
        <p:spPr>
          <a:xfrm>
            <a:off x="989129" y="1995082"/>
            <a:ext cx="4821535"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Use CRM or volunteer platforms to auto-tag applicants by skills</a:t>
            </a:r>
          </a:p>
        </p:txBody>
      </p:sp>
      <p:sp>
        <p:nvSpPr>
          <p:cNvPr id="32" name="TextBox 32"/>
          <p:cNvSpPr txBox="1"/>
          <p:nvPr/>
        </p:nvSpPr>
        <p:spPr>
          <a:xfrm>
            <a:off x="789104" y="3019010"/>
            <a:ext cx="4241322" cy="26536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Configure your CRM or volunteer management sys</a:t>
            </a:r>
            <a:r>
              <a:rPr lang="en-US" sz="1599" u="none" strike="noStrike">
                <a:solidFill>
                  <a:srgbClr val="3B3B3B"/>
                </a:solidFill>
                <a:latin typeface="Poppins"/>
                <a:ea typeface="Poppins"/>
                <a:cs typeface="Poppins"/>
                <a:sym typeface="Poppins"/>
              </a:rPr>
              <a:t>tem (e.g., Better Impact, Volaby, Salesforce Nonprofit Cloud) to automatically tag applicants based on keywords in their application or uploaded documents.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helps quickly match volunteers to suitable roles and reduces manual sorting.</a:t>
            </a:r>
          </a:p>
        </p:txBody>
      </p:sp>
      <p:sp>
        <p:nvSpPr>
          <p:cNvPr id="33" name="TextBox 33"/>
          <p:cNvSpPr txBox="1"/>
          <p:nvPr/>
        </p:nvSpPr>
        <p:spPr>
          <a:xfrm>
            <a:off x="13136692" y="2196071"/>
            <a:ext cx="4617676"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Integrate Police Check tracking with onboarding systems</a:t>
            </a:r>
          </a:p>
        </p:txBody>
      </p:sp>
      <p:sp>
        <p:nvSpPr>
          <p:cNvPr id="34" name="TextBox 34"/>
          <p:cNvSpPr txBox="1"/>
          <p:nvPr/>
        </p:nvSpPr>
        <p:spPr>
          <a:xfrm>
            <a:off x="13017978" y="3027022"/>
            <a:ext cx="4241322" cy="23583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a:t>
            </a:r>
            <a:r>
              <a:rPr lang="en-US" sz="1599" u="none" strike="noStrike">
                <a:solidFill>
                  <a:srgbClr val="3B3B3B"/>
                </a:solidFill>
                <a:latin typeface="Poppins"/>
                <a:ea typeface="Poppins"/>
                <a:cs typeface="Poppins"/>
                <a:sym typeface="Poppins"/>
              </a:rPr>
              <a:t>onnect your Police Check process (e.g., via National Crime Check or CrimCheck) with your volunteer management platform so status updates (submitted, cleared, pending) sync automatically.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ensures compliance and saves time chasing paperwork</a:t>
            </a:r>
          </a:p>
        </p:txBody>
      </p:sp>
      <p:sp>
        <p:nvSpPr>
          <p:cNvPr id="35" name="TextBox 35"/>
          <p:cNvSpPr txBox="1"/>
          <p:nvPr/>
        </p:nvSpPr>
        <p:spPr>
          <a:xfrm>
            <a:off x="13057550" y="6132007"/>
            <a:ext cx="4586313"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Enable automated notifications for application progress</a:t>
            </a:r>
          </a:p>
        </p:txBody>
      </p:sp>
      <p:sp>
        <p:nvSpPr>
          <p:cNvPr id="36" name="TextBox 36"/>
          <p:cNvSpPr txBox="1"/>
          <p:nvPr/>
        </p:nvSpPr>
        <p:spPr>
          <a:xfrm>
            <a:off x="13057550" y="7107367"/>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Use your platform or</a:t>
            </a:r>
            <a:r>
              <a:rPr lang="en-US" sz="1599" u="none" strike="noStrike">
                <a:solidFill>
                  <a:srgbClr val="3B3B3B"/>
                </a:solidFill>
                <a:latin typeface="Poppins"/>
                <a:ea typeface="Poppins"/>
                <a:cs typeface="Poppins"/>
                <a:sym typeface="Poppins"/>
              </a:rPr>
              <a:t> CRM to send status updates (e.g., “Application received,” “Interview scheduled,” “Onboarding complete”) without manual intervention.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improves transparency and keeps volunteers engaged.</a:t>
            </a:r>
          </a:p>
        </p:txBody>
      </p:sp>
      <p:sp>
        <p:nvSpPr>
          <p:cNvPr id="37" name="TextBox 37"/>
          <p:cNvSpPr txBox="1"/>
          <p:nvPr/>
        </p:nvSpPr>
        <p:spPr>
          <a:xfrm>
            <a:off x="7319047" y="6959730"/>
            <a:ext cx="3890376"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Create dashboards for real-time monitoring</a:t>
            </a:r>
          </a:p>
        </p:txBody>
      </p:sp>
      <p:sp>
        <p:nvSpPr>
          <p:cNvPr id="38" name="TextBox 38"/>
          <p:cNvSpPr txBox="1"/>
          <p:nvPr/>
        </p:nvSpPr>
        <p:spPr>
          <a:xfrm>
            <a:off x="6968101" y="7845555"/>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Automate data collection from all integrated systems into a single dashboard (e.g., Power BI, Google Data Studio).</a:t>
            </a:r>
          </a:p>
          <a:p>
            <a:pPr marL="345439" lvl="1" indent="-172720" algn="l">
              <a:lnSpc>
                <a:spcPts val="2399"/>
              </a:lnSpc>
              <a:buFont typeface="Arial"/>
              <a:buChar char="•"/>
            </a:pPr>
            <a:r>
              <a:rPr lang="en-US" sz="1599">
                <a:solidFill>
                  <a:srgbClr val="3B3B3B"/>
                </a:solidFill>
                <a:latin typeface="Poppins"/>
                <a:ea typeface="Poppins"/>
                <a:cs typeface="Poppins"/>
                <a:sym typeface="Poppins"/>
              </a:rPr>
              <a:t>This gives you instant visibility on recruitment progress, pending checks, and volunteer readiness.</a:t>
            </a:r>
          </a:p>
        </p:txBody>
      </p:sp>
      <p:sp>
        <p:nvSpPr>
          <p:cNvPr id="39" name="TextBox 39"/>
          <p:cNvSpPr txBox="1"/>
          <p:nvPr/>
        </p:nvSpPr>
        <p:spPr>
          <a:xfrm>
            <a:off x="1068271" y="5972940"/>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Automate reference requests and reminders</a:t>
            </a:r>
          </a:p>
        </p:txBody>
      </p:sp>
      <p:sp>
        <p:nvSpPr>
          <p:cNvPr id="40" name="TextBox 40"/>
          <p:cNvSpPr txBox="1"/>
          <p:nvPr/>
        </p:nvSpPr>
        <p:spPr>
          <a:xfrm>
            <a:off x="989129" y="6959730"/>
            <a:ext cx="4241322" cy="29489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S</a:t>
            </a:r>
            <a:r>
              <a:rPr lang="en-US" sz="1599" u="none" strike="noStrike">
                <a:solidFill>
                  <a:srgbClr val="3B3B3B"/>
                </a:solidFill>
                <a:latin typeface="Poppins"/>
                <a:ea typeface="Poppins"/>
                <a:cs typeface="Poppins"/>
                <a:sym typeface="Poppins"/>
              </a:rPr>
              <a:t>et up automated workflows to send reference check forms via email as soon as an applicant reaches the relevant stage.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Include reminders for referees who haven’t responded within a set timeframe.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Tools like Mailchimp, HubSpot, or built-in features in volunteer platforms can handle this seamlessly.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6822396"/>
              </p:ext>
            </p:extLst>
          </p:nvPr>
        </p:nvGraphicFramePr>
        <p:xfrm>
          <a:off x="2304138" y="894852"/>
          <a:ext cx="14612262" cy="7725581"/>
        </p:xfrm>
        <a:graphic>
          <a:graphicData uri="http://schemas.openxmlformats.org/drawingml/2006/table">
            <a:tbl>
              <a:tblPr/>
              <a:tblGrid>
                <a:gridCol w="3426930">
                  <a:extLst>
                    <a:ext uri="{9D8B030D-6E8A-4147-A177-3AD203B41FA5}">
                      <a16:colId xmlns:a16="http://schemas.microsoft.com/office/drawing/2014/main" val="20000"/>
                    </a:ext>
                  </a:extLst>
                </a:gridCol>
                <a:gridCol w="11185332">
                  <a:extLst>
                    <a:ext uri="{9D8B030D-6E8A-4147-A177-3AD203B41FA5}">
                      <a16:colId xmlns:a16="http://schemas.microsoft.com/office/drawing/2014/main" val="20001"/>
                    </a:ext>
                  </a:extLst>
                </a:gridCol>
              </a:tblGrid>
              <a:tr h="811626">
                <a:tc>
                  <a:txBody>
                    <a:bodyPr/>
                    <a:lstStyle/>
                    <a:p>
                      <a:pPr algn="l">
                        <a:lnSpc>
                          <a:spcPts val="2519"/>
                        </a:lnSpc>
                        <a:defRPr/>
                      </a:pPr>
                      <a:r>
                        <a:rPr lang="en-US" sz="1799" b="1">
                          <a:solidFill>
                            <a:srgbClr val="F6F4F5"/>
                          </a:solidFill>
                          <a:latin typeface="Poppins Bold"/>
                          <a:ea typeface="Poppins Bold"/>
                          <a:cs typeface="Poppins Bold"/>
                          <a:sym typeface="Poppins Bold"/>
                        </a:rPr>
                        <a:t>Strategy</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tc>
                  <a:txBody>
                    <a:bodyPr/>
                    <a:lstStyle/>
                    <a:p>
                      <a:pPr algn="l">
                        <a:lnSpc>
                          <a:spcPts val="2519"/>
                        </a:lnSpc>
                        <a:defRPr/>
                      </a:pPr>
                      <a:r>
                        <a:rPr lang="en-US" sz="1799" b="1" dirty="0">
                          <a:solidFill>
                            <a:srgbClr val="F6F4F5"/>
                          </a:solidFill>
                          <a:latin typeface="Poppins Bold"/>
                          <a:ea typeface="Poppins Bold"/>
                          <a:cs typeface="Poppins Bold"/>
                          <a:sym typeface="Poppins Bold"/>
                        </a:rPr>
                        <a:t>Description</a:t>
                      </a: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72036"/>
                    </a:solidFill>
                  </a:tcPr>
                </a:tc>
                <a:extLst>
                  <a:ext uri="{0D108BD9-81ED-4DB2-BD59-A6C34878D82A}">
                    <a16:rowId xmlns:a16="http://schemas.microsoft.com/office/drawing/2014/main" val="10000"/>
                  </a:ext>
                </a:extLst>
              </a:tr>
              <a:tr h="1756932">
                <a:tc>
                  <a:txBody>
                    <a:bodyPr/>
                    <a:lstStyle/>
                    <a:p>
                      <a:pPr algn="l">
                        <a:lnSpc>
                          <a:spcPts val="2519"/>
                        </a:lnSpc>
                        <a:defRPr/>
                      </a:pPr>
                      <a:r>
                        <a:rPr lang="en-US" sz="1799" b="1">
                          <a:solidFill>
                            <a:srgbClr val="000000"/>
                          </a:solidFill>
                          <a:latin typeface="Poppins Bold"/>
                          <a:ea typeface="Poppins Bold"/>
                          <a:cs typeface="Poppins Bold"/>
                          <a:sym typeface="Poppins Bold"/>
                        </a:rPr>
                        <a:t>Outcome Notification- Successful Applicants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56932">
                <a:tc>
                  <a:txBody>
                    <a:bodyPr/>
                    <a:lstStyle/>
                    <a:p>
                      <a:pPr algn="l">
                        <a:lnSpc>
                          <a:spcPts val="2519"/>
                        </a:lnSpc>
                        <a:defRPr/>
                      </a:pPr>
                      <a:r>
                        <a:rPr lang="en-US" sz="1799" b="1">
                          <a:solidFill>
                            <a:srgbClr val="000000"/>
                          </a:solidFill>
                          <a:latin typeface="Poppins Bold"/>
                          <a:ea typeface="Poppins Bold"/>
                          <a:cs typeface="Poppins Bold"/>
                          <a:sym typeface="Poppins Bold"/>
                        </a:rPr>
                        <a:t>Outcome Notification- Unsuccessful Applicants</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26728">
                <a:tc>
                  <a:txBody>
                    <a:bodyPr/>
                    <a:lstStyle/>
                    <a:p>
                      <a:pPr algn="l">
                        <a:lnSpc>
                          <a:spcPts val="2519"/>
                        </a:lnSpc>
                        <a:defRPr/>
                      </a:pPr>
                      <a:r>
                        <a:rPr lang="en-US" sz="1799" b="1">
                          <a:solidFill>
                            <a:srgbClr val="000000"/>
                          </a:solidFill>
                          <a:latin typeface="Poppins Bold"/>
                          <a:ea typeface="Poppins Bold"/>
                          <a:cs typeface="Poppins Bold"/>
                          <a:sym typeface="Poppins Bold"/>
                        </a:rPr>
                        <a:t>Compliance Check Follow-Up</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1533">
                <a:tc>
                  <a:txBody>
                    <a:bodyPr/>
                    <a:lstStyle/>
                    <a:p>
                      <a:pPr algn="l">
                        <a:lnSpc>
                          <a:spcPts val="2519"/>
                        </a:lnSpc>
                        <a:defRPr/>
                      </a:pPr>
                      <a:r>
                        <a:rPr lang="en-US" sz="1799" b="1">
                          <a:solidFill>
                            <a:srgbClr val="000000"/>
                          </a:solidFill>
                          <a:latin typeface="Poppins Bold"/>
                          <a:ea typeface="Poppins Bold"/>
                          <a:cs typeface="Poppins Bold"/>
                          <a:sym typeface="Poppins Bold"/>
                        </a:rPr>
                        <a:t> Training Invitation</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441830">
                <a:tc>
                  <a:txBody>
                    <a:bodyPr/>
                    <a:lstStyle/>
                    <a:p>
                      <a:pPr algn="l">
                        <a:lnSpc>
                          <a:spcPts val="2519"/>
                        </a:lnSpc>
                        <a:defRPr/>
                      </a:pPr>
                      <a:r>
                        <a:rPr lang="en-US" sz="1799" b="1">
                          <a:solidFill>
                            <a:srgbClr val="000000"/>
                          </a:solidFill>
                          <a:latin typeface="Poppins Bold"/>
                          <a:ea typeface="Poppins Bold"/>
                          <a:cs typeface="Poppins Bold"/>
                          <a:sym typeface="Poppins Bold"/>
                        </a:rPr>
                        <a:t>Training Completion &amp; Welcome</a:t>
                      </a:r>
                      <a:endParaRPr lang="en-US" sz="110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8D5D5"/>
                    </a:solidFill>
                  </a:tcPr>
                </a:tc>
                <a:tc>
                  <a:txBody>
                    <a:bodyPr/>
                    <a:lstStyle/>
                    <a:p>
                      <a:pPr algn="l">
                        <a:lnSpc>
                          <a:spcPts val="2519"/>
                        </a:lnSpc>
                        <a:defRPr/>
                      </a:pPr>
                      <a:endParaRPr lang="en-US" sz="1100" dirty="0"/>
                    </a:p>
                  </a:txBody>
                  <a:tcPr marL="171450" marR="171450" marT="171450" marB="17145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rot="-5400000">
            <a:off x="-2991928" y="4026181"/>
            <a:ext cx="7597066" cy="16021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a:t>
            </a:r>
            <a:r>
              <a:rPr lang="en-US" sz="4200" spc="-126">
                <a:solidFill>
                  <a:srgbClr val="F6F4F5"/>
                </a:solidFill>
                <a:latin typeface="Poppins"/>
                <a:ea typeface="Poppins"/>
                <a:cs typeface="Poppins"/>
                <a:sym typeface="Poppins"/>
              </a:rPr>
              <a:t> </a:t>
            </a:r>
            <a:r>
              <a:rPr lang="en-US" sz="4200" spc="-126">
                <a:solidFill>
                  <a:srgbClr val="C72036"/>
                </a:solidFill>
                <a:latin typeface="Poppins"/>
                <a:ea typeface="Poppins"/>
                <a:cs typeface="Poppins"/>
                <a:sym typeface="Poppins"/>
              </a:rPr>
              <a:t>Select</a:t>
            </a:r>
          </a:p>
        </p:txBody>
      </p:sp>
      <p:sp>
        <p:nvSpPr>
          <p:cNvPr id="4" name="TextBox 4"/>
          <p:cNvSpPr txBox="1"/>
          <p:nvPr/>
        </p:nvSpPr>
        <p:spPr>
          <a:xfrm>
            <a:off x="4927950" y="122087"/>
            <a:ext cx="11140662" cy="1747914"/>
          </a:xfrm>
          <a:prstGeom prst="rect">
            <a:avLst/>
          </a:prstGeom>
        </p:spPr>
        <p:txBody>
          <a:bodyPr lIns="0" tIns="0" rIns="0" bIns="0" rtlCol="0" anchor="t">
            <a:spAutoFit/>
          </a:bodyPr>
          <a:lstStyle/>
          <a:p>
            <a:pPr marL="0" lvl="0" indent="0" algn="l">
              <a:lnSpc>
                <a:spcPts val="4550"/>
              </a:lnSpc>
            </a:pPr>
            <a:r>
              <a:rPr lang="en-US" sz="3500" spc="-105" dirty="0">
                <a:solidFill>
                  <a:srgbClr val="C81C2C"/>
                </a:solidFill>
                <a:latin typeface="Poppins"/>
                <a:ea typeface="Poppins"/>
                <a:cs typeface="Poppins"/>
                <a:sym typeface="Poppins"/>
              </a:rPr>
              <a:t>Example of a plan for Communications templates plan</a:t>
            </a:r>
          </a:p>
          <a:p>
            <a:pPr marL="0" lvl="0" indent="0" algn="l">
              <a:lnSpc>
                <a:spcPts val="4550"/>
              </a:lnSpc>
            </a:pPr>
            <a:endParaRPr lang="en-US" sz="3500" spc="-105" dirty="0">
              <a:solidFill>
                <a:srgbClr val="C81C2C"/>
              </a:solidFill>
              <a:latin typeface="Poppins"/>
              <a:ea typeface="Poppins"/>
              <a:cs typeface="Poppins"/>
              <a:sym typeface="Poppi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Recruit: </a:t>
            </a:r>
            <a:r>
              <a:rPr lang="en-US" sz="5429">
                <a:solidFill>
                  <a:srgbClr val="C81C2C"/>
                </a:solidFill>
                <a:latin typeface="Poppins"/>
                <a:ea typeface="Poppins"/>
                <a:cs typeface="Poppins"/>
                <a:sym typeface="Poppins"/>
              </a:rPr>
              <a:t>Onboard</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67" y="3107850"/>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7282" y="5143500"/>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25796" y="7789350"/>
            <a:ext cx="950627" cy="1254954"/>
          </a:xfrm>
          <a:custGeom>
            <a:avLst/>
            <a:gdLst/>
            <a:ahLst/>
            <a:cxnLst/>
            <a:rect l="l" t="t" r="r" b="b"/>
            <a:pathLst>
              <a:path w="950627" h="1254954">
                <a:moveTo>
                  <a:pt x="0" y="0"/>
                </a:moveTo>
                <a:lnTo>
                  <a:pt x="950628" y="0"/>
                </a:lnTo>
                <a:lnTo>
                  <a:pt x="950628" y="1254953"/>
                </a:lnTo>
                <a:lnTo>
                  <a:pt x="0" y="1254953"/>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54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solidFill>
                <a:srgbClr val="000000"/>
              </a:solid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2958435" y="5336470"/>
            <a:ext cx="7584431" cy="1634793"/>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Map out current onboarding processes and procedures, systems, communications and who is responsible for each stage of onboarding.</a:t>
            </a:r>
          </a:p>
          <a:p>
            <a:pPr algn="l">
              <a:lnSpc>
                <a:spcPts val="3226"/>
              </a:lnSpc>
            </a:pPr>
            <a:endParaRPr lang="en-US" sz="2304">
              <a:solidFill>
                <a:srgbClr val="000000"/>
              </a:solidFill>
              <a:latin typeface="Poppins"/>
              <a:ea typeface="Poppins"/>
              <a:cs typeface="Poppins"/>
              <a:sym typeface="Poppins"/>
            </a:endParaRPr>
          </a:p>
        </p:txBody>
      </p:sp>
      <p:sp>
        <p:nvSpPr>
          <p:cNvPr id="11" name="TextBox 11"/>
          <p:cNvSpPr txBox="1"/>
          <p:nvPr/>
        </p:nvSpPr>
        <p:spPr>
          <a:xfrm>
            <a:off x="2958435" y="3050700"/>
            <a:ext cx="6973503"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On the Spreadsheet provided list all documents, guides, and training resources.</a:t>
            </a:r>
          </a:p>
        </p:txBody>
      </p:sp>
      <p:sp>
        <p:nvSpPr>
          <p:cNvPr id="12" name="TextBox 12"/>
          <p:cNvSpPr txBox="1"/>
          <p:nvPr/>
        </p:nvSpPr>
        <p:spPr>
          <a:xfrm>
            <a:off x="2958435" y="7732200"/>
            <a:ext cx="7753800"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Map out what training and compliance are required for each role.</a:t>
            </a:r>
          </a:p>
        </p:txBody>
      </p:sp>
      <p:sp>
        <p:nvSpPr>
          <p:cNvPr id="13" name="TextBox 13"/>
          <p:cNvSpPr txBox="1"/>
          <p:nvPr/>
        </p:nvSpPr>
        <p:spPr>
          <a:xfrm>
            <a:off x="1624110" y="97155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5878" y="40307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4393" y="606639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72907" y="8003346"/>
            <a:ext cx="950627" cy="1254954"/>
          </a:xfrm>
          <a:custGeom>
            <a:avLst/>
            <a:gdLst/>
            <a:ahLst/>
            <a:cxnLst/>
            <a:rect l="l" t="t" r="r" b="b"/>
            <a:pathLst>
              <a:path w="950627" h="1254954">
                <a:moveTo>
                  <a:pt x="0" y="0"/>
                </a:moveTo>
                <a:lnTo>
                  <a:pt x="950628" y="0"/>
                </a:lnTo>
                <a:lnTo>
                  <a:pt x="950628"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solidFill>
                <a:srgbClr val="000000"/>
              </a:solid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5660173"/>
            <a:ext cx="7584431" cy="1758840"/>
          </a:xfrm>
          <a:prstGeom prst="rect">
            <a:avLst/>
          </a:prstGeom>
        </p:spPr>
        <p:txBody>
          <a:bodyPr lIns="0" tIns="0" rIns="0" bIns="0" rtlCol="0" anchor="t">
            <a:spAutoFit/>
          </a:bodyPr>
          <a:lstStyle/>
          <a:p>
            <a:pPr marL="432733" lvl="1" indent="-216367" algn="l">
              <a:lnSpc>
                <a:spcPts val="2806"/>
              </a:lnSpc>
              <a:buFont typeface="Arial"/>
              <a:buChar char="•"/>
            </a:pPr>
            <a:r>
              <a:rPr lang="en-US" sz="2004">
                <a:solidFill>
                  <a:srgbClr val="000000"/>
                </a:solidFill>
                <a:latin typeface="Poppins"/>
                <a:ea typeface="Poppins"/>
                <a:cs typeface="Poppins"/>
                <a:sym typeface="Poppins"/>
              </a:rPr>
              <a:t>If onboarding involves online systems, confirm they are user-friendly and provide clear instructions for login, navigation, and completion.</a:t>
            </a:r>
          </a:p>
          <a:p>
            <a:pPr marL="432733" lvl="1" indent="-216367" algn="l">
              <a:lnSpc>
                <a:spcPts val="2806"/>
              </a:lnSpc>
              <a:buFont typeface="Arial"/>
              <a:buChar char="•"/>
            </a:pPr>
            <a:r>
              <a:rPr lang="en-US" sz="2004">
                <a:solidFill>
                  <a:srgbClr val="000000"/>
                </a:solidFill>
                <a:latin typeface="Poppins"/>
                <a:ea typeface="Poppins"/>
                <a:cs typeface="Poppins"/>
                <a:sym typeface="Poppins"/>
              </a:rPr>
              <a:t>Is the volunteer induction training up to date and relevant to the needs of the programs?</a:t>
            </a:r>
          </a:p>
        </p:txBody>
      </p:sp>
      <p:sp>
        <p:nvSpPr>
          <p:cNvPr id="11" name="TextBox 11"/>
          <p:cNvSpPr txBox="1"/>
          <p:nvPr/>
        </p:nvSpPr>
        <p:spPr>
          <a:xfrm>
            <a:off x="3005546" y="3983121"/>
            <a:ext cx="6973503" cy="1053990"/>
          </a:xfrm>
          <a:prstGeom prst="rect">
            <a:avLst/>
          </a:prstGeom>
        </p:spPr>
        <p:txBody>
          <a:bodyPr lIns="0" tIns="0" rIns="0" bIns="0" rtlCol="0" anchor="t">
            <a:spAutoFit/>
          </a:bodyPr>
          <a:lstStyle/>
          <a:p>
            <a:pPr marL="432733" lvl="1" indent="-216367" algn="l">
              <a:lnSpc>
                <a:spcPts val="2806"/>
              </a:lnSpc>
              <a:buFont typeface="Arial"/>
              <a:buChar char="•"/>
            </a:pPr>
            <a:r>
              <a:rPr lang="en-US" sz="2004">
                <a:solidFill>
                  <a:srgbClr val="000000"/>
                </a:solidFill>
                <a:latin typeface="Poppins"/>
                <a:ea typeface="Poppins"/>
                <a:cs typeface="Poppins"/>
                <a:sym typeface="Poppins"/>
              </a:rPr>
              <a:t>Are  all documents, guides, and training resources up-to-date, easy to understand, and reflect current organisational policies and volunteer roles?</a:t>
            </a:r>
          </a:p>
        </p:txBody>
      </p:sp>
      <p:sp>
        <p:nvSpPr>
          <p:cNvPr id="12" name="TextBox 12"/>
          <p:cNvSpPr txBox="1"/>
          <p:nvPr/>
        </p:nvSpPr>
        <p:spPr>
          <a:xfrm>
            <a:off x="3005546" y="8042075"/>
            <a:ext cx="6907024" cy="701565"/>
          </a:xfrm>
          <a:prstGeom prst="rect">
            <a:avLst/>
          </a:prstGeom>
        </p:spPr>
        <p:txBody>
          <a:bodyPr lIns="0" tIns="0" rIns="0" bIns="0" rtlCol="0" anchor="t">
            <a:spAutoFit/>
          </a:bodyPr>
          <a:lstStyle/>
          <a:p>
            <a:pPr marL="432733" lvl="1" indent="-216367" algn="l">
              <a:lnSpc>
                <a:spcPts val="2806"/>
              </a:lnSpc>
              <a:buFont typeface="Arial"/>
              <a:buChar char="•"/>
            </a:pPr>
            <a:r>
              <a:rPr lang="en-US" sz="2004">
                <a:solidFill>
                  <a:srgbClr val="000000"/>
                </a:solidFill>
                <a:latin typeface="Poppins"/>
                <a:ea typeface="Poppins"/>
                <a:cs typeface="Poppins"/>
                <a:sym typeface="Poppins"/>
              </a:rPr>
              <a:t> Are management tools current and user-friendly?</a:t>
            </a:r>
          </a:p>
          <a:p>
            <a:pPr marL="432733" lvl="1" indent="-216367" algn="l">
              <a:lnSpc>
                <a:spcPts val="2806"/>
              </a:lnSpc>
              <a:buFont typeface="Arial"/>
              <a:buChar char="•"/>
            </a:pPr>
            <a:r>
              <a:rPr lang="en-US" sz="2004">
                <a:solidFill>
                  <a:srgbClr val="000000"/>
                </a:solidFill>
                <a:latin typeface="Poppins"/>
                <a:ea typeface="Poppins"/>
                <a:cs typeface="Poppins"/>
                <a:sym typeface="Poppins"/>
              </a:rPr>
              <a:t>Are there any gaps in the onboarding process?</a:t>
            </a: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roles and program information, it's time to review the current content using the below as a guide along with the resource aids provided for this section: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Onboard</a:t>
            </a:r>
          </a:p>
        </p:txBody>
      </p:sp>
      <p:sp>
        <p:nvSpPr>
          <p:cNvPr id="4" name="TextBox 4"/>
          <p:cNvSpPr txBox="1"/>
          <p:nvPr/>
        </p:nvSpPr>
        <p:spPr>
          <a:xfrm>
            <a:off x="2210699" y="4700241"/>
            <a:ext cx="13866603" cy="2679174"/>
          </a:xfrm>
          <a:prstGeom prst="rect">
            <a:avLst/>
          </a:prstGeom>
        </p:spPr>
        <p:txBody>
          <a:bodyPr lIns="0" tIns="0" rIns="0" bIns="0" rtlCol="0" anchor="t">
            <a:spAutoFit/>
          </a:bodyPr>
          <a:lstStyle/>
          <a:p>
            <a:pPr algn="l">
              <a:lnSpc>
                <a:spcPts val="3003"/>
              </a:lnSpc>
            </a:pPr>
            <a:r>
              <a:rPr lang="en-US" sz="2145" i="1">
                <a:solidFill>
                  <a:srgbClr val="000000"/>
                </a:solidFill>
                <a:latin typeface="Poppins Italics"/>
                <a:ea typeface="Poppins Italics"/>
                <a:cs typeface="Poppins Italics"/>
                <a:sym typeface="Poppins Italics"/>
              </a:rPr>
              <a:t>Quality onboarding builds commitment. Personalisation shows you care. Interactive elements keep volunteers engaged.</a:t>
            </a:r>
          </a:p>
          <a:p>
            <a:pPr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8621064" y="571292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6" name="Group 16"/>
          <p:cNvGrpSpPr/>
          <p:nvPr/>
        </p:nvGrpSpPr>
        <p:grpSpPr>
          <a:xfrm>
            <a:off x="11310292" y="5083553"/>
            <a:ext cx="1131074" cy="11310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9" name="AutoShape 19"/>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AutoShape 20"/>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21" name="AutoShape 21"/>
          <p:cNvSpPr/>
          <p:nvPr/>
        </p:nvSpPr>
        <p:spPr>
          <a:xfrm flipH="1" flipV="1">
            <a:off x="9185152" y="5121586"/>
            <a:ext cx="741" cy="591337"/>
          </a:xfrm>
          <a:prstGeom prst="line">
            <a:avLst/>
          </a:prstGeom>
          <a:ln w="28575" cap="flat">
            <a:solidFill>
              <a:srgbClr val="3C5679"/>
            </a:solidFill>
            <a:prstDash val="sysDash"/>
            <a:headEnd type="none" w="sm" len="sm"/>
            <a:tailEnd type="none" w="sm" len="sm"/>
          </a:ln>
        </p:spPr>
        <p:txBody>
          <a:bodyPr/>
          <a:lstStyle/>
          <a:p>
            <a:endParaRPr lang="en-AU"/>
          </a:p>
        </p:txBody>
      </p:sp>
      <p:sp>
        <p:nvSpPr>
          <p:cNvPr id="22" name="AutoShape 22"/>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23" name="AutoShape 23"/>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4" name="Freeform 24"/>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5" name="Freeform 25"/>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6" name="Freeform 26"/>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7" name="Freeform 27"/>
          <p:cNvSpPr/>
          <p:nvPr/>
        </p:nvSpPr>
        <p:spPr>
          <a:xfrm>
            <a:off x="8905711" y="6030090"/>
            <a:ext cx="561781" cy="481728"/>
          </a:xfrm>
          <a:custGeom>
            <a:avLst/>
            <a:gdLst/>
            <a:ahLst/>
            <a:cxnLst/>
            <a:rect l="l" t="t" r="r" b="b"/>
            <a:pathLst>
              <a:path w="561781" h="481728">
                <a:moveTo>
                  <a:pt x="0" y="0"/>
                </a:moveTo>
                <a:lnTo>
                  <a:pt x="561781" y="0"/>
                </a:lnTo>
                <a:lnTo>
                  <a:pt x="561781" y="481728"/>
                </a:lnTo>
                <a:lnTo>
                  <a:pt x="0" y="481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8" name="Freeform 28"/>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9" name="Freeform 29"/>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30" name="TextBox 30"/>
          <p:cNvSpPr txBox="1"/>
          <p:nvPr/>
        </p:nvSpPr>
        <p:spPr>
          <a:xfrm>
            <a:off x="493559" y="148502"/>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ONBOARD</a:t>
            </a:r>
          </a:p>
        </p:txBody>
      </p:sp>
      <p:sp>
        <p:nvSpPr>
          <p:cNvPr id="31" name="TextBox 31"/>
          <p:cNvSpPr txBox="1"/>
          <p:nvPr/>
        </p:nvSpPr>
        <p:spPr>
          <a:xfrm>
            <a:off x="989129" y="1995082"/>
            <a:ext cx="4821535" cy="37528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Workplace orientation</a:t>
            </a:r>
          </a:p>
        </p:txBody>
      </p:sp>
      <p:sp>
        <p:nvSpPr>
          <p:cNvPr id="32" name="TextBox 32"/>
          <p:cNvSpPr txBox="1"/>
          <p:nvPr/>
        </p:nvSpPr>
        <p:spPr>
          <a:xfrm>
            <a:off x="722429" y="2619401"/>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Include a structured orientation that cov</a:t>
            </a:r>
            <a:r>
              <a:rPr lang="en-US" sz="1599" u="none" strike="noStrike">
                <a:solidFill>
                  <a:srgbClr val="3B3B3B"/>
                </a:solidFill>
                <a:latin typeface="Poppins"/>
                <a:ea typeface="Poppins"/>
                <a:cs typeface="Poppins"/>
                <a:sym typeface="Poppins"/>
              </a:rPr>
              <a:t>ers the physical workspace, safety procedures, and introductions to key staff.</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 This helps volunteers feel comfortable and confident from day one.</a:t>
            </a:r>
          </a:p>
        </p:txBody>
      </p:sp>
      <p:sp>
        <p:nvSpPr>
          <p:cNvPr id="33" name="TextBox 33"/>
          <p:cNvSpPr txBox="1"/>
          <p:nvPr/>
        </p:nvSpPr>
        <p:spPr>
          <a:xfrm>
            <a:off x="13136692" y="2196071"/>
            <a:ext cx="4617676" cy="111823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Update Training: Include interactive elements (videos, quizzes, peer mentoring)</a:t>
            </a:r>
          </a:p>
        </p:txBody>
      </p:sp>
      <p:sp>
        <p:nvSpPr>
          <p:cNvPr id="34" name="TextBox 34"/>
          <p:cNvSpPr txBox="1"/>
          <p:nvPr/>
        </p:nvSpPr>
        <p:spPr>
          <a:xfrm>
            <a:off x="13057550" y="3545017"/>
            <a:ext cx="4241322" cy="23583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Us</a:t>
            </a:r>
            <a:r>
              <a:rPr lang="en-US" sz="1599" u="none" strike="noStrike">
                <a:solidFill>
                  <a:srgbClr val="3B3B3B"/>
                </a:solidFill>
                <a:latin typeface="Poppins"/>
                <a:ea typeface="Poppins"/>
                <a:cs typeface="Poppins"/>
                <a:sym typeface="Poppins"/>
              </a:rPr>
              <a:t>e short videos to explain key processes, interactive quizzes to reinforce learning, and peer mentoring opportunities to build confidence.</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makes onboarding engaging and helps volunteers retain information.</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35" name="TextBox 35"/>
          <p:cNvSpPr txBox="1"/>
          <p:nvPr/>
        </p:nvSpPr>
        <p:spPr>
          <a:xfrm>
            <a:off x="13057550" y="6132007"/>
            <a:ext cx="4586313"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Collect feedback and iterate regularly</a:t>
            </a:r>
          </a:p>
        </p:txBody>
      </p:sp>
      <p:sp>
        <p:nvSpPr>
          <p:cNvPr id="36" name="TextBox 36"/>
          <p:cNvSpPr txBox="1"/>
          <p:nvPr/>
        </p:nvSpPr>
        <p:spPr>
          <a:xfrm>
            <a:off x="13057550" y="7107367"/>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After onboarding, ask volunteers for</a:t>
            </a:r>
            <a:r>
              <a:rPr lang="en-US" sz="1599" u="none" strike="noStrike">
                <a:solidFill>
                  <a:srgbClr val="3B3B3B"/>
                </a:solidFill>
                <a:latin typeface="Poppins"/>
                <a:ea typeface="Poppins"/>
                <a:cs typeface="Poppins"/>
                <a:sym typeface="Poppins"/>
              </a:rPr>
              <a:t> feedback on clarity, usefulness, and overall experience.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Use surveys or quick check-ins to identify gaps and continuously improve the process.</a:t>
            </a:r>
          </a:p>
        </p:txBody>
      </p:sp>
      <p:sp>
        <p:nvSpPr>
          <p:cNvPr id="37" name="TextBox 37"/>
          <p:cNvSpPr txBox="1"/>
          <p:nvPr/>
        </p:nvSpPr>
        <p:spPr>
          <a:xfrm>
            <a:off x="7319047" y="6959730"/>
            <a:ext cx="3890376"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Provide clear next steps and timelines</a:t>
            </a:r>
          </a:p>
        </p:txBody>
      </p:sp>
      <p:sp>
        <p:nvSpPr>
          <p:cNvPr id="38" name="TextBox 38"/>
          <p:cNvSpPr txBox="1"/>
          <p:nvPr/>
        </p:nvSpPr>
        <p:spPr>
          <a:xfrm>
            <a:off x="7163454" y="7820790"/>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Give volunteers a simple roadmap showing what happens after onboarding—such as compliance checks, training completion, and first shift scheduling.</a:t>
            </a:r>
          </a:p>
        </p:txBody>
      </p:sp>
      <p:sp>
        <p:nvSpPr>
          <p:cNvPr id="39" name="TextBox 39"/>
          <p:cNvSpPr txBox="1"/>
          <p:nvPr/>
        </p:nvSpPr>
        <p:spPr>
          <a:xfrm>
            <a:off x="1068271" y="5972940"/>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Introduce a buddy system for new volunteers</a:t>
            </a:r>
          </a:p>
        </p:txBody>
      </p:sp>
      <p:sp>
        <p:nvSpPr>
          <p:cNvPr id="40" name="TextBox 40"/>
          <p:cNvSpPr txBox="1"/>
          <p:nvPr/>
        </p:nvSpPr>
        <p:spPr>
          <a:xfrm>
            <a:off x="989129" y="6959730"/>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P</a:t>
            </a:r>
            <a:r>
              <a:rPr lang="en-US" sz="1599" u="none" strike="noStrike">
                <a:solidFill>
                  <a:srgbClr val="3B3B3B"/>
                </a:solidFill>
                <a:latin typeface="Poppins"/>
                <a:ea typeface="Poppins"/>
                <a:cs typeface="Poppins"/>
                <a:sym typeface="Poppins"/>
              </a:rPr>
              <a:t>air new volunteers with experienced ones for their first few shifts.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provides real-time support, builds relationships, and reduces anxiety during the transition.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11310292" y="508355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6" name="AutoShape 16"/>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17" name="AutoShape 17"/>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18" name="AutoShape 18"/>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19" name="AutoShape 19"/>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Freeform 20"/>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1" name="Freeform 21"/>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2" name="Freeform 22"/>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3" name="Freeform 23"/>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4" name="Freeform 24"/>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5" name="TextBox 25"/>
          <p:cNvSpPr txBox="1"/>
          <p:nvPr/>
        </p:nvSpPr>
        <p:spPr>
          <a:xfrm>
            <a:off x="493559" y="148502"/>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STREAMLINING</a:t>
            </a:r>
          </a:p>
        </p:txBody>
      </p:sp>
      <p:sp>
        <p:nvSpPr>
          <p:cNvPr id="26" name="TextBox 26"/>
          <p:cNvSpPr txBox="1"/>
          <p:nvPr/>
        </p:nvSpPr>
        <p:spPr>
          <a:xfrm>
            <a:off x="551790" y="2149239"/>
            <a:ext cx="4821535"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Use onboarding templates with standard tasks &amp; Communications</a:t>
            </a:r>
          </a:p>
        </p:txBody>
      </p:sp>
      <p:sp>
        <p:nvSpPr>
          <p:cNvPr id="27" name="TextBox 27"/>
          <p:cNvSpPr txBox="1"/>
          <p:nvPr/>
        </p:nvSpPr>
        <p:spPr>
          <a:xfrm>
            <a:off x="380340" y="3018980"/>
            <a:ext cx="4241322" cy="38347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Create reusable templates for welcom</a:t>
            </a:r>
            <a:r>
              <a:rPr lang="en-US" sz="1599" u="none" strike="noStrike">
                <a:solidFill>
                  <a:srgbClr val="3B3B3B"/>
                </a:solidFill>
                <a:latin typeface="Poppins"/>
                <a:ea typeface="Poppins"/>
                <a:cs typeface="Poppins"/>
                <a:sym typeface="Poppins"/>
              </a:rPr>
              <a:t>e emails, compliance instructions, training invitations, and reminders.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ensures consistency and saves time for staff when communicating with new volunteers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Standardise email and SMS templates for each stage—post-interview, compliance checks, training reminders, and welcome messages. Include clear instructions and deadlines in every template.</a:t>
            </a:r>
          </a:p>
        </p:txBody>
      </p:sp>
      <p:sp>
        <p:nvSpPr>
          <p:cNvPr id="28" name="TextBox 28"/>
          <p:cNvSpPr txBox="1"/>
          <p:nvPr/>
        </p:nvSpPr>
        <p:spPr>
          <a:xfrm>
            <a:off x="11310292" y="6709927"/>
            <a:ext cx="4586313"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Set up online surveys and feedback forms</a:t>
            </a:r>
          </a:p>
        </p:txBody>
      </p:sp>
      <p:sp>
        <p:nvSpPr>
          <p:cNvPr id="29" name="TextBox 29"/>
          <p:cNvSpPr txBox="1"/>
          <p:nvPr/>
        </p:nvSpPr>
        <p:spPr>
          <a:xfrm>
            <a:off x="11310292" y="7685287"/>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Use tools like Microsoft Forms, Google Forms, or</a:t>
            </a:r>
            <a:r>
              <a:rPr lang="en-US" sz="1599" u="none" strike="noStrike">
                <a:solidFill>
                  <a:srgbClr val="3B3B3B"/>
                </a:solidFill>
                <a:latin typeface="Poppins"/>
                <a:ea typeface="Poppins"/>
                <a:cs typeface="Poppins"/>
                <a:sym typeface="Poppins"/>
              </a:rPr>
              <a:t> SurveyMonkey to collect feedback after onboarding and training. </a:t>
            </a:r>
          </a:p>
          <a:p>
            <a:pPr algn="l">
              <a:lnSpc>
                <a:spcPts val="2399"/>
              </a:lnSpc>
            </a:pPr>
            <a:endParaRPr lang="en-US" sz="1599" u="none" strike="noStrike">
              <a:solidFill>
                <a:srgbClr val="3B3B3B"/>
              </a:solidFill>
              <a:latin typeface="Poppins"/>
              <a:ea typeface="Poppins"/>
              <a:cs typeface="Poppins"/>
              <a:sym typeface="Poppins"/>
            </a:endParaRPr>
          </a:p>
        </p:txBody>
      </p:sp>
      <p:sp>
        <p:nvSpPr>
          <p:cNvPr id="30" name="TextBox 30"/>
          <p:cNvSpPr txBox="1"/>
          <p:nvPr/>
        </p:nvSpPr>
        <p:spPr>
          <a:xfrm>
            <a:off x="13558985" y="2457029"/>
            <a:ext cx="3890376"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Create a central onboarding hub (intranet or LMS)</a:t>
            </a:r>
          </a:p>
        </p:txBody>
      </p:sp>
      <p:sp>
        <p:nvSpPr>
          <p:cNvPr id="31" name="TextBox 31"/>
          <p:cNvSpPr txBox="1"/>
          <p:nvPr/>
        </p:nvSpPr>
        <p:spPr>
          <a:xfrm>
            <a:off x="13403392" y="3318089"/>
            <a:ext cx="4241322" cy="17678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Develop a single online location where volunteers can access all onboarding materials, training modules, FAQs, and contact details.</a:t>
            </a:r>
          </a:p>
          <a:p>
            <a:pPr marL="345439" lvl="1" indent="-172720" algn="l">
              <a:lnSpc>
                <a:spcPts val="2399"/>
              </a:lnSpc>
              <a:buFont typeface="Arial"/>
              <a:buChar char="•"/>
            </a:pPr>
            <a:r>
              <a:rPr lang="en-US" sz="1599">
                <a:solidFill>
                  <a:srgbClr val="3B3B3B"/>
                </a:solidFill>
                <a:latin typeface="Poppins"/>
                <a:ea typeface="Poppins"/>
                <a:cs typeface="Poppins"/>
                <a:sym typeface="Poppins"/>
              </a:rPr>
              <a:t>This improves accessibility and reduces confusion.</a:t>
            </a:r>
          </a:p>
        </p:txBody>
      </p:sp>
      <p:sp>
        <p:nvSpPr>
          <p:cNvPr id="32" name="TextBox 32"/>
          <p:cNvSpPr txBox="1"/>
          <p:nvPr/>
        </p:nvSpPr>
        <p:spPr>
          <a:xfrm>
            <a:off x="5292670" y="6709927"/>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Digitise forms and agreements</a:t>
            </a:r>
          </a:p>
        </p:txBody>
      </p:sp>
      <p:sp>
        <p:nvSpPr>
          <p:cNvPr id="33" name="TextBox 33"/>
          <p:cNvSpPr txBox="1"/>
          <p:nvPr/>
        </p:nvSpPr>
        <p:spPr>
          <a:xfrm>
            <a:off x="5170513" y="7531458"/>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a:t>
            </a:r>
            <a:r>
              <a:rPr lang="en-US" sz="1599" u="none" strike="noStrike">
                <a:solidFill>
                  <a:srgbClr val="3B3B3B"/>
                </a:solidFill>
                <a:latin typeface="Poppins"/>
                <a:ea typeface="Poppins"/>
                <a:cs typeface="Poppins"/>
                <a:sym typeface="Poppins"/>
              </a:rPr>
              <a:t>onvert paper-based forms (e.g., consent, compliance checks, policy acknowledgments) into secure online forms.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reduces manual handling, speeds up processing, and improves record-keeping.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8621064" y="571292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6" name="Group 16"/>
          <p:cNvGrpSpPr/>
          <p:nvPr/>
        </p:nvGrpSpPr>
        <p:grpSpPr>
          <a:xfrm>
            <a:off x="11310292" y="5083553"/>
            <a:ext cx="1131074" cy="11310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9" name="AutoShape 19"/>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AutoShape 20"/>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21" name="AutoShape 21"/>
          <p:cNvSpPr/>
          <p:nvPr/>
        </p:nvSpPr>
        <p:spPr>
          <a:xfrm flipH="1" flipV="1">
            <a:off x="9185152" y="5121586"/>
            <a:ext cx="741" cy="591337"/>
          </a:xfrm>
          <a:prstGeom prst="line">
            <a:avLst/>
          </a:prstGeom>
          <a:ln w="28575" cap="flat">
            <a:solidFill>
              <a:srgbClr val="3C5679"/>
            </a:solidFill>
            <a:prstDash val="sysDash"/>
            <a:headEnd type="none" w="sm" len="sm"/>
            <a:tailEnd type="none" w="sm" len="sm"/>
          </a:ln>
        </p:spPr>
        <p:txBody>
          <a:bodyPr/>
          <a:lstStyle/>
          <a:p>
            <a:endParaRPr lang="en-AU"/>
          </a:p>
        </p:txBody>
      </p:sp>
      <p:sp>
        <p:nvSpPr>
          <p:cNvPr id="22" name="AutoShape 22"/>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23" name="AutoShape 23"/>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4" name="Freeform 24"/>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5" name="Freeform 25"/>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6" name="Freeform 26"/>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7" name="Freeform 27"/>
          <p:cNvSpPr/>
          <p:nvPr/>
        </p:nvSpPr>
        <p:spPr>
          <a:xfrm>
            <a:off x="8905711" y="6030090"/>
            <a:ext cx="561781" cy="481728"/>
          </a:xfrm>
          <a:custGeom>
            <a:avLst/>
            <a:gdLst/>
            <a:ahLst/>
            <a:cxnLst/>
            <a:rect l="l" t="t" r="r" b="b"/>
            <a:pathLst>
              <a:path w="561781" h="481728">
                <a:moveTo>
                  <a:pt x="0" y="0"/>
                </a:moveTo>
                <a:lnTo>
                  <a:pt x="561781" y="0"/>
                </a:lnTo>
                <a:lnTo>
                  <a:pt x="561781" y="481728"/>
                </a:lnTo>
                <a:lnTo>
                  <a:pt x="0" y="481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8" name="Freeform 28"/>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9" name="Freeform 29"/>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30" name="TextBox 30"/>
          <p:cNvSpPr txBox="1"/>
          <p:nvPr/>
        </p:nvSpPr>
        <p:spPr>
          <a:xfrm>
            <a:off x="612272" y="128303"/>
            <a:ext cx="16765741"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AUTOMATION</a:t>
            </a:r>
          </a:p>
        </p:txBody>
      </p:sp>
      <p:sp>
        <p:nvSpPr>
          <p:cNvPr id="31" name="TextBox 31"/>
          <p:cNvSpPr txBox="1"/>
          <p:nvPr/>
        </p:nvSpPr>
        <p:spPr>
          <a:xfrm>
            <a:off x="939817" y="1357379"/>
            <a:ext cx="4821535"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Auto-enrol volunteers into onboarding sequences</a:t>
            </a:r>
          </a:p>
        </p:txBody>
      </p:sp>
      <p:sp>
        <p:nvSpPr>
          <p:cNvPr id="32" name="TextBox 32"/>
          <p:cNvSpPr txBox="1"/>
          <p:nvPr/>
        </p:nvSpPr>
        <p:spPr>
          <a:xfrm>
            <a:off x="692167" y="2227121"/>
            <a:ext cx="4241322" cy="2750433"/>
          </a:xfrm>
          <a:prstGeom prst="rect">
            <a:avLst/>
          </a:prstGeom>
        </p:spPr>
        <p:txBody>
          <a:bodyPr lIns="0" tIns="0" rIns="0" bIns="0" rtlCol="0" anchor="t">
            <a:spAutoFit/>
          </a:bodyPr>
          <a:lstStyle/>
          <a:p>
            <a:pPr marL="345439" lvl="1" indent="-172720" algn="l">
              <a:lnSpc>
                <a:spcPts val="2399"/>
              </a:lnSpc>
              <a:buFont typeface="Arial"/>
              <a:buChar char="•"/>
            </a:pPr>
            <a:r>
              <a:rPr lang="en-US" sz="1599" dirty="0">
                <a:solidFill>
                  <a:srgbClr val="3B3B3B"/>
                </a:solidFill>
                <a:latin typeface="Poppins"/>
                <a:ea typeface="Poppins"/>
                <a:cs typeface="Poppins"/>
                <a:sym typeface="Poppins"/>
              </a:rPr>
              <a:t>Configure your volunteer management system (e.g., Better Impact, </a:t>
            </a:r>
            <a:r>
              <a:rPr lang="en-US" sz="1599">
                <a:solidFill>
                  <a:srgbClr val="3B3B3B"/>
                </a:solidFill>
                <a:latin typeface="Poppins"/>
                <a:ea typeface="Poppins"/>
                <a:cs typeface="Poppins"/>
                <a:sym typeface="Poppins"/>
              </a:rPr>
              <a:t>Volunteering Gateway, Salesforce Nonprofit Cloud) to automa</a:t>
            </a:r>
            <a:r>
              <a:rPr lang="en-US" sz="1599" u="none" strike="noStrike">
                <a:solidFill>
                  <a:srgbClr val="3B3B3B"/>
                </a:solidFill>
                <a:latin typeface="Poppins"/>
                <a:ea typeface="Poppins"/>
                <a:cs typeface="Poppins"/>
                <a:sym typeface="Poppins"/>
              </a:rPr>
              <a:t>tically add successful applicants to an onboarding workflow. </a:t>
            </a:r>
          </a:p>
          <a:p>
            <a:pPr marL="345439" lvl="1" indent="-172720" algn="l">
              <a:lnSpc>
                <a:spcPts val="2399"/>
              </a:lnSpc>
              <a:buFont typeface="Arial"/>
              <a:buChar char="•"/>
            </a:pPr>
            <a:r>
              <a:rPr lang="en-US" sz="1599" u="none" strike="noStrike" dirty="0">
                <a:solidFill>
                  <a:srgbClr val="3B3B3B"/>
                </a:solidFill>
                <a:latin typeface="Poppins"/>
                <a:ea typeface="Poppins"/>
                <a:cs typeface="Poppins"/>
                <a:sym typeface="Poppins"/>
              </a:rPr>
              <a:t>This can include compliance checks, training modules, and orientation steps without manual intervention.</a:t>
            </a:r>
          </a:p>
        </p:txBody>
      </p:sp>
      <p:sp>
        <p:nvSpPr>
          <p:cNvPr id="33" name="TextBox 33"/>
          <p:cNvSpPr txBox="1"/>
          <p:nvPr/>
        </p:nvSpPr>
        <p:spPr>
          <a:xfrm>
            <a:off x="13215834" y="1231757"/>
            <a:ext cx="4617676"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Automate compliance notifications</a:t>
            </a:r>
          </a:p>
        </p:txBody>
      </p:sp>
      <p:sp>
        <p:nvSpPr>
          <p:cNvPr id="34" name="TextBox 34"/>
          <p:cNvSpPr txBox="1"/>
          <p:nvPr/>
        </p:nvSpPr>
        <p:spPr>
          <a:xfrm>
            <a:off x="13136692" y="2012833"/>
            <a:ext cx="4241322" cy="32442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Int</a:t>
            </a:r>
            <a:r>
              <a:rPr lang="en-US" sz="1599" u="none" strike="noStrike">
                <a:solidFill>
                  <a:srgbClr val="3B3B3B"/>
                </a:solidFill>
                <a:latin typeface="Poppins"/>
                <a:ea typeface="Poppins"/>
                <a:cs typeface="Poppins"/>
                <a:sym typeface="Poppins"/>
              </a:rPr>
              <a:t>egrate Police Check and Working With Children Check systems with your onboarding platform so volunteers receive automated alerts when checks are approved or pending.</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Create automated SMS updates for key milestones using tools like Twilio or ClickSend to send short reminders for interviews, compliance deadlines, and training sessions.</a:t>
            </a:r>
          </a:p>
        </p:txBody>
      </p:sp>
      <p:sp>
        <p:nvSpPr>
          <p:cNvPr id="35" name="TextBox 35"/>
          <p:cNvSpPr txBox="1"/>
          <p:nvPr/>
        </p:nvSpPr>
        <p:spPr>
          <a:xfrm>
            <a:off x="12480938" y="6010564"/>
            <a:ext cx="4586313"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Centralise communication templates in your CRM</a:t>
            </a:r>
          </a:p>
        </p:txBody>
      </p:sp>
      <p:sp>
        <p:nvSpPr>
          <p:cNvPr id="36" name="TextBox 36"/>
          <p:cNvSpPr txBox="1"/>
          <p:nvPr/>
        </p:nvSpPr>
        <p:spPr>
          <a:xfrm>
            <a:off x="12441367" y="7183091"/>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Store all email and SMS templates for</a:t>
            </a:r>
            <a:r>
              <a:rPr lang="en-US" sz="1599" u="none" strike="noStrike">
                <a:solidFill>
                  <a:srgbClr val="3B3B3B"/>
                </a:solidFill>
                <a:latin typeface="Poppins"/>
                <a:ea typeface="Poppins"/>
                <a:cs typeface="Poppins"/>
                <a:sym typeface="Poppins"/>
              </a:rPr>
              <a:t> onboarding stages in your CRM or volunteer platform so they can be auto-populated and sent at the right time.</a:t>
            </a:r>
          </a:p>
        </p:txBody>
      </p:sp>
      <p:sp>
        <p:nvSpPr>
          <p:cNvPr id="37" name="TextBox 37"/>
          <p:cNvSpPr txBox="1"/>
          <p:nvPr/>
        </p:nvSpPr>
        <p:spPr>
          <a:xfrm>
            <a:off x="7319047" y="6959730"/>
            <a:ext cx="3890376"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Set up automated surveys for feedback</a:t>
            </a:r>
          </a:p>
        </p:txBody>
      </p:sp>
      <p:sp>
        <p:nvSpPr>
          <p:cNvPr id="38" name="TextBox 38"/>
          <p:cNvSpPr txBox="1"/>
          <p:nvPr/>
        </p:nvSpPr>
        <p:spPr>
          <a:xfrm>
            <a:off x="7163454" y="7820790"/>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After onboarding or training, trigger an online survey (via Google Forms, Microsoft Forms, or SurveyMonkey) to collect feedback without manual follow-up.</a:t>
            </a:r>
          </a:p>
        </p:txBody>
      </p:sp>
      <p:sp>
        <p:nvSpPr>
          <p:cNvPr id="39" name="TextBox 39"/>
          <p:cNvSpPr txBox="1"/>
          <p:nvPr/>
        </p:nvSpPr>
        <p:spPr>
          <a:xfrm>
            <a:off x="1433339" y="5591940"/>
            <a:ext cx="4241322" cy="746760"/>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Trigger follow-up emails and training reminders</a:t>
            </a:r>
          </a:p>
        </p:txBody>
      </p:sp>
      <p:sp>
        <p:nvSpPr>
          <p:cNvPr id="40" name="TextBox 40"/>
          <p:cNvSpPr txBox="1"/>
          <p:nvPr/>
        </p:nvSpPr>
        <p:spPr>
          <a:xfrm>
            <a:off x="1354197" y="6578730"/>
            <a:ext cx="4241322" cy="294894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Use autom</a:t>
            </a:r>
            <a:r>
              <a:rPr lang="en-US" sz="1599" u="none" strike="noStrike">
                <a:solidFill>
                  <a:srgbClr val="3B3B3B"/>
                </a:solidFill>
                <a:latin typeface="Poppins"/>
                <a:ea typeface="Poppins"/>
                <a:cs typeface="Poppins"/>
                <a:sym typeface="Poppins"/>
              </a:rPr>
              <a:t>ation tools like HubSpot, Mailchimp, or built-in CRM workflows to send timely communications.</a:t>
            </a:r>
          </a:p>
          <a:p>
            <a:pPr algn="l">
              <a:lnSpc>
                <a:spcPts val="2399"/>
              </a:lnSpc>
            </a:pPr>
            <a:r>
              <a:rPr lang="en-US" sz="1599" b="1" u="none" strike="noStrike">
                <a:solidFill>
                  <a:srgbClr val="C72036"/>
                </a:solidFill>
                <a:latin typeface="Poppins Bold"/>
                <a:ea typeface="Poppins Bold"/>
                <a:cs typeface="Poppins Bold"/>
                <a:sym typeface="Poppins Bold"/>
              </a:rPr>
              <a:t>Examples: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Immediately after compliance completion: “Great job! Next step: Book your training session here [link].”</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24 hours before training: “Reminder: Your training is tomorrow at [time].”</a:t>
            </a:r>
          </a:p>
          <a:p>
            <a:pPr algn="l">
              <a:lnSpc>
                <a:spcPts val="2399"/>
              </a:lnSpc>
            </a:pPr>
            <a:endParaRPr lang="en-US" sz="1599" u="none" strike="noStrike">
              <a:solidFill>
                <a:srgbClr val="3B3B3B"/>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8184"/>
        </a:solidFill>
        <a:effectLst/>
      </p:bgPr>
    </p:bg>
    <p:spTree>
      <p:nvGrpSpPr>
        <p:cNvPr id="1" name=""/>
        <p:cNvGrpSpPr/>
        <p:nvPr/>
      </p:nvGrpSpPr>
      <p:grpSpPr>
        <a:xfrm>
          <a:off x="0" y="0"/>
          <a:ext cx="0" cy="0"/>
          <a:chOff x="0" y="0"/>
          <a:chExt cx="0" cy="0"/>
        </a:xfrm>
      </p:grpSpPr>
      <p:grpSp>
        <p:nvGrpSpPr>
          <p:cNvPr id="2" name="Group 2"/>
          <p:cNvGrpSpPr/>
          <p:nvPr/>
        </p:nvGrpSpPr>
        <p:grpSpPr>
          <a:xfrm>
            <a:off x="9871271" y="2229488"/>
            <a:ext cx="1296158" cy="129615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5" name="AutoShape 5"/>
          <p:cNvSpPr/>
          <p:nvPr/>
        </p:nvSpPr>
        <p:spPr>
          <a:xfrm>
            <a:off x="11474629" y="3835208"/>
            <a:ext cx="4953357" cy="3025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6" name="Group 6"/>
          <p:cNvGrpSpPr/>
          <p:nvPr/>
        </p:nvGrpSpPr>
        <p:grpSpPr>
          <a:xfrm>
            <a:off x="9871271" y="4097878"/>
            <a:ext cx="1296158" cy="129615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9" name="AutoShape 9"/>
          <p:cNvSpPr/>
          <p:nvPr/>
        </p:nvSpPr>
        <p:spPr>
          <a:xfrm flipV="1">
            <a:off x="11474629" y="5688932"/>
            <a:ext cx="4953357" cy="1466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0" name="Group 10"/>
          <p:cNvGrpSpPr/>
          <p:nvPr/>
        </p:nvGrpSpPr>
        <p:grpSpPr>
          <a:xfrm>
            <a:off x="9871271" y="5966268"/>
            <a:ext cx="1296158" cy="129615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a:off x="11474629" y="7972038"/>
            <a:ext cx="4953486" cy="0"/>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4" name="Group 14"/>
          <p:cNvGrpSpPr/>
          <p:nvPr/>
        </p:nvGrpSpPr>
        <p:grpSpPr>
          <a:xfrm>
            <a:off x="9871271" y="8233976"/>
            <a:ext cx="1296158" cy="129615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7" name="AutoShape 17"/>
          <p:cNvSpPr/>
          <p:nvPr/>
        </p:nvSpPr>
        <p:spPr>
          <a:xfrm flipV="1">
            <a:off x="10063299" y="9732498"/>
            <a:ext cx="4953357" cy="15128"/>
          </a:xfrm>
          <a:prstGeom prst="line">
            <a:avLst/>
          </a:prstGeom>
          <a:ln w="28575" cap="flat">
            <a:solidFill>
              <a:srgbClr val="000000"/>
            </a:solidFill>
            <a:prstDash val="sysDash"/>
            <a:headEnd type="none" w="sm" len="sm"/>
            <a:tailEnd type="none" w="sm" len="sm"/>
          </a:ln>
        </p:spPr>
        <p:txBody>
          <a:bodyPr/>
          <a:lstStyle/>
          <a:p>
            <a:endParaRPr lang="en-AU"/>
          </a:p>
        </p:txBody>
      </p:sp>
      <p:sp>
        <p:nvSpPr>
          <p:cNvPr id="18" name="Freeform 18"/>
          <p:cNvSpPr/>
          <p:nvPr/>
        </p:nvSpPr>
        <p:spPr>
          <a:xfrm>
            <a:off x="10223437" y="2482532"/>
            <a:ext cx="772955" cy="771023"/>
          </a:xfrm>
          <a:custGeom>
            <a:avLst/>
            <a:gdLst/>
            <a:ahLst/>
            <a:cxnLst/>
            <a:rect l="l" t="t" r="r" b="b"/>
            <a:pathLst>
              <a:path w="772955" h="771023">
                <a:moveTo>
                  <a:pt x="0" y="0"/>
                </a:moveTo>
                <a:lnTo>
                  <a:pt x="772955" y="0"/>
                </a:lnTo>
                <a:lnTo>
                  <a:pt x="772955" y="771022"/>
                </a:lnTo>
                <a:lnTo>
                  <a:pt x="0" y="771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9" name="Freeform 19"/>
          <p:cNvSpPr/>
          <p:nvPr/>
        </p:nvSpPr>
        <p:spPr>
          <a:xfrm>
            <a:off x="10223437" y="4355313"/>
            <a:ext cx="591826" cy="781288"/>
          </a:xfrm>
          <a:custGeom>
            <a:avLst/>
            <a:gdLst/>
            <a:ahLst/>
            <a:cxnLst/>
            <a:rect l="l" t="t" r="r" b="b"/>
            <a:pathLst>
              <a:path w="591826" h="781288">
                <a:moveTo>
                  <a:pt x="0" y="0"/>
                </a:moveTo>
                <a:lnTo>
                  <a:pt x="591825" y="0"/>
                </a:lnTo>
                <a:lnTo>
                  <a:pt x="591825" y="781288"/>
                </a:lnTo>
                <a:lnTo>
                  <a:pt x="0" y="7812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0" name="Freeform 20"/>
          <p:cNvSpPr/>
          <p:nvPr/>
        </p:nvSpPr>
        <p:spPr>
          <a:xfrm>
            <a:off x="10148748" y="6243746"/>
            <a:ext cx="741202" cy="741202"/>
          </a:xfrm>
          <a:custGeom>
            <a:avLst/>
            <a:gdLst/>
            <a:ahLst/>
            <a:cxnLst/>
            <a:rect l="l" t="t" r="r" b="b"/>
            <a:pathLst>
              <a:path w="741202" h="741202">
                <a:moveTo>
                  <a:pt x="0" y="0"/>
                </a:moveTo>
                <a:lnTo>
                  <a:pt x="741203" y="0"/>
                </a:lnTo>
                <a:lnTo>
                  <a:pt x="741203" y="741202"/>
                </a:lnTo>
                <a:lnTo>
                  <a:pt x="0" y="741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1" name="Freeform 21"/>
          <p:cNvSpPr/>
          <p:nvPr/>
        </p:nvSpPr>
        <p:spPr>
          <a:xfrm>
            <a:off x="10148748" y="8511453"/>
            <a:ext cx="741202" cy="741202"/>
          </a:xfrm>
          <a:custGeom>
            <a:avLst/>
            <a:gdLst/>
            <a:ahLst/>
            <a:cxnLst/>
            <a:rect l="l" t="t" r="r" b="b"/>
            <a:pathLst>
              <a:path w="741202" h="741202">
                <a:moveTo>
                  <a:pt x="0" y="0"/>
                </a:moveTo>
                <a:lnTo>
                  <a:pt x="741203" y="0"/>
                </a:lnTo>
                <a:lnTo>
                  <a:pt x="741203" y="741203"/>
                </a:lnTo>
                <a:lnTo>
                  <a:pt x="0" y="7412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2" name="Freeform 22"/>
          <p:cNvSpPr/>
          <p:nvPr/>
        </p:nvSpPr>
        <p:spPr>
          <a:xfrm>
            <a:off x="16624521" y="407188"/>
            <a:ext cx="1269558" cy="1243024"/>
          </a:xfrm>
          <a:custGeom>
            <a:avLst/>
            <a:gdLst/>
            <a:ahLst/>
            <a:cxnLst/>
            <a:rect l="l" t="t" r="r" b="b"/>
            <a:pathLst>
              <a:path w="1269558" h="1243024">
                <a:moveTo>
                  <a:pt x="0" y="0"/>
                </a:moveTo>
                <a:lnTo>
                  <a:pt x="1269558" y="0"/>
                </a:lnTo>
                <a:lnTo>
                  <a:pt x="1269558" y="1243024"/>
                </a:lnTo>
                <a:lnTo>
                  <a:pt x="0" y="1243024"/>
                </a:lnTo>
                <a:lnTo>
                  <a:pt x="0" y="0"/>
                </a:lnTo>
                <a:close/>
              </a:path>
            </a:pathLst>
          </a:custGeom>
          <a:blipFill>
            <a:blip r:embed="rId10"/>
            <a:stretch>
              <a:fillRect r="-168016"/>
            </a:stretch>
          </a:blipFill>
        </p:spPr>
        <p:txBody>
          <a:bodyPr/>
          <a:lstStyle/>
          <a:p>
            <a:endParaRPr lang="en-AU"/>
          </a:p>
        </p:txBody>
      </p:sp>
      <p:grpSp>
        <p:nvGrpSpPr>
          <p:cNvPr id="23" name="Group 23"/>
          <p:cNvGrpSpPr/>
          <p:nvPr/>
        </p:nvGrpSpPr>
        <p:grpSpPr>
          <a:xfrm>
            <a:off x="0" y="-25274"/>
            <a:ext cx="8669330" cy="10312274"/>
            <a:chOff x="0" y="0"/>
            <a:chExt cx="2283280" cy="2715990"/>
          </a:xfrm>
        </p:grpSpPr>
        <p:sp>
          <p:nvSpPr>
            <p:cNvPr id="24" name="Freeform 24"/>
            <p:cNvSpPr/>
            <p:nvPr/>
          </p:nvSpPr>
          <p:spPr>
            <a:xfrm>
              <a:off x="0" y="0"/>
              <a:ext cx="2283280" cy="2715990"/>
            </a:xfrm>
            <a:custGeom>
              <a:avLst/>
              <a:gdLst/>
              <a:ahLst/>
              <a:cxnLst/>
              <a:rect l="l" t="t" r="r" b="b"/>
              <a:pathLst>
                <a:path w="2283280" h="2715990">
                  <a:moveTo>
                    <a:pt x="0" y="0"/>
                  </a:moveTo>
                  <a:lnTo>
                    <a:pt x="2283280" y="0"/>
                  </a:lnTo>
                  <a:lnTo>
                    <a:pt x="2283280" y="2715990"/>
                  </a:lnTo>
                  <a:lnTo>
                    <a:pt x="0" y="2715990"/>
                  </a:lnTo>
                  <a:close/>
                </a:path>
              </a:pathLst>
            </a:custGeom>
            <a:solidFill>
              <a:srgbClr val="FFFFFF"/>
            </a:solidFill>
          </p:spPr>
          <p:txBody>
            <a:bodyPr/>
            <a:lstStyle/>
            <a:p>
              <a:endParaRPr lang="en-AU"/>
            </a:p>
          </p:txBody>
        </p:sp>
        <p:sp>
          <p:nvSpPr>
            <p:cNvPr id="25" name="TextBox 25"/>
            <p:cNvSpPr txBox="1"/>
            <p:nvPr/>
          </p:nvSpPr>
          <p:spPr>
            <a:xfrm>
              <a:off x="0" y="-66675"/>
              <a:ext cx="2283280" cy="2782665"/>
            </a:xfrm>
            <a:prstGeom prst="rect">
              <a:avLst/>
            </a:prstGeom>
          </p:spPr>
          <p:txBody>
            <a:bodyPr lIns="50800" tIns="50800" rIns="50800" bIns="50800" rtlCol="0" anchor="ctr"/>
            <a:lstStyle/>
            <a:p>
              <a:pPr algn="ctr">
                <a:lnSpc>
                  <a:spcPts val="3359"/>
                </a:lnSpc>
              </a:pPr>
              <a:endParaRPr/>
            </a:p>
          </p:txBody>
        </p:sp>
      </p:grpSp>
      <p:sp>
        <p:nvSpPr>
          <p:cNvPr id="26" name="TextBox 26"/>
          <p:cNvSpPr txBox="1"/>
          <p:nvPr/>
        </p:nvSpPr>
        <p:spPr>
          <a:xfrm>
            <a:off x="11474629" y="4679283"/>
            <a:ext cx="4953357" cy="64008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resouce can be utilised independantly at your own pace.</a:t>
            </a:r>
          </a:p>
        </p:txBody>
      </p:sp>
      <p:sp>
        <p:nvSpPr>
          <p:cNvPr id="27" name="TextBox 27"/>
          <p:cNvSpPr txBox="1"/>
          <p:nvPr/>
        </p:nvSpPr>
        <p:spPr>
          <a:xfrm>
            <a:off x="11474759" y="1451101"/>
            <a:ext cx="2929154" cy="424815"/>
          </a:xfrm>
          <a:prstGeom prst="rect">
            <a:avLst/>
          </a:prstGeom>
        </p:spPr>
        <p:txBody>
          <a:bodyPr lIns="0" tIns="0" rIns="0" bIns="0" rtlCol="0" anchor="t">
            <a:spAutoFit/>
          </a:bodyPr>
          <a:lstStyle/>
          <a:p>
            <a:pPr algn="l">
              <a:lnSpc>
                <a:spcPts val="3359"/>
              </a:lnSpc>
            </a:pPr>
            <a:r>
              <a:rPr lang="en-US" sz="2400">
                <a:solidFill>
                  <a:srgbClr val="FFF3F3"/>
                </a:solidFill>
                <a:latin typeface="Poppins"/>
                <a:ea typeface="Poppins"/>
                <a:cs typeface="Poppins"/>
                <a:sym typeface="Poppins"/>
              </a:rPr>
              <a:t>Facilitation</a:t>
            </a:r>
          </a:p>
        </p:txBody>
      </p:sp>
      <p:sp>
        <p:nvSpPr>
          <p:cNvPr id="28" name="TextBox 28"/>
          <p:cNvSpPr txBox="1"/>
          <p:nvPr/>
        </p:nvSpPr>
        <p:spPr>
          <a:xfrm>
            <a:off x="11474759" y="2037841"/>
            <a:ext cx="4953357" cy="158305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training can be completed with a facilitator in 3x 2 hour sessions.  As there are a number of data sets that need to be gathered- preparation is key to utilise the full benefit of these workshops</a:t>
            </a:r>
          </a:p>
        </p:txBody>
      </p:sp>
      <p:sp>
        <p:nvSpPr>
          <p:cNvPr id="29" name="TextBox 29"/>
          <p:cNvSpPr txBox="1"/>
          <p:nvPr/>
        </p:nvSpPr>
        <p:spPr>
          <a:xfrm>
            <a:off x="11474629" y="4044282"/>
            <a:ext cx="2929154" cy="408051"/>
          </a:xfrm>
          <a:prstGeom prst="rect">
            <a:avLst/>
          </a:prstGeom>
        </p:spPr>
        <p:txBody>
          <a:bodyPr lIns="0" tIns="0" rIns="0" bIns="0" rtlCol="0" anchor="t">
            <a:spAutoFit/>
          </a:bodyPr>
          <a:lstStyle/>
          <a:p>
            <a:pPr algn="l">
              <a:lnSpc>
                <a:spcPts val="3234"/>
              </a:lnSpc>
            </a:pPr>
            <a:r>
              <a:rPr lang="en-US" sz="2310" b="1">
                <a:solidFill>
                  <a:srgbClr val="FFF3F3"/>
                </a:solidFill>
                <a:latin typeface="Poppins Medium"/>
                <a:ea typeface="Poppins Medium"/>
                <a:cs typeface="Poppins Medium"/>
                <a:sym typeface="Poppins Medium"/>
              </a:rPr>
              <a:t>Independant</a:t>
            </a:r>
          </a:p>
        </p:txBody>
      </p:sp>
      <p:sp>
        <p:nvSpPr>
          <p:cNvPr id="30" name="TextBox 30"/>
          <p:cNvSpPr txBox="1"/>
          <p:nvPr/>
        </p:nvSpPr>
        <p:spPr>
          <a:xfrm>
            <a:off x="11474629" y="5903147"/>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Resources</a:t>
            </a:r>
          </a:p>
        </p:txBody>
      </p:sp>
      <p:sp>
        <p:nvSpPr>
          <p:cNvPr id="31" name="TextBox 31"/>
          <p:cNvSpPr txBox="1"/>
          <p:nvPr/>
        </p:nvSpPr>
        <p:spPr>
          <a:xfrm>
            <a:off x="11474629" y="6412796"/>
            <a:ext cx="4953357" cy="12687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All resources relating to this review module can be found HERE and should be downloaded and reviewed before beginning each module</a:t>
            </a:r>
          </a:p>
        </p:txBody>
      </p:sp>
      <p:sp>
        <p:nvSpPr>
          <p:cNvPr id="32" name="TextBox 32"/>
          <p:cNvSpPr txBox="1"/>
          <p:nvPr/>
        </p:nvSpPr>
        <p:spPr>
          <a:xfrm>
            <a:off x="11474629" y="8170855"/>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Help</a:t>
            </a:r>
          </a:p>
        </p:txBody>
      </p:sp>
      <p:sp>
        <p:nvSpPr>
          <p:cNvPr id="33" name="TextBox 33"/>
          <p:cNvSpPr txBox="1"/>
          <p:nvPr/>
        </p:nvSpPr>
        <p:spPr>
          <a:xfrm>
            <a:off x="11474629" y="8815380"/>
            <a:ext cx="4953357" cy="640079"/>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Should you require help please contact us at Info@seniors.org.au</a:t>
            </a:r>
          </a:p>
        </p:txBody>
      </p:sp>
      <p:sp>
        <p:nvSpPr>
          <p:cNvPr id="34" name="TextBox 34"/>
          <p:cNvSpPr txBox="1"/>
          <p:nvPr/>
        </p:nvSpPr>
        <p:spPr>
          <a:xfrm>
            <a:off x="1218016" y="4235684"/>
            <a:ext cx="16230600" cy="1945005"/>
          </a:xfrm>
          <a:prstGeom prst="rect">
            <a:avLst/>
          </a:prstGeom>
        </p:spPr>
        <p:txBody>
          <a:bodyPr lIns="0" tIns="0" rIns="0" bIns="0" rtlCol="0" anchor="t">
            <a:spAutoFit/>
          </a:bodyPr>
          <a:lstStyle/>
          <a:p>
            <a:pPr algn="l">
              <a:lnSpc>
                <a:spcPts val="7200"/>
              </a:lnSpc>
            </a:pPr>
            <a:r>
              <a:rPr lang="en-US" sz="7200">
                <a:solidFill>
                  <a:srgbClr val="C81C2C"/>
                </a:solidFill>
                <a:latin typeface="Poppins"/>
                <a:ea typeface="Poppins"/>
                <a:cs typeface="Poppins"/>
                <a:sym typeface="Poppins"/>
              </a:rPr>
              <a:t>Resource</a:t>
            </a:r>
          </a:p>
          <a:p>
            <a:pPr algn="l">
              <a:lnSpc>
                <a:spcPts val="7200"/>
              </a:lnSpc>
            </a:pPr>
            <a:r>
              <a:rPr lang="en-US" sz="7200">
                <a:solidFill>
                  <a:srgbClr val="000000"/>
                </a:solidFill>
                <a:latin typeface="Poppins"/>
                <a:ea typeface="Poppins"/>
                <a:cs typeface="Poppins"/>
                <a:sym typeface="Poppins"/>
              </a:rPr>
              <a:t>Instructions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517305"/>
            <a:ext cx="11534839" cy="1541699"/>
          </a:xfrm>
          <a:prstGeom prst="rect">
            <a:avLst/>
          </a:prstGeom>
        </p:spPr>
        <p:txBody>
          <a:bodyPr lIns="0" tIns="0" rIns="0" bIns="0" rtlCol="0" anchor="t">
            <a:spAutoFit/>
          </a:bodyPr>
          <a:lstStyle/>
          <a:p>
            <a:pPr marL="0" lvl="0" indent="0" algn="l">
              <a:lnSpc>
                <a:spcPts val="5700"/>
              </a:lnSpc>
            </a:pPr>
            <a:r>
              <a:rPr lang="en-US" sz="5429" spc="-162">
                <a:solidFill>
                  <a:srgbClr val="000000"/>
                </a:solidFill>
                <a:latin typeface="Poppins"/>
                <a:ea typeface="Poppins"/>
                <a:cs typeface="Poppins"/>
                <a:sym typeface="Poppins"/>
              </a:rPr>
              <a:t>Congratulations on completing </a:t>
            </a:r>
            <a:r>
              <a:rPr lang="en-US" sz="5429" spc="-162">
                <a:solidFill>
                  <a:srgbClr val="C81C2C"/>
                </a:solidFill>
                <a:latin typeface="Poppins"/>
                <a:ea typeface="Poppins"/>
                <a:cs typeface="Poppins"/>
                <a:sym typeface="Poppins"/>
              </a:rPr>
              <a:t>Module 2: Recruit</a:t>
            </a:r>
          </a:p>
        </p:txBody>
      </p:sp>
      <p:sp>
        <p:nvSpPr>
          <p:cNvPr id="4" name="TextBox 4"/>
          <p:cNvSpPr txBox="1"/>
          <p:nvPr/>
        </p:nvSpPr>
        <p:spPr>
          <a:xfrm>
            <a:off x="2188191" y="3276156"/>
            <a:ext cx="13866603" cy="5727174"/>
          </a:xfrm>
          <a:prstGeom prst="rect">
            <a:avLst/>
          </a:prstGeom>
        </p:spPr>
        <p:txBody>
          <a:bodyPr lIns="0" tIns="0" rIns="0" bIns="0" rtlCol="0" anchor="t">
            <a:spAutoFit/>
          </a:bodyPr>
          <a:lstStyle/>
          <a:p>
            <a:pPr marL="0" lvl="0" indent="0" algn="l">
              <a:lnSpc>
                <a:spcPts val="3003"/>
              </a:lnSpc>
            </a:pPr>
            <a:r>
              <a:rPr lang="en-US" sz="2145" i="1" spc="-64">
                <a:solidFill>
                  <a:srgbClr val="000000"/>
                </a:solidFill>
                <a:latin typeface="Poppins Italics"/>
                <a:ea typeface="Poppins Italics"/>
                <a:cs typeface="Poppins Italics"/>
                <a:sym typeface="Poppins Italics"/>
              </a:rPr>
              <a:t>In this module, we focused on the Recruit stage of the Volunteer Involvement Lifecycle, which included:</a:t>
            </a:r>
          </a:p>
          <a:p>
            <a:pPr algn="l">
              <a:lnSpc>
                <a:spcPts val="3003"/>
              </a:lnSpc>
            </a:pPr>
            <a:endParaRPr lang="en-US" sz="2145" i="1" spc="-64">
              <a:solidFill>
                <a:srgbClr val="000000"/>
              </a:solidFill>
              <a:latin typeface="Poppins Italics"/>
              <a:ea typeface="Poppins Italics"/>
              <a:cs typeface="Poppins Italics"/>
              <a:sym typeface="Poppins Italics"/>
            </a:endParaRP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Promote – Assessing and improving promotional strategies and outreach.</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Select – Reviewing and streamlining selection criteria, interviews, and compliance processes.</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Onboard – Designing engaging onboarding experiences and leveraging automation for efficiency.</a:t>
            </a:r>
          </a:p>
          <a:p>
            <a:pPr algn="l">
              <a:lnSpc>
                <a:spcPts val="3003"/>
              </a:lnSpc>
            </a:pPr>
            <a:endParaRPr lang="en-US" sz="2145" i="1" spc="-64">
              <a:solidFill>
                <a:srgbClr val="000000"/>
              </a:solidFill>
              <a:latin typeface="Poppins Italics"/>
              <a:ea typeface="Poppins Italics"/>
              <a:cs typeface="Poppins Italics"/>
              <a:sym typeface="Poppins Italics"/>
            </a:endParaRPr>
          </a:p>
          <a:p>
            <a:pPr algn="l">
              <a:lnSpc>
                <a:spcPts val="3003"/>
              </a:lnSpc>
            </a:pPr>
            <a:endParaRPr lang="en-US" sz="2145" i="1" spc="-64">
              <a:solidFill>
                <a:srgbClr val="000000"/>
              </a:solidFill>
              <a:latin typeface="Poppins Italics"/>
              <a:ea typeface="Poppins Italics"/>
              <a:cs typeface="Poppins Italics"/>
              <a:sym typeface="Poppins Italics"/>
            </a:endParaRPr>
          </a:p>
          <a:p>
            <a:pPr algn="l">
              <a:lnSpc>
                <a:spcPts val="3003"/>
              </a:lnSpc>
            </a:pPr>
            <a:r>
              <a:rPr lang="en-US" sz="2145" b="1" spc="-64">
                <a:solidFill>
                  <a:srgbClr val="C81C2C"/>
                </a:solidFill>
                <a:latin typeface="Poppins Bold"/>
                <a:ea typeface="Poppins Bold"/>
                <a:cs typeface="Poppins Bold"/>
                <a:sym typeface="Poppins Bold"/>
              </a:rPr>
              <a:t>What’s next?</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Future modules will build on this foundation, covering recruitment, onboarding, engagement, and recognition strategies. </a:t>
            </a:r>
          </a:p>
          <a:p>
            <a:pPr algn="l">
              <a:lnSpc>
                <a:spcPts val="3003"/>
              </a:lnSpc>
            </a:pPr>
            <a:endParaRPr lang="en-US" sz="2145" i="1" spc="-64">
              <a:solidFill>
                <a:srgbClr val="000000"/>
              </a:solidFill>
              <a:latin typeface="Poppins Italics"/>
              <a:ea typeface="Poppins Italics"/>
              <a:cs typeface="Poppins Italics"/>
              <a:sym typeface="Poppins Italics"/>
            </a:endParaRPr>
          </a:p>
          <a:p>
            <a:pPr algn="l">
              <a:lnSpc>
                <a:spcPts val="3003"/>
              </a:lnSpc>
            </a:pPr>
            <a:r>
              <a:rPr lang="en-US" sz="2145" b="1" i="1" spc="-64">
                <a:solidFill>
                  <a:srgbClr val="C81C2C"/>
                </a:solidFill>
                <a:latin typeface="Poppins Bold Italics"/>
                <a:ea typeface="Poppins Bold Italics"/>
                <a:cs typeface="Poppins Bold Italics"/>
                <a:sym typeface="Poppins Bold Italics"/>
              </a:rPr>
              <a:t>Would you like a personalised walkthrough of the full VIO Training Module Series?</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 Email us at: Info@seniors.org.au to arrange a session with a Volunteering Queensland team member.</a:t>
            </a:r>
          </a:p>
          <a:p>
            <a:pPr marL="0" lvl="0" indent="0" algn="l">
              <a:lnSpc>
                <a:spcPts val="3003"/>
              </a:lnSpc>
            </a:pPr>
            <a:endParaRPr lang="en-US" sz="2145" i="1" spc="-64">
              <a:solidFill>
                <a:srgbClr val="000000"/>
              </a:solidFill>
              <a:latin typeface="Poppins Italics"/>
              <a:ea typeface="Poppins Italics"/>
              <a:cs typeface="Poppins Italics"/>
              <a:sym typeface="Poppins Italics"/>
            </a:endParaRPr>
          </a:p>
        </p:txBody>
      </p:sp>
      <p:sp>
        <p:nvSpPr>
          <p:cNvPr id="5" name="AutoShape 5"/>
          <p:cNvSpPr/>
          <p:nvPr/>
        </p:nvSpPr>
        <p:spPr>
          <a:xfrm>
            <a:off x="2210699" y="2689144"/>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08172" y="2216116"/>
            <a:ext cx="879828" cy="791845"/>
          </a:xfrm>
          <a:custGeom>
            <a:avLst/>
            <a:gdLst/>
            <a:ahLst/>
            <a:cxnLst/>
            <a:rect l="l" t="t" r="r" b="b"/>
            <a:pathLst>
              <a:path w="879828" h="791845">
                <a:moveTo>
                  <a:pt x="0" y="0"/>
                </a:moveTo>
                <a:lnTo>
                  <a:pt x="879828" y="0"/>
                </a:lnTo>
                <a:lnTo>
                  <a:pt x="879828" y="791846"/>
                </a:lnTo>
                <a:lnTo>
                  <a:pt x="0" y="791846"/>
                </a:lnTo>
                <a:lnTo>
                  <a:pt x="0" y="0"/>
                </a:lnTo>
                <a:close/>
              </a:path>
            </a:pathLst>
          </a:custGeom>
          <a:blipFill>
            <a:blip r:embed="rId2">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3841051" y="4029538"/>
            <a:ext cx="8272684" cy="827268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C2C"/>
            </a:solidFill>
          </p:spPr>
          <p:txBody>
            <a:bodyPr/>
            <a:lstStyle/>
            <a:p>
              <a:endParaRPr lang="en-AU"/>
            </a:p>
          </p:txBody>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1388675" y="4898683"/>
            <a:ext cx="5526610" cy="5515548"/>
            <a:chOff x="0" y="0"/>
            <a:chExt cx="6658248" cy="6644921"/>
          </a:xfrm>
        </p:grpSpPr>
        <p:sp>
          <p:nvSpPr>
            <p:cNvPr id="7" name="Freeform 7"/>
            <p:cNvSpPr/>
            <p:nvPr/>
          </p:nvSpPr>
          <p:spPr>
            <a:xfrm>
              <a:off x="0" y="0"/>
              <a:ext cx="6658249" cy="6644921"/>
            </a:xfrm>
            <a:custGeom>
              <a:avLst/>
              <a:gdLst/>
              <a:ahLst/>
              <a:cxnLst/>
              <a:rect l="l" t="t" r="r" b="b"/>
              <a:pathLst>
                <a:path w="6658249" h="6644921">
                  <a:moveTo>
                    <a:pt x="6658249" y="3322500"/>
                  </a:moveTo>
                  <a:cubicBezTo>
                    <a:pt x="6658249" y="5157370"/>
                    <a:pt x="5167719" y="6644921"/>
                    <a:pt x="3329124" y="6644921"/>
                  </a:cubicBezTo>
                  <a:cubicBezTo>
                    <a:pt x="1490502" y="6644921"/>
                    <a:pt x="0" y="5157370"/>
                    <a:pt x="0" y="3322500"/>
                  </a:cubicBezTo>
                  <a:cubicBezTo>
                    <a:pt x="0" y="1487538"/>
                    <a:pt x="1490502" y="0"/>
                    <a:pt x="3329124" y="0"/>
                  </a:cubicBezTo>
                  <a:cubicBezTo>
                    <a:pt x="5167746" y="0"/>
                    <a:pt x="6658249" y="1487538"/>
                    <a:pt x="6658249" y="3322500"/>
                  </a:cubicBezTo>
                  <a:close/>
                </a:path>
              </a:pathLst>
            </a:custGeom>
            <a:blipFill>
              <a:blip r:embed="rId4"/>
              <a:stretch>
                <a:fillRect l="-24896" r="-24896"/>
              </a:stretch>
            </a:blipFill>
          </p:spPr>
          <p:txBody>
            <a:bodyPr/>
            <a:lstStyle/>
            <a:p>
              <a:endParaRPr lang="en-AU"/>
            </a:p>
          </p:txBody>
        </p:sp>
      </p:grpSp>
      <p:sp>
        <p:nvSpPr>
          <p:cNvPr id="8" name="AutoShape 8"/>
          <p:cNvSpPr/>
          <p:nvPr/>
        </p:nvSpPr>
        <p:spPr>
          <a:xfrm>
            <a:off x="6681643" y="2407108"/>
            <a:ext cx="10356158" cy="27448"/>
          </a:xfrm>
          <a:prstGeom prst="line">
            <a:avLst/>
          </a:prstGeom>
          <a:ln w="28575" cap="flat">
            <a:solidFill>
              <a:srgbClr val="000000"/>
            </a:solidFill>
            <a:prstDash val="sysDash"/>
            <a:headEnd type="none" w="sm" len="sm"/>
            <a:tailEnd type="none" w="sm" len="sm"/>
          </a:ln>
        </p:spPr>
        <p:txBody>
          <a:bodyPr/>
          <a:lstStyle/>
          <a:p>
            <a:endParaRPr lang="en-AU"/>
          </a:p>
        </p:txBody>
      </p:sp>
      <p:sp>
        <p:nvSpPr>
          <p:cNvPr id="9" name="TextBox 9"/>
          <p:cNvSpPr txBox="1"/>
          <p:nvPr/>
        </p:nvSpPr>
        <p:spPr>
          <a:xfrm>
            <a:off x="6539451" y="2572426"/>
            <a:ext cx="10264461" cy="142537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Promote</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Assess the effectiveness of current promotional strategies and channels.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Apply quality improvement techniques to enhance volunteer role visibility and engagement.</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Implement streamlined procedures for consistent and efficient promotion.</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Explore automation tools to support scalable and targeted outreach.</a:t>
            </a:r>
          </a:p>
        </p:txBody>
      </p:sp>
      <p:sp>
        <p:nvSpPr>
          <p:cNvPr id="10" name="AutoShape 10"/>
          <p:cNvSpPr/>
          <p:nvPr/>
        </p:nvSpPr>
        <p:spPr>
          <a:xfrm flipV="1">
            <a:off x="6681546" y="4183536"/>
            <a:ext cx="10356158" cy="13305"/>
          </a:xfrm>
          <a:prstGeom prst="line">
            <a:avLst/>
          </a:prstGeom>
          <a:ln w="28575" cap="flat">
            <a:solidFill>
              <a:srgbClr val="000000"/>
            </a:solidFill>
            <a:prstDash val="sysDash"/>
            <a:headEnd type="none" w="sm" len="sm"/>
            <a:tailEnd type="none" w="sm" len="sm"/>
          </a:ln>
        </p:spPr>
        <p:txBody>
          <a:bodyPr/>
          <a:lstStyle/>
          <a:p>
            <a:endParaRPr lang="en-AU"/>
          </a:p>
        </p:txBody>
      </p:sp>
      <p:sp>
        <p:nvSpPr>
          <p:cNvPr id="11" name="AutoShape 11"/>
          <p:cNvSpPr/>
          <p:nvPr/>
        </p:nvSpPr>
        <p:spPr>
          <a:xfrm>
            <a:off x="6539451" y="6069889"/>
            <a:ext cx="10356428"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12" name="TextBox 12"/>
          <p:cNvSpPr txBox="1"/>
          <p:nvPr/>
        </p:nvSpPr>
        <p:spPr>
          <a:xfrm>
            <a:off x="449112" y="167463"/>
            <a:ext cx="3688823" cy="861237"/>
          </a:xfrm>
          <a:prstGeom prst="rect">
            <a:avLst/>
          </a:prstGeom>
        </p:spPr>
        <p:txBody>
          <a:bodyPr lIns="0" tIns="0" rIns="0" bIns="0" rtlCol="0" anchor="t">
            <a:spAutoFit/>
          </a:bodyPr>
          <a:lstStyle/>
          <a:p>
            <a:pPr algn="l">
              <a:lnSpc>
                <a:spcPts val="6604"/>
              </a:lnSpc>
              <a:spcBef>
                <a:spcPct val="0"/>
              </a:spcBef>
            </a:pPr>
            <a:r>
              <a:rPr lang="en-US" sz="4717">
                <a:solidFill>
                  <a:srgbClr val="000000"/>
                </a:solidFill>
                <a:latin typeface="Poppins"/>
                <a:ea typeface="Poppins"/>
                <a:cs typeface="Poppins"/>
                <a:sym typeface="Poppins"/>
              </a:rPr>
              <a:t>Objectives</a:t>
            </a:r>
          </a:p>
        </p:txBody>
      </p:sp>
      <p:sp>
        <p:nvSpPr>
          <p:cNvPr id="13" name="TextBox 13"/>
          <p:cNvSpPr txBox="1"/>
          <p:nvPr/>
        </p:nvSpPr>
        <p:spPr>
          <a:xfrm>
            <a:off x="6441009" y="807233"/>
            <a:ext cx="10079610" cy="142537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General Objectives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Understand the key components of the Recruit stage: Promote, Select, and Onboard.</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Recognise the importance of aligning recruitment practices with organisational goals and values.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Evaluate current recruitment practices through an organisational review lens.</a:t>
            </a:r>
          </a:p>
        </p:txBody>
      </p:sp>
      <p:sp>
        <p:nvSpPr>
          <p:cNvPr id="14" name="TextBox 14"/>
          <p:cNvSpPr txBox="1"/>
          <p:nvPr/>
        </p:nvSpPr>
        <p:spPr>
          <a:xfrm>
            <a:off x="6539451" y="4344479"/>
            <a:ext cx="10269289" cy="171112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Select</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Review selection criteria and screening processes for fairness, compliance, and role alignment.</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Utilise structured selection methods to improve consistency and reduce bias.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Streamline selection workflows using templates and digital tools.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Integrate automation options to simplify applicant tracking and communication.</a:t>
            </a:r>
          </a:p>
          <a:p>
            <a:pPr marL="0" lvl="0" indent="0" algn="l">
              <a:lnSpc>
                <a:spcPts val="2286"/>
              </a:lnSpc>
              <a:spcBef>
                <a:spcPct val="0"/>
              </a:spcBef>
            </a:pPr>
            <a:endParaRPr lang="en-US" sz="1632" b="1">
              <a:solidFill>
                <a:srgbClr val="000000"/>
              </a:solidFill>
              <a:latin typeface="Poppins Medium"/>
              <a:ea typeface="Poppins Medium"/>
              <a:cs typeface="Poppins Medium"/>
              <a:sym typeface="Poppins Medium"/>
            </a:endParaRPr>
          </a:p>
        </p:txBody>
      </p:sp>
      <p:sp>
        <p:nvSpPr>
          <p:cNvPr id="15" name="Freeform 15"/>
          <p:cNvSpPr/>
          <p:nvPr/>
        </p:nvSpPr>
        <p:spPr>
          <a:xfrm>
            <a:off x="5223638" y="1116074"/>
            <a:ext cx="1087048" cy="1084331"/>
          </a:xfrm>
          <a:custGeom>
            <a:avLst/>
            <a:gdLst/>
            <a:ahLst/>
            <a:cxnLst/>
            <a:rect l="l" t="t" r="r" b="b"/>
            <a:pathLst>
              <a:path w="1087048" h="1084331">
                <a:moveTo>
                  <a:pt x="0" y="0"/>
                </a:moveTo>
                <a:lnTo>
                  <a:pt x="1087048" y="0"/>
                </a:lnTo>
                <a:lnTo>
                  <a:pt x="1087048" y="1084332"/>
                </a:lnTo>
                <a:lnTo>
                  <a:pt x="0" y="1084332"/>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6" name="Freeform 16"/>
          <p:cNvSpPr/>
          <p:nvPr/>
        </p:nvSpPr>
        <p:spPr>
          <a:xfrm>
            <a:off x="5223638" y="4436804"/>
            <a:ext cx="1087048" cy="1084331"/>
          </a:xfrm>
          <a:custGeom>
            <a:avLst/>
            <a:gdLst/>
            <a:ahLst/>
            <a:cxnLst/>
            <a:rect l="l" t="t" r="r" b="b"/>
            <a:pathLst>
              <a:path w="1087048" h="1084331">
                <a:moveTo>
                  <a:pt x="0" y="0"/>
                </a:moveTo>
                <a:lnTo>
                  <a:pt x="1087048" y="0"/>
                </a:lnTo>
                <a:lnTo>
                  <a:pt x="1087048" y="1084331"/>
                </a:lnTo>
                <a:lnTo>
                  <a:pt x="0" y="1084331"/>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7" name="Freeform 17"/>
          <p:cNvSpPr/>
          <p:nvPr/>
        </p:nvSpPr>
        <p:spPr>
          <a:xfrm>
            <a:off x="5223638" y="2648626"/>
            <a:ext cx="1087048" cy="1084331"/>
          </a:xfrm>
          <a:custGeom>
            <a:avLst/>
            <a:gdLst/>
            <a:ahLst/>
            <a:cxnLst/>
            <a:rect l="l" t="t" r="r" b="b"/>
            <a:pathLst>
              <a:path w="1087048" h="1084331">
                <a:moveTo>
                  <a:pt x="0" y="0"/>
                </a:moveTo>
                <a:lnTo>
                  <a:pt x="1087048" y="0"/>
                </a:lnTo>
                <a:lnTo>
                  <a:pt x="1087048" y="1084332"/>
                </a:lnTo>
                <a:lnTo>
                  <a:pt x="0" y="1084332"/>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8" name="AutoShape 18"/>
          <p:cNvSpPr/>
          <p:nvPr/>
        </p:nvSpPr>
        <p:spPr>
          <a:xfrm>
            <a:off x="6681914" y="8052009"/>
            <a:ext cx="10356428"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19" name="TextBox 19"/>
          <p:cNvSpPr txBox="1"/>
          <p:nvPr/>
        </p:nvSpPr>
        <p:spPr>
          <a:xfrm>
            <a:off x="6605961" y="6286350"/>
            <a:ext cx="10269172" cy="171112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Onboard</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Evaluate onboarding materials and delivery methods for relevance and accessibility.</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Design personalised and engaging onboarding experiences for diverse volunteer roles.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Standardise onboarding procedures to ensure clarity and efficiency.</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Leverage automation to track onboarding progress and maintain engagement.</a:t>
            </a:r>
          </a:p>
          <a:p>
            <a:pPr marL="0" lvl="0" indent="0" algn="l">
              <a:lnSpc>
                <a:spcPts val="2286"/>
              </a:lnSpc>
              <a:spcBef>
                <a:spcPct val="0"/>
              </a:spcBef>
            </a:pPr>
            <a:endParaRPr lang="en-US" sz="1632" b="1">
              <a:solidFill>
                <a:srgbClr val="000000"/>
              </a:solidFill>
              <a:latin typeface="Poppins Medium"/>
              <a:ea typeface="Poppins Medium"/>
              <a:cs typeface="Poppins Medium"/>
              <a:sym typeface="Poppins Medium"/>
            </a:endParaRPr>
          </a:p>
        </p:txBody>
      </p:sp>
      <p:sp>
        <p:nvSpPr>
          <p:cNvPr id="20" name="Freeform 20"/>
          <p:cNvSpPr/>
          <p:nvPr/>
        </p:nvSpPr>
        <p:spPr>
          <a:xfrm>
            <a:off x="5223638" y="6368263"/>
            <a:ext cx="1087048" cy="1084331"/>
          </a:xfrm>
          <a:custGeom>
            <a:avLst/>
            <a:gdLst/>
            <a:ahLst/>
            <a:cxnLst/>
            <a:rect l="l" t="t" r="r" b="b"/>
            <a:pathLst>
              <a:path w="1087048" h="1084331">
                <a:moveTo>
                  <a:pt x="0" y="0"/>
                </a:moveTo>
                <a:lnTo>
                  <a:pt x="1087048" y="0"/>
                </a:lnTo>
                <a:lnTo>
                  <a:pt x="1087048" y="1084332"/>
                </a:lnTo>
                <a:lnTo>
                  <a:pt x="0" y="1084332"/>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21" name="AutoShape 21"/>
          <p:cNvSpPr/>
          <p:nvPr/>
        </p:nvSpPr>
        <p:spPr>
          <a:xfrm>
            <a:off x="6539451" y="9427380"/>
            <a:ext cx="10356428"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22" name="TextBox 22"/>
          <p:cNvSpPr txBox="1"/>
          <p:nvPr/>
        </p:nvSpPr>
        <p:spPr>
          <a:xfrm>
            <a:off x="6605961" y="8199646"/>
            <a:ext cx="10264479" cy="1139623"/>
          </a:xfrm>
          <a:prstGeom prst="rect">
            <a:avLst/>
          </a:prstGeom>
        </p:spPr>
        <p:txBody>
          <a:bodyPr lIns="0" tIns="0" rIns="0" bIns="0" rtlCol="0" anchor="t">
            <a:spAutoFit/>
          </a:bodyPr>
          <a:lstStyle/>
          <a:p>
            <a:pPr algn="l">
              <a:lnSpc>
                <a:spcPts val="2286"/>
              </a:lnSpc>
            </a:pPr>
            <a:r>
              <a:rPr lang="en-US" sz="1632" b="1">
                <a:solidFill>
                  <a:srgbClr val="C72036"/>
                </a:solidFill>
                <a:latin typeface="Poppins Bold"/>
                <a:ea typeface="Poppins Bold"/>
                <a:cs typeface="Poppins Bold"/>
                <a:sym typeface="Poppins Bold"/>
              </a:rPr>
              <a:t>Strategic Integration</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Link recruitment outcomes to broader organisational strategy and volunteer retention goals.</a:t>
            </a:r>
          </a:p>
          <a:p>
            <a:pPr marL="352558" lvl="1" indent="-176279" algn="l">
              <a:lnSpc>
                <a:spcPts val="2286"/>
              </a:lnSpc>
              <a:buFont typeface="Arial"/>
              <a:buChar char="•"/>
            </a:pPr>
            <a:r>
              <a:rPr lang="en-US" sz="1632" b="1">
                <a:solidFill>
                  <a:srgbClr val="000000"/>
                </a:solidFill>
                <a:latin typeface="Poppins Medium"/>
                <a:ea typeface="Poppins Medium"/>
                <a:cs typeface="Poppins Medium"/>
                <a:sym typeface="Poppins Medium"/>
              </a:rPr>
              <a:t>Use data and feedback to inform continuous improvement in recruitment practices.</a:t>
            </a:r>
          </a:p>
          <a:p>
            <a:pPr marL="0" lvl="0" indent="0" algn="l">
              <a:lnSpc>
                <a:spcPts val="2286"/>
              </a:lnSpc>
              <a:spcBef>
                <a:spcPct val="0"/>
              </a:spcBef>
            </a:pPr>
            <a:endParaRPr lang="en-US" sz="1632" b="1">
              <a:solidFill>
                <a:srgbClr val="000000"/>
              </a:solidFill>
              <a:latin typeface="Poppins Medium"/>
              <a:ea typeface="Poppins Medium"/>
              <a:cs typeface="Poppins Medium"/>
              <a:sym typeface="Poppins Medium"/>
            </a:endParaRPr>
          </a:p>
        </p:txBody>
      </p:sp>
      <p:sp>
        <p:nvSpPr>
          <p:cNvPr id="23" name="Freeform 23"/>
          <p:cNvSpPr/>
          <p:nvPr/>
        </p:nvSpPr>
        <p:spPr>
          <a:xfrm>
            <a:off x="5223638" y="8140621"/>
            <a:ext cx="1087048" cy="1084331"/>
          </a:xfrm>
          <a:custGeom>
            <a:avLst/>
            <a:gdLst/>
            <a:ahLst/>
            <a:cxnLst/>
            <a:rect l="l" t="t" r="r" b="b"/>
            <a:pathLst>
              <a:path w="1087048" h="1084331">
                <a:moveTo>
                  <a:pt x="0" y="0"/>
                </a:moveTo>
                <a:lnTo>
                  <a:pt x="1087048" y="0"/>
                </a:lnTo>
                <a:lnTo>
                  <a:pt x="1087048" y="1084331"/>
                </a:lnTo>
                <a:lnTo>
                  <a:pt x="0" y="1084331"/>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Recruit:</a:t>
            </a:r>
            <a:r>
              <a:rPr lang="en-US" sz="5429">
                <a:solidFill>
                  <a:srgbClr val="C72036"/>
                </a:solidFill>
                <a:latin typeface="Poppins"/>
                <a:ea typeface="Poppins"/>
                <a:cs typeface="Poppins"/>
                <a:sym typeface="Poppins"/>
              </a:rPr>
              <a:t> </a:t>
            </a:r>
            <a:r>
              <a:rPr lang="en-US" sz="5429">
                <a:solidFill>
                  <a:srgbClr val="C81C2C"/>
                </a:solidFill>
                <a:latin typeface="Poppins"/>
                <a:ea typeface="Poppins"/>
                <a:cs typeface="Poppins"/>
                <a:sym typeface="Poppins"/>
              </a:rPr>
              <a:t>Promote</a:t>
            </a:r>
          </a:p>
        </p:txBody>
      </p:sp>
      <p:sp>
        <p:nvSpPr>
          <p:cNvPr id="4" name="TextBox 4"/>
          <p:cNvSpPr txBox="1"/>
          <p:nvPr/>
        </p:nvSpPr>
        <p:spPr>
          <a:xfrm>
            <a:off x="2210699" y="4700241"/>
            <a:ext cx="13866603" cy="1155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For this section, you will need to gather the first data set. You can use the Excel spreadsheet provided or employ your own method to capture the mentioned data set for the Governance section of the review.</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46144" y="2916957"/>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244658" y="4952607"/>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243173" y="6889557"/>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634244" y="3145203"/>
            <a:ext cx="3950763" cy="4053955"/>
          </a:xfrm>
          <a:custGeom>
            <a:avLst/>
            <a:gdLst/>
            <a:ahLst/>
            <a:cxnLst/>
            <a:rect l="l" t="t" r="r" b="b"/>
            <a:pathLst>
              <a:path w="3950763" h="4053955">
                <a:moveTo>
                  <a:pt x="0" y="0"/>
                </a:moveTo>
                <a:lnTo>
                  <a:pt x="3950764" y="0"/>
                </a:lnTo>
                <a:lnTo>
                  <a:pt x="3950764" y="4053955"/>
                </a:lnTo>
                <a:lnTo>
                  <a:pt x="0" y="4053955"/>
                </a:lnTo>
                <a:lnTo>
                  <a:pt x="0" y="0"/>
                </a:lnTo>
                <a:close/>
              </a:path>
            </a:pathLst>
          </a:custGeom>
          <a:blipFill>
            <a:blip r:embed="rId9">
              <a:alphaModFix amt="59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856998" y="3859533"/>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8824"/>
              </a:srgbClr>
            </a:solidFill>
            <a:ln w="12700">
              <a:solidFill>
                <a:srgbClr val="000000"/>
              </a:solid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175812" y="5145577"/>
            <a:ext cx="7584431" cy="122575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Identify who is responsible for Comms/Marketing and social media content.</a:t>
            </a:r>
          </a:p>
          <a:p>
            <a:pPr algn="l">
              <a:lnSpc>
                <a:spcPts val="3226"/>
              </a:lnSpc>
            </a:pPr>
            <a:endParaRPr lang="en-US" sz="2304">
              <a:solidFill>
                <a:srgbClr val="000000"/>
              </a:solidFill>
              <a:latin typeface="Poppins"/>
              <a:ea typeface="Poppins"/>
              <a:cs typeface="Poppins"/>
              <a:sym typeface="Poppins"/>
            </a:endParaRPr>
          </a:p>
        </p:txBody>
      </p:sp>
      <p:sp>
        <p:nvSpPr>
          <p:cNvPr id="11" name="TextBox 11"/>
          <p:cNvSpPr txBox="1"/>
          <p:nvPr/>
        </p:nvSpPr>
        <p:spPr>
          <a:xfrm>
            <a:off x="3175812" y="2859807"/>
            <a:ext cx="6973503" cy="1634793"/>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In the Excel Spreadsheet provided list Audit current promotional channels (social media, website, newsletters).</a:t>
            </a:r>
          </a:p>
          <a:p>
            <a:pPr algn="l">
              <a:lnSpc>
                <a:spcPts val="3226"/>
              </a:lnSpc>
            </a:pPr>
            <a:endParaRPr lang="en-US" sz="2304">
              <a:solidFill>
                <a:srgbClr val="000000"/>
              </a:solidFill>
              <a:latin typeface="Poppins"/>
              <a:ea typeface="Poppins"/>
              <a:cs typeface="Poppins"/>
              <a:sym typeface="Poppins"/>
            </a:endParaRPr>
          </a:p>
        </p:txBody>
      </p:sp>
      <p:sp>
        <p:nvSpPr>
          <p:cNvPr id="12" name="TextBox 12"/>
          <p:cNvSpPr txBox="1"/>
          <p:nvPr/>
        </p:nvSpPr>
        <p:spPr>
          <a:xfrm>
            <a:off x="3175812" y="6918761"/>
            <a:ext cx="6907024" cy="2861923"/>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Outline process for social media posting and budget if any.</a:t>
            </a:r>
          </a:p>
          <a:p>
            <a:pPr marL="497502" lvl="1" indent="-248751" algn="l">
              <a:lnSpc>
                <a:spcPts val="3226"/>
              </a:lnSpc>
              <a:buFont typeface="Arial"/>
              <a:buChar char="•"/>
            </a:pPr>
            <a:r>
              <a:rPr lang="en-US" sz="2304">
                <a:solidFill>
                  <a:srgbClr val="000000"/>
                </a:solidFill>
                <a:latin typeface="Poppins"/>
                <a:ea typeface="Poppins"/>
                <a:cs typeface="Poppins"/>
                <a:sym typeface="Poppins"/>
              </a:rPr>
              <a:t>Map out the communications, emails, phone calls, meeting invitations to potential volunteer EOI's.</a:t>
            </a:r>
          </a:p>
          <a:p>
            <a:pPr algn="l">
              <a:lnSpc>
                <a:spcPts val="3226"/>
              </a:lnSpc>
            </a:pPr>
            <a:endParaRPr lang="en-US" sz="2304">
              <a:solidFill>
                <a:srgbClr val="000000"/>
              </a:solidFill>
              <a:latin typeface="Poppins"/>
              <a:ea typeface="Poppins"/>
              <a:cs typeface="Poppins"/>
              <a:sym typeface="Poppins"/>
            </a:endParaRPr>
          </a:p>
          <a:p>
            <a:pPr algn="l">
              <a:lnSpc>
                <a:spcPts val="3226"/>
              </a:lnSpc>
            </a:pPr>
            <a:endParaRPr lang="en-US" sz="2304">
              <a:solidFill>
                <a:srgbClr val="000000"/>
              </a:solidFill>
              <a:latin typeface="Poppins"/>
              <a:ea typeface="Poppins"/>
              <a:cs typeface="Poppins"/>
              <a:sym typeface="Poppins"/>
            </a:endParaRPr>
          </a:p>
        </p:txBody>
      </p:sp>
      <p:sp>
        <p:nvSpPr>
          <p:cNvPr id="13" name="TextBox 13"/>
          <p:cNvSpPr txBox="1"/>
          <p:nvPr/>
        </p:nvSpPr>
        <p:spPr>
          <a:xfrm>
            <a:off x="1457646" y="1144671"/>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0587" y="3458763"/>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199102" y="5494412"/>
            <a:ext cx="949142" cy="1255064"/>
          </a:xfrm>
          <a:custGeom>
            <a:avLst/>
            <a:gdLst/>
            <a:ahLst/>
            <a:cxnLst/>
            <a:rect l="l" t="t" r="r" b="b"/>
            <a:pathLst>
              <a:path w="949142" h="1255064">
                <a:moveTo>
                  <a:pt x="0" y="0"/>
                </a:moveTo>
                <a:lnTo>
                  <a:pt x="949141" y="0"/>
                </a:lnTo>
                <a:lnTo>
                  <a:pt x="949141" y="1255065"/>
                </a:lnTo>
                <a:lnTo>
                  <a:pt x="0" y="1255065"/>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197616" y="7431363"/>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747111" y="2949068"/>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9">
              <a:alphaModFix amt="58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969865" y="3663398"/>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7647"/>
              </a:srgbClr>
            </a:solidFill>
            <a:ln w="12700">
              <a:solidFill>
                <a:srgbClr val="000000"/>
              </a:solid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004804" y="5306709"/>
            <a:ext cx="7965062" cy="1489600"/>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Review analytics and performance metrics (e.g. website traffic, social media insights, email open rates) to identify trends and areas for improvement. - </a:t>
            </a:r>
            <a:r>
              <a:rPr lang="en-US" sz="2104" b="1">
                <a:solidFill>
                  <a:srgbClr val="C72036"/>
                </a:solidFill>
                <a:latin typeface="Poppins Bold"/>
                <a:ea typeface="Poppins Bold"/>
                <a:cs typeface="Poppins Bold"/>
                <a:sym typeface="Poppins Bold"/>
              </a:rPr>
              <a:t>If Available</a:t>
            </a:r>
          </a:p>
        </p:txBody>
      </p:sp>
      <p:sp>
        <p:nvSpPr>
          <p:cNvPr id="11" name="TextBox 11"/>
          <p:cNvSpPr txBox="1"/>
          <p:nvPr/>
        </p:nvSpPr>
        <p:spPr>
          <a:xfrm>
            <a:off x="3051200" y="3497088"/>
            <a:ext cx="7538035" cy="1118125"/>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Evaluate branding and visual identity across platforms to ensure alignment with organisational values and goals.</a:t>
            </a:r>
          </a:p>
        </p:txBody>
      </p:sp>
      <p:sp>
        <p:nvSpPr>
          <p:cNvPr id="12" name="TextBox 12"/>
          <p:cNvSpPr txBox="1"/>
          <p:nvPr/>
        </p:nvSpPr>
        <p:spPr>
          <a:xfrm>
            <a:off x="3004804" y="7621380"/>
            <a:ext cx="8098814" cy="1861075"/>
          </a:xfrm>
          <a:prstGeom prst="rect">
            <a:avLst/>
          </a:prstGeom>
        </p:spPr>
        <p:txBody>
          <a:bodyPr lIns="0" tIns="0" rIns="0" bIns="0" rtlCol="0" anchor="t">
            <a:spAutoFit/>
          </a:bodyPr>
          <a:lstStyle/>
          <a:p>
            <a:pPr marL="454323" lvl="1" indent="-227161" algn="l">
              <a:lnSpc>
                <a:spcPts val="2946"/>
              </a:lnSpc>
              <a:buFont typeface="Arial"/>
              <a:buChar char="•"/>
            </a:pPr>
            <a:r>
              <a:rPr lang="en-US" sz="2104">
                <a:solidFill>
                  <a:srgbClr val="000000"/>
                </a:solidFill>
                <a:latin typeface="Poppins"/>
                <a:ea typeface="Poppins"/>
                <a:cs typeface="Poppins"/>
                <a:sym typeface="Poppins"/>
              </a:rPr>
              <a:t>Gather feedback from staff and stakeholders on the effectiveness and clarity of current promotional efforts,  consistency of messaging and Identify gaps in communication or missed opportunities for engagement across existing channels.</a:t>
            </a:r>
          </a:p>
        </p:txBody>
      </p:sp>
      <p:sp>
        <p:nvSpPr>
          <p:cNvPr id="13" name="TextBox 13"/>
          <p:cNvSpPr txBox="1"/>
          <p:nvPr/>
        </p:nvSpPr>
        <p:spPr>
          <a:xfrm>
            <a:off x="1501110" y="210195"/>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110" y="1650557"/>
            <a:ext cx="14145646" cy="88889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promotional avenues, its time to review using the guide below, along with the resource aids provided for this section: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Strategies: </a:t>
            </a:r>
            <a:r>
              <a:rPr lang="en-US" sz="5429">
                <a:solidFill>
                  <a:srgbClr val="C81C2C"/>
                </a:solidFill>
                <a:latin typeface="Poppins"/>
                <a:ea typeface="Poppins"/>
                <a:cs typeface="Poppins"/>
                <a:sym typeface="Poppins"/>
              </a:rPr>
              <a:t>Promote</a:t>
            </a:r>
          </a:p>
        </p:txBody>
      </p:sp>
      <p:sp>
        <p:nvSpPr>
          <p:cNvPr id="4" name="TextBox 4"/>
          <p:cNvSpPr txBox="1"/>
          <p:nvPr/>
        </p:nvSpPr>
        <p:spPr>
          <a:xfrm>
            <a:off x="2210699" y="4700241"/>
            <a:ext cx="13866603" cy="3060174"/>
          </a:xfrm>
          <a:prstGeom prst="rect">
            <a:avLst/>
          </a:prstGeom>
        </p:spPr>
        <p:txBody>
          <a:bodyPr lIns="0" tIns="0" rIns="0" bIns="0" rtlCol="0" anchor="t">
            <a:spAutoFit/>
          </a:bodyPr>
          <a:lstStyle/>
          <a:p>
            <a:pPr algn="l">
              <a:lnSpc>
                <a:spcPts val="3003"/>
              </a:lnSpc>
            </a:pPr>
            <a:r>
              <a:rPr lang="en-US" sz="2145">
                <a:solidFill>
                  <a:srgbClr val="000000"/>
                </a:solidFill>
                <a:latin typeface="Poppins"/>
                <a:ea typeface="Poppins"/>
                <a:cs typeface="Poppins"/>
                <a:sym typeface="Poppins"/>
              </a:rPr>
              <a:t>Quality promotion is about storytelling and relevance. Share real volunteer stories. Tailor your message to different groups. A retiree may respond to community impact, while a student may seek skill-building.</a:t>
            </a:r>
          </a:p>
          <a:p>
            <a:pPr algn="l">
              <a:lnSpc>
                <a:spcPts val="3003"/>
              </a:lnSpc>
            </a:pPr>
            <a:endParaRPr lang="en-US" sz="2145">
              <a:solidFill>
                <a:srgbClr val="000000"/>
              </a:solidFill>
              <a:latin typeface="Poppins"/>
              <a:ea typeface="Poppins"/>
              <a:cs typeface="Poppins"/>
              <a:sym typeface="Poppins"/>
            </a:endParaRPr>
          </a:p>
          <a:p>
            <a:pPr marL="0" lvl="0" indent="0" algn="l">
              <a:lnSpc>
                <a:spcPts val="3003"/>
              </a:lnSpc>
            </a:pPr>
            <a:r>
              <a:rPr lang="en-US" sz="2145">
                <a:solidFill>
                  <a:srgbClr val="000000"/>
                </a:solidFill>
                <a:latin typeface="Poppins"/>
                <a:ea typeface="Poppins"/>
                <a:cs typeface="Poppins"/>
                <a:sym typeface="Poppins"/>
              </a:rPr>
              <a:t>The following slides provide examples of strategic improvement steps that can be taken to support your programs.</a:t>
            </a:r>
          </a:p>
          <a:p>
            <a:pPr marL="0" lvl="0" indent="0" algn="l">
              <a:lnSpc>
                <a:spcPts val="3003"/>
              </a:lnSpc>
            </a:pPr>
            <a:endParaRPr lang="en-US" sz="2145">
              <a:solidFill>
                <a:srgbClr val="000000"/>
              </a:solidFill>
              <a:latin typeface="Poppins"/>
              <a:ea typeface="Poppins"/>
              <a:cs typeface="Poppins"/>
              <a:sym typeface="Poppins"/>
            </a:endParaRPr>
          </a:p>
          <a:p>
            <a:pPr marL="0" lvl="0" indent="0" algn="l">
              <a:lnSpc>
                <a:spcPts val="3003"/>
              </a:lnSpc>
            </a:pPr>
            <a:r>
              <a:rPr lang="en-US" sz="2145">
                <a:solidFill>
                  <a:srgbClr val="000000"/>
                </a:solidFill>
                <a:latin typeface="Poppins"/>
                <a:ea typeface="Poppins"/>
                <a:cs typeface="Poppins"/>
                <a:sym typeface="Poppin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95050" y="2598026"/>
            <a:ext cx="2577043" cy="2523565"/>
            <a:chOff x="-72390" y="7620"/>
            <a:chExt cx="6487160" cy="6352540"/>
          </a:xfrm>
        </p:grpSpPr>
        <p:sp>
          <p:nvSpPr>
            <p:cNvPr id="3" name="Freeform 3"/>
            <p:cNvSpPr/>
            <p:nvPr/>
          </p:nvSpPr>
          <p:spPr>
            <a:xfrm>
              <a:off x="-3836" y="7620"/>
              <a:ext cx="6350053" cy="6352540"/>
            </a:xfrm>
            <a:custGeom>
              <a:avLst/>
              <a:gdLst/>
              <a:ahLst/>
              <a:cxnLst/>
              <a:rect l="l" t="t" r="r" b="b"/>
              <a:pathLst>
                <a:path w="6350053" h="6352540">
                  <a:moveTo>
                    <a:pt x="6253506" y="3176270"/>
                  </a:moveTo>
                  <a:cubicBezTo>
                    <a:pt x="6253506" y="2844800"/>
                    <a:pt x="6418606" y="2493010"/>
                    <a:pt x="6317006" y="2194560"/>
                  </a:cubicBezTo>
                  <a:cubicBezTo>
                    <a:pt x="6212866" y="1884680"/>
                    <a:pt x="5859806" y="1694180"/>
                    <a:pt x="5665496" y="1436370"/>
                  </a:cubicBezTo>
                  <a:cubicBezTo>
                    <a:pt x="5468646" y="1176020"/>
                    <a:pt x="5387366" y="796290"/>
                    <a:pt x="5116856" y="607060"/>
                  </a:cubicBezTo>
                  <a:cubicBezTo>
                    <a:pt x="4848886" y="420370"/>
                    <a:pt x="4448836" y="462280"/>
                    <a:pt x="4127526" y="360680"/>
                  </a:cubicBezTo>
                  <a:cubicBezTo>
                    <a:pt x="3816376" y="264160"/>
                    <a:pt x="3520466" y="0"/>
                    <a:pt x="3176296" y="0"/>
                  </a:cubicBezTo>
                  <a:cubicBezTo>
                    <a:pt x="2832126" y="0"/>
                    <a:pt x="2534946" y="262890"/>
                    <a:pt x="2225066" y="360680"/>
                  </a:cubicBezTo>
                  <a:cubicBezTo>
                    <a:pt x="1903756" y="461010"/>
                    <a:pt x="1502436" y="419100"/>
                    <a:pt x="1234466" y="607060"/>
                  </a:cubicBezTo>
                  <a:cubicBezTo>
                    <a:pt x="963956" y="796290"/>
                    <a:pt x="882676" y="1176020"/>
                    <a:pt x="685826" y="1436370"/>
                  </a:cubicBezTo>
                  <a:cubicBezTo>
                    <a:pt x="490246" y="1694180"/>
                    <a:pt x="138456" y="1884680"/>
                    <a:pt x="33046" y="2194560"/>
                  </a:cubicBezTo>
                  <a:cubicBezTo>
                    <a:pt x="-67284" y="2493010"/>
                    <a:pt x="96546" y="2844800"/>
                    <a:pt x="96546" y="3176270"/>
                  </a:cubicBezTo>
                  <a:cubicBezTo>
                    <a:pt x="96546" y="3507740"/>
                    <a:pt x="-68554" y="3859530"/>
                    <a:pt x="33046" y="4157980"/>
                  </a:cubicBezTo>
                  <a:cubicBezTo>
                    <a:pt x="137186" y="4467860"/>
                    <a:pt x="490246" y="4658360"/>
                    <a:pt x="684556" y="4916170"/>
                  </a:cubicBezTo>
                  <a:cubicBezTo>
                    <a:pt x="881406" y="5176520"/>
                    <a:pt x="962686" y="5556250"/>
                    <a:pt x="1233196" y="5745480"/>
                  </a:cubicBezTo>
                  <a:cubicBezTo>
                    <a:pt x="1501166" y="5933440"/>
                    <a:pt x="1901216" y="5891530"/>
                    <a:pt x="2223796" y="5991860"/>
                  </a:cubicBezTo>
                  <a:cubicBezTo>
                    <a:pt x="2534946" y="6088380"/>
                    <a:pt x="2830856" y="6352540"/>
                    <a:pt x="3175026" y="6352540"/>
                  </a:cubicBezTo>
                  <a:cubicBezTo>
                    <a:pt x="3519196" y="6352540"/>
                    <a:pt x="3816376" y="6089650"/>
                    <a:pt x="4126256" y="5991860"/>
                  </a:cubicBezTo>
                  <a:cubicBezTo>
                    <a:pt x="4447566" y="5891530"/>
                    <a:pt x="4848886" y="5933440"/>
                    <a:pt x="5116856" y="5745480"/>
                  </a:cubicBezTo>
                  <a:cubicBezTo>
                    <a:pt x="5387366" y="5556250"/>
                    <a:pt x="5468646" y="5176520"/>
                    <a:pt x="5665496" y="4916170"/>
                  </a:cubicBezTo>
                  <a:cubicBezTo>
                    <a:pt x="5861076" y="4658360"/>
                    <a:pt x="6212866" y="4467860"/>
                    <a:pt x="6317006" y="4157980"/>
                  </a:cubicBezTo>
                  <a:cubicBezTo>
                    <a:pt x="6418606" y="3858260"/>
                    <a:pt x="6253506" y="3506470"/>
                    <a:pt x="6253506" y="3176270"/>
                  </a:cubicBezTo>
                  <a:close/>
                </a:path>
              </a:pathLst>
            </a:custGeom>
            <a:solidFill>
              <a:srgbClr val="C72036"/>
            </a:solidFill>
          </p:spPr>
          <p:txBody>
            <a:bodyPr/>
            <a:lstStyle/>
            <a:p>
              <a:endParaRPr lang="en-AU"/>
            </a:p>
          </p:txBody>
        </p:sp>
      </p:grpSp>
      <p:grpSp>
        <p:nvGrpSpPr>
          <p:cNvPr id="4" name="Group 4"/>
          <p:cNvGrpSpPr/>
          <p:nvPr/>
        </p:nvGrpSpPr>
        <p:grpSpPr>
          <a:xfrm>
            <a:off x="5649550" y="2831711"/>
            <a:ext cx="1131074" cy="113107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11586517" y="2831711"/>
            <a:ext cx="1131074" cy="113107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0" name="Group 10"/>
          <p:cNvGrpSpPr/>
          <p:nvPr/>
        </p:nvGrpSpPr>
        <p:grpSpPr>
          <a:xfrm>
            <a:off x="5931836" y="5083553"/>
            <a:ext cx="1131074" cy="113107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3" name="Group 13"/>
          <p:cNvGrpSpPr/>
          <p:nvPr/>
        </p:nvGrpSpPr>
        <p:grpSpPr>
          <a:xfrm>
            <a:off x="8621064" y="5712923"/>
            <a:ext cx="1131074" cy="113107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grpSp>
        <p:nvGrpSpPr>
          <p:cNvPr id="16" name="Group 16"/>
          <p:cNvGrpSpPr/>
          <p:nvPr/>
        </p:nvGrpSpPr>
        <p:grpSpPr>
          <a:xfrm>
            <a:off x="11310292" y="5083553"/>
            <a:ext cx="1131074" cy="113107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45454"/>
            </a:solidFill>
          </p:spPr>
          <p:txBody>
            <a:bodyPr/>
            <a:lstStyle/>
            <a:p>
              <a:endParaRPr lang="en-AU"/>
            </a:p>
          </p:txBody>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3079"/>
                </a:lnSpc>
              </a:pPr>
              <a:endParaRPr/>
            </a:p>
          </p:txBody>
        </p:sp>
      </p:grpSp>
      <p:sp>
        <p:nvSpPr>
          <p:cNvPr id="19" name="AutoShape 19"/>
          <p:cNvSpPr/>
          <p:nvPr/>
        </p:nvSpPr>
        <p:spPr>
          <a:xfrm>
            <a:off x="6773961" y="3484334"/>
            <a:ext cx="1160011" cy="180757"/>
          </a:xfrm>
          <a:prstGeom prst="line">
            <a:avLst/>
          </a:prstGeom>
          <a:ln w="28575" cap="flat">
            <a:solidFill>
              <a:srgbClr val="3C5679"/>
            </a:solidFill>
            <a:prstDash val="sysDash"/>
            <a:headEnd type="none" w="sm" len="sm"/>
            <a:tailEnd type="none" w="sm" len="sm"/>
          </a:ln>
        </p:spPr>
        <p:txBody>
          <a:bodyPr/>
          <a:lstStyle/>
          <a:p>
            <a:endParaRPr lang="en-AU"/>
          </a:p>
        </p:txBody>
      </p:sp>
      <p:sp>
        <p:nvSpPr>
          <p:cNvPr id="20" name="AutoShape 20"/>
          <p:cNvSpPr/>
          <p:nvPr/>
        </p:nvSpPr>
        <p:spPr>
          <a:xfrm flipV="1">
            <a:off x="6968101" y="4530067"/>
            <a:ext cx="1209230" cy="805470"/>
          </a:xfrm>
          <a:prstGeom prst="line">
            <a:avLst/>
          </a:prstGeom>
          <a:ln w="28575" cap="flat">
            <a:solidFill>
              <a:srgbClr val="3C5679"/>
            </a:solidFill>
            <a:prstDash val="sysDash"/>
            <a:headEnd type="none" w="sm" len="sm"/>
            <a:tailEnd type="none" w="sm" len="sm"/>
          </a:ln>
        </p:spPr>
        <p:txBody>
          <a:bodyPr/>
          <a:lstStyle/>
          <a:p>
            <a:endParaRPr lang="en-AU"/>
          </a:p>
        </p:txBody>
      </p:sp>
      <p:sp>
        <p:nvSpPr>
          <p:cNvPr id="21" name="AutoShape 21"/>
          <p:cNvSpPr/>
          <p:nvPr/>
        </p:nvSpPr>
        <p:spPr>
          <a:xfrm flipH="1" flipV="1">
            <a:off x="9185152" y="5121586"/>
            <a:ext cx="741" cy="591337"/>
          </a:xfrm>
          <a:prstGeom prst="line">
            <a:avLst/>
          </a:prstGeom>
          <a:ln w="28575" cap="flat">
            <a:solidFill>
              <a:srgbClr val="3C5679"/>
            </a:solidFill>
            <a:prstDash val="sysDash"/>
            <a:headEnd type="none" w="sm" len="sm"/>
            <a:tailEnd type="none" w="sm" len="sm"/>
          </a:ln>
        </p:spPr>
        <p:txBody>
          <a:bodyPr/>
          <a:lstStyle/>
          <a:p>
            <a:endParaRPr lang="en-AU"/>
          </a:p>
        </p:txBody>
      </p:sp>
      <p:sp>
        <p:nvSpPr>
          <p:cNvPr id="22" name="AutoShape 22"/>
          <p:cNvSpPr/>
          <p:nvPr/>
        </p:nvSpPr>
        <p:spPr>
          <a:xfrm flipH="1" flipV="1">
            <a:off x="10190698" y="4529147"/>
            <a:ext cx="1214078" cy="806879"/>
          </a:xfrm>
          <a:prstGeom prst="line">
            <a:avLst/>
          </a:prstGeom>
          <a:ln w="28575" cap="flat">
            <a:solidFill>
              <a:srgbClr val="3C5679"/>
            </a:solidFill>
            <a:prstDash val="sysDash"/>
            <a:headEnd type="none" w="sm" len="sm"/>
            <a:tailEnd type="none" w="sm" len="sm"/>
          </a:ln>
        </p:spPr>
        <p:txBody>
          <a:bodyPr/>
          <a:lstStyle/>
          <a:p>
            <a:endParaRPr lang="en-AU"/>
          </a:p>
        </p:txBody>
      </p:sp>
      <p:sp>
        <p:nvSpPr>
          <p:cNvPr id="23" name="AutoShape 23"/>
          <p:cNvSpPr/>
          <p:nvPr/>
        </p:nvSpPr>
        <p:spPr>
          <a:xfrm flipH="1">
            <a:off x="10433359" y="3484334"/>
            <a:ext cx="1159822" cy="180728"/>
          </a:xfrm>
          <a:prstGeom prst="line">
            <a:avLst/>
          </a:prstGeom>
          <a:ln w="28575" cap="flat">
            <a:solidFill>
              <a:srgbClr val="3C5679"/>
            </a:solidFill>
            <a:prstDash val="sysDash"/>
            <a:headEnd type="none" w="sm" len="sm"/>
            <a:tailEnd type="none" w="sm" len="sm"/>
          </a:ln>
        </p:spPr>
        <p:txBody>
          <a:bodyPr/>
          <a:lstStyle/>
          <a:p>
            <a:endParaRPr lang="en-AU"/>
          </a:p>
        </p:txBody>
      </p:sp>
      <p:sp>
        <p:nvSpPr>
          <p:cNvPr id="24" name="Freeform 24"/>
          <p:cNvSpPr/>
          <p:nvPr/>
        </p:nvSpPr>
        <p:spPr>
          <a:xfrm>
            <a:off x="8618034" y="3226153"/>
            <a:ext cx="1131074" cy="1267310"/>
          </a:xfrm>
          <a:custGeom>
            <a:avLst/>
            <a:gdLst/>
            <a:ahLst/>
            <a:cxnLst/>
            <a:rect l="l" t="t" r="r" b="b"/>
            <a:pathLst>
              <a:path w="1131074" h="1267310">
                <a:moveTo>
                  <a:pt x="0" y="0"/>
                </a:moveTo>
                <a:lnTo>
                  <a:pt x="1131074" y="0"/>
                </a:lnTo>
                <a:lnTo>
                  <a:pt x="1131074" y="1267310"/>
                </a:lnTo>
                <a:lnTo>
                  <a:pt x="0" y="1267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25" name="Freeform 25"/>
          <p:cNvSpPr/>
          <p:nvPr/>
        </p:nvSpPr>
        <p:spPr>
          <a:xfrm>
            <a:off x="5932802" y="3114962"/>
            <a:ext cx="564571" cy="564571"/>
          </a:xfrm>
          <a:custGeom>
            <a:avLst/>
            <a:gdLst/>
            <a:ahLst/>
            <a:cxnLst/>
            <a:rect l="l" t="t" r="r" b="b"/>
            <a:pathLst>
              <a:path w="564571" h="564571">
                <a:moveTo>
                  <a:pt x="0" y="0"/>
                </a:moveTo>
                <a:lnTo>
                  <a:pt x="564571" y="0"/>
                </a:lnTo>
                <a:lnTo>
                  <a:pt x="564571" y="564571"/>
                </a:lnTo>
                <a:lnTo>
                  <a:pt x="0" y="564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6" name="Freeform 26"/>
          <p:cNvSpPr/>
          <p:nvPr/>
        </p:nvSpPr>
        <p:spPr>
          <a:xfrm>
            <a:off x="6223197" y="5374914"/>
            <a:ext cx="548353" cy="548353"/>
          </a:xfrm>
          <a:custGeom>
            <a:avLst/>
            <a:gdLst/>
            <a:ahLst/>
            <a:cxnLst/>
            <a:rect l="l" t="t" r="r" b="b"/>
            <a:pathLst>
              <a:path w="548353" h="548353">
                <a:moveTo>
                  <a:pt x="0" y="0"/>
                </a:moveTo>
                <a:lnTo>
                  <a:pt x="548353" y="0"/>
                </a:lnTo>
                <a:lnTo>
                  <a:pt x="548353" y="548352"/>
                </a:lnTo>
                <a:lnTo>
                  <a:pt x="0" y="5483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7" name="Freeform 27"/>
          <p:cNvSpPr/>
          <p:nvPr/>
        </p:nvSpPr>
        <p:spPr>
          <a:xfrm>
            <a:off x="8905711" y="6030090"/>
            <a:ext cx="561781" cy="481728"/>
          </a:xfrm>
          <a:custGeom>
            <a:avLst/>
            <a:gdLst/>
            <a:ahLst/>
            <a:cxnLst/>
            <a:rect l="l" t="t" r="r" b="b"/>
            <a:pathLst>
              <a:path w="561781" h="481728">
                <a:moveTo>
                  <a:pt x="0" y="0"/>
                </a:moveTo>
                <a:lnTo>
                  <a:pt x="561781" y="0"/>
                </a:lnTo>
                <a:lnTo>
                  <a:pt x="561781" y="481728"/>
                </a:lnTo>
                <a:lnTo>
                  <a:pt x="0" y="481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8" name="Freeform 28"/>
          <p:cNvSpPr/>
          <p:nvPr/>
        </p:nvSpPr>
        <p:spPr>
          <a:xfrm>
            <a:off x="11583297" y="5377400"/>
            <a:ext cx="585065" cy="543379"/>
          </a:xfrm>
          <a:custGeom>
            <a:avLst/>
            <a:gdLst/>
            <a:ahLst/>
            <a:cxnLst/>
            <a:rect l="l" t="t" r="r" b="b"/>
            <a:pathLst>
              <a:path w="585065" h="543379">
                <a:moveTo>
                  <a:pt x="0" y="0"/>
                </a:moveTo>
                <a:lnTo>
                  <a:pt x="585065" y="0"/>
                </a:lnTo>
                <a:lnTo>
                  <a:pt x="585065" y="543380"/>
                </a:lnTo>
                <a:lnTo>
                  <a:pt x="0" y="5433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29" name="Freeform 29"/>
          <p:cNvSpPr/>
          <p:nvPr/>
        </p:nvSpPr>
        <p:spPr>
          <a:xfrm>
            <a:off x="11834611" y="3147657"/>
            <a:ext cx="634888" cy="499181"/>
          </a:xfrm>
          <a:custGeom>
            <a:avLst/>
            <a:gdLst/>
            <a:ahLst/>
            <a:cxnLst/>
            <a:rect l="l" t="t" r="r" b="b"/>
            <a:pathLst>
              <a:path w="634888" h="499181">
                <a:moveTo>
                  <a:pt x="0" y="0"/>
                </a:moveTo>
                <a:lnTo>
                  <a:pt x="634888" y="0"/>
                </a:lnTo>
                <a:lnTo>
                  <a:pt x="634888" y="499181"/>
                </a:lnTo>
                <a:lnTo>
                  <a:pt x="0" y="4991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AU"/>
          </a:p>
        </p:txBody>
      </p:sp>
      <p:sp>
        <p:nvSpPr>
          <p:cNvPr id="30" name="TextBox 30"/>
          <p:cNvSpPr txBox="1"/>
          <p:nvPr/>
        </p:nvSpPr>
        <p:spPr>
          <a:xfrm>
            <a:off x="2830594" y="600673"/>
            <a:ext cx="12308046" cy="684530"/>
          </a:xfrm>
          <a:prstGeom prst="rect">
            <a:avLst/>
          </a:prstGeom>
        </p:spPr>
        <p:txBody>
          <a:bodyPr lIns="0" tIns="0" rIns="0" bIns="0" rtlCol="0" anchor="t">
            <a:spAutoFit/>
          </a:bodyPr>
          <a:lstStyle/>
          <a:p>
            <a:pPr marL="0" lvl="1" indent="0" algn="ctr">
              <a:lnSpc>
                <a:spcPts val="5320"/>
              </a:lnSpc>
              <a:spcBef>
                <a:spcPct val="0"/>
              </a:spcBef>
            </a:pPr>
            <a:r>
              <a:rPr lang="en-US" sz="3800" spc="114">
                <a:solidFill>
                  <a:srgbClr val="0D0D0D"/>
                </a:solidFill>
                <a:latin typeface="Poppins"/>
                <a:ea typeface="Poppins"/>
                <a:cs typeface="Poppins"/>
                <a:sym typeface="Poppins"/>
              </a:rPr>
              <a:t>QUALI</a:t>
            </a:r>
            <a:r>
              <a:rPr lang="en-US" sz="3800" u="none" strike="noStrike" spc="114">
                <a:solidFill>
                  <a:srgbClr val="0D0D0D"/>
                </a:solidFill>
                <a:latin typeface="Poppins"/>
                <a:ea typeface="Poppins"/>
                <a:cs typeface="Poppins"/>
                <a:sym typeface="Poppins"/>
              </a:rPr>
              <a:t>TY IMPROVEMENT STRATEGIES: </a:t>
            </a:r>
            <a:r>
              <a:rPr lang="en-US" sz="3800" u="none" strike="noStrike" spc="114">
                <a:solidFill>
                  <a:srgbClr val="C72036"/>
                </a:solidFill>
                <a:latin typeface="Poppins"/>
                <a:ea typeface="Poppins"/>
                <a:cs typeface="Poppins"/>
                <a:sym typeface="Poppins"/>
              </a:rPr>
              <a:t>PROMOTE</a:t>
            </a:r>
          </a:p>
        </p:txBody>
      </p:sp>
      <p:sp>
        <p:nvSpPr>
          <p:cNvPr id="31" name="TextBox 31"/>
          <p:cNvSpPr txBox="1"/>
          <p:nvPr/>
        </p:nvSpPr>
        <p:spPr>
          <a:xfrm>
            <a:off x="989129" y="1995082"/>
            <a:ext cx="4241322" cy="111823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Use impact stories to connect emotionally with potential volunteers</a:t>
            </a:r>
          </a:p>
        </p:txBody>
      </p:sp>
      <p:sp>
        <p:nvSpPr>
          <p:cNvPr id="32" name="TextBox 32"/>
          <p:cNvSpPr txBox="1"/>
          <p:nvPr/>
        </p:nvSpPr>
        <p:spPr>
          <a:xfrm>
            <a:off x="989129" y="3289880"/>
            <a:ext cx="4241322" cy="206311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Share </a:t>
            </a:r>
            <a:r>
              <a:rPr lang="en-US" sz="1599" u="none" strike="noStrike">
                <a:solidFill>
                  <a:srgbClr val="3B3B3B"/>
                </a:solidFill>
                <a:latin typeface="Poppins"/>
                <a:ea typeface="Poppins"/>
                <a:cs typeface="Poppins"/>
                <a:sym typeface="Poppins"/>
              </a:rPr>
              <a:t>real-life examples of how volunteers have made a difference in the community.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Highlight personal journeys, challenges overcome, and the ripple effect of their contributions to inspire and build trust.</a:t>
            </a:r>
          </a:p>
        </p:txBody>
      </p:sp>
      <p:sp>
        <p:nvSpPr>
          <p:cNvPr id="33" name="TextBox 33"/>
          <p:cNvSpPr txBox="1"/>
          <p:nvPr/>
        </p:nvSpPr>
        <p:spPr>
          <a:xfrm>
            <a:off x="13057550" y="2774561"/>
            <a:ext cx="4241322" cy="375285"/>
          </a:xfrm>
          <a:prstGeom prst="rect">
            <a:avLst/>
          </a:prstGeom>
        </p:spPr>
        <p:txBody>
          <a:bodyPr lIns="0" tIns="0" rIns="0" bIns="0" rtlCol="0" anchor="t">
            <a:spAutoFit/>
          </a:bodyPr>
          <a:lstStyle/>
          <a:p>
            <a:pPr marL="0" lvl="1" indent="0" algn="just">
              <a:lnSpc>
                <a:spcPts val="2940"/>
              </a:lnSpc>
              <a:spcBef>
                <a:spcPct val="0"/>
              </a:spcBef>
            </a:pPr>
            <a:r>
              <a:rPr lang="en-US" sz="2100" b="1">
                <a:solidFill>
                  <a:srgbClr val="C72036"/>
                </a:solidFill>
                <a:latin typeface="Poppins Bold"/>
                <a:ea typeface="Poppins Bold"/>
                <a:cs typeface="Poppins Bold"/>
                <a:sym typeface="Poppins Bold"/>
              </a:rPr>
              <a:t>Try different content styles</a:t>
            </a:r>
          </a:p>
        </p:txBody>
      </p:sp>
      <p:sp>
        <p:nvSpPr>
          <p:cNvPr id="34" name="TextBox 34"/>
          <p:cNvSpPr txBox="1"/>
          <p:nvPr/>
        </p:nvSpPr>
        <p:spPr>
          <a:xfrm>
            <a:off x="13057550" y="3328281"/>
            <a:ext cx="4241322" cy="11772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Use</a:t>
            </a:r>
            <a:r>
              <a:rPr lang="en-US" sz="1599" u="none" strike="noStrike">
                <a:solidFill>
                  <a:srgbClr val="3B3B3B"/>
                </a:solidFill>
                <a:latin typeface="Poppins"/>
                <a:ea typeface="Poppins"/>
                <a:cs typeface="Poppins"/>
                <a:sym typeface="Poppins"/>
              </a:rPr>
              <a:t> videos, photo slideshows, and quotes from volunteers. See what people like best and keep improving based on what works.</a:t>
            </a:r>
          </a:p>
        </p:txBody>
      </p:sp>
      <p:sp>
        <p:nvSpPr>
          <p:cNvPr id="35" name="TextBox 35"/>
          <p:cNvSpPr txBox="1"/>
          <p:nvPr/>
        </p:nvSpPr>
        <p:spPr>
          <a:xfrm>
            <a:off x="13057550" y="6132007"/>
            <a:ext cx="4241322" cy="375285"/>
          </a:xfrm>
          <a:prstGeom prst="rect">
            <a:avLst/>
          </a:prstGeom>
        </p:spPr>
        <p:txBody>
          <a:bodyPr lIns="0" tIns="0" rIns="0" bIns="0" rtlCol="0" anchor="t">
            <a:spAutoFit/>
          </a:bodyPr>
          <a:lstStyle/>
          <a:p>
            <a:pPr marL="0" lvl="1" indent="0" algn="just">
              <a:lnSpc>
                <a:spcPts val="2940"/>
              </a:lnSpc>
              <a:spcBef>
                <a:spcPct val="0"/>
              </a:spcBef>
            </a:pPr>
            <a:r>
              <a:rPr lang="en-US" sz="2100" b="1">
                <a:solidFill>
                  <a:srgbClr val="C72036"/>
                </a:solidFill>
                <a:latin typeface="Poppins Bold"/>
                <a:ea typeface="Poppins Bold"/>
                <a:cs typeface="Poppins Bold"/>
                <a:sym typeface="Poppins Bold"/>
              </a:rPr>
              <a:t>Use content from volunteers</a:t>
            </a:r>
          </a:p>
        </p:txBody>
      </p:sp>
      <p:sp>
        <p:nvSpPr>
          <p:cNvPr id="36" name="TextBox 36"/>
          <p:cNvSpPr txBox="1"/>
          <p:nvPr/>
        </p:nvSpPr>
        <p:spPr>
          <a:xfrm>
            <a:off x="13017978" y="6450142"/>
            <a:ext cx="4241322" cy="14725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Ask</a:t>
            </a:r>
            <a:r>
              <a:rPr lang="en-US" sz="1599" u="none" strike="noStrike">
                <a:solidFill>
                  <a:srgbClr val="3B3B3B"/>
                </a:solidFill>
                <a:latin typeface="Poppins"/>
                <a:ea typeface="Poppins"/>
                <a:cs typeface="Poppins"/>
                <a:sym typeface="Poppins"/>
              </a:rPr>
              <a:t> volunteers to share their own photos or stories. </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This makes your content feel more real and helps others see what it’s like to be involved.</a:t>
            </a:r>
          </a:p>
        </p:txBody>
      </p:sp>
      <p:sp>
        <p:nvSpPr>
          <p:cNvPr id="37" name="TextBox 37"/>
          <p:cNvSpPr txBox="1"/>
          <p:nvPr/>
        </p:nvSpPr>
        <p:spPr>
          <a:xfrm>
            <a:off x="7053026" y="7101172"/>
            <a:ext cx="4241322" cy="375285"/>
          </a:xfrm>
          <a:prstGeom prst="rect">
            <a:avLst/>
          </a:prstGeom>
        </p:spPr>
        <p:txBody>
          <a:bodyPr lIns="0" tIns="0" rIns="0" bIns="0" rtlCol="0" anchor="t">
            <a:spAutoFit/>
          </a:bodyPr>
          <a:lstStyle/>
          <a:p>
            <a:pPr marL="0" lvl="1" indent="0" algn="ctr">
              <a:lnSpc>
                <a:spcPts val="2940"/>
              </a:lnSpc>
              <a:spcBef>
                <a:spcPct val="0"/>
              </a:spcBef>
            </a:pPr>
            <a:r>
              <a:rPr lang="en-US" sz="2100" b="1">
                <a:solidFill>
                  <a:srgbClr val="C72036"/>
                </a:solidFill>
                <a:latin typeface="Poppins Bold"/>
                <a:ea typeface="Poppins Bold"/>
                <a:cs typeface="Poppins Bold"/>
                <a:sym typeface="Poppins Bold"/>
              </a:rPr>
              <a:t>Add clear calls to action</a:t>
            </a:r>
          </a:p>
        </p:txBody>
      </p:sp>
      <p:sp>
        <p:nvSpPr>
          <p:cNvPr id="38" name="TextBox 38"/>
          <p:cNvSpPr txBox="1"/>
          <p:nvPr/>
        </p:nvSpPr>
        <p:spPr>
          <a:xfrm>
            <a:off x="7341975" y="7524082"/>
            <a:ext cx="4241322" cy="2358390"/>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Make sure every post tells people what to do next—like “Join now,” “Volunteer today,” or “Come to our info session.”</a:t>
            </a:r>
          </a:p>
          <a:p>
            <a:pPr marL="345439" lvl="1" indent="-172720" algn="l">
              <a:lnSpc>
                <a:spcPts val="2399"/>
              </a:lnSpc>
              <a:buFont typeface="Arial"/>
              <a:buChar char="•"/>
            </a:pPr>
            <a:r>
              <a:rPr lang="en-US" sz="1599">
                <a:solidFill>
                  <a:srgbClr val="3B3B3B"/>
                </a:solidFill>
                <a:latin typeface="Poppins"/>
                <a:ea typeface="Poppins"/>
                <a:cs typeface="Poppins"/>
                <a:sym typeface="Poppins"/>
              </a:rPr>
              <a:t>Post at the right times: Look at when your audience is online and post then. Keep a regular schedule so people know when to expect updates</a:t>
            </a:r>
          </a:p>
        </p:txBody>
      </p:sp>
      <p:sp>
        <p:nvSpPr>
          <p:cNvPr id="39" name="TextBox 39"/>
          <p:cNvSpPr txBox="1"/>
          <p:nvPr/>
        </p:nvSpPr>
        <p:spPr>
          <a:xfrm>
            <a:off x="1068271" y="5972940"/>
            <a:ext cx="4241322" cy="375285"/>
          </a:xfrm>
          <a:prstGeom prst="rect">
            <a:avLst/>
          </a:prstGeom>
        </p:spPr>
        <p:txBody>
          <a:bodyPr lIns="0" tIns="0" rIns="0" bIns="0" rtlCol="0" anchor="t">
            <a:spAutoFit/>
          </a:bodyPr>
          <a:lstStyle/>
          <a:p>
            <a:pPr marL="0" lvl="1" indent="0" algn="l">
              <a:lnSpc>
                <a:spcPts val="2940"/>
              </a:lnSpc>
              <a:spcBef>
                <a:spcPct val="0"/>
              </a:spcBef>
            </a:pPr>
            <a:r>
              <a:rPr lang="en-US" sz="2100" b="1">
                <a:solidFill>
                  <a:srgbClr val="C72036"/>
                </a:solidFill>
                <a:latin typeface="Poppins Bold"/>
                <a:ea typeface="Poppins Bold"/>
                <a:cs typeface="Poppins Bold"/>
                <a:sym typeface="Poppins Bold"/>
              </a:rPr>
              <a:t>Speak to different groups</a:t>
            </a:r>
          </a:p>
        </p:txBody>
      </p:sp>
      <p:sp>
        <p:nvSpPr>
          <p:cNvPr id="40" name="TextBox 40"/>
          <p:cNvSpPr txBox="1"/>
          <p:nvPr/>
        </p:nvSpPr>
        <p:spPr>
          <a:xfrm>
            <a:off x="989129" y="6529200"/>
            <a:ext cx="4241322" cy="2653665"/>
          </a:xfrm>
          <a:prstGeom prst="rect">
            <a:avLst/>
          </a:prstGeom>
        </p:spPr>
        <p:txBody>
          <a:bodyPr lIns="0" tIns="0" rIns="0" bIns="0" rtlCol="0" anchor="t">
            <a:spAutoFit/>
          </a:bodyPr>
          <a:lstStyle/>
          <a:p>
            <a:pPr marL="345439" lvl="1" indent="-172720" algn="l">
              <a:lnSpc>
                <a:spcPts val="2399"/>
              </a:lnSpc>
              <a:buFont typeface="Arial"/>
              <a:buChar char="•"/>
            </a:pPr>
            <a:r>
              <a:rPr lang="en-US" sz="1599">
                <a:solidFill>
                  <a:srgbClr val="3B3B3B"/>
                </a:solidFill>
                <a:latin typeface="Poppins"/>
                <a:ea typeface="Poppins"/>
                <a:cs typeface="Poppins"/>
                <a:sym typeface="Poppins"/>
              </a:rPr>
              <a:t>Create</a:t>
            </a:r>
            <a:r>
              <a:rPr lang="en-US" sz="1599" u="none" strike="noStrike">
                <a:solidFill>
                  <a:srgbClr val="3B3B3B"/>
                </a:solidFill>
                <a:latin typeface="Poppins"/>
                <a:ea typeface="Poppins"/>
                <a:cs typeface="Poppins"/>
                <a:sym typeface="Poppins"/>
              </a:rPr>
              <a:t> messages that suit different types of people—like young people, retirees, or working professionals.</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Focus on what matters to each group, like learning new skills, finding purpose, or giving back through work.</a:t>
            </a:r>
          </a:p>
          <a:p>
            <a:pPr marL="345439" lvl="1" indent="-172720" algn="l">
              <a:lnSpc>
                <a:spcPts val="2399"/>
              </a:lnSpc>
              <a:buFont typeface="Arial"/>
              <a:buChar char="•"/>
            </a:pPr>
            <a:r>
              <a:rPr lang="en-US" sz="1599" u="none" strike="noStrike">
                <a:solidFill>
                  <a:srgbClr val="3B3B3B"/>
                </a:solidFill>
                <a:latin typeface="Poppins"/>
                <a:ea typeface="Poppins"/>
                <a:cs typeface="Poppins"/>
                <a:sym typeface="Poppins"/>
              </a:rPr>
              <a:t>Utilise tools like Canva/Canva Magic write for promotional content creation.</a:t>
            </a:r>
          </a:p>
        </p:txBody>
      </p:sp>
      <p:sp>
        <p:nvSpPr>
          <p:cNvPr id="41" name="AutoShape 41"/>
          <p:cNvSpPr/>
          <p:nvPr/>
        </p:nvSpPr>
        <p:spPr>
          <a:xfrm flipV="1">
            <a:off x="3229079" y="1285203"/>
            <a:ext cx="8899712" cy="35231"/>
          </a:xfrm>
          <a:prstGeom prst="line">
            <a:avLst/>
          </a:prstGeom>
          <a:ln w="38100" cap="flat">
            <a:solidFill>
              <a:srgbClr val="C81C2C"/>
            </a:solidFill>
            <a:prstDash val="solid"/>
            <a:headEnd type="none" w="sm" len="sm"/>
            <a:tailEnd type="none" w="sm" len="sm"/>
          </a:ln>
        </p:spPr>
        <p:txBody>
          <a:bodyPr/>
          <a:lstStyle/>
          <a:p>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4259</Words>
  <Application>Microsoft Office PowerPoint</Application>
  <PresentationFormat>Custom</PresentationFormat>
  <Paragraphs>345</Paragraphs>
  <Slides>31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Poppins Medium</vt:lpstr>
      <vt:lpstr>Poppins Italics</vt:lpstr>
      <vt:lpstr>Poppins Bold</vt:lpstr>
      <vt:lpstr>Poppins Bold Italics</vt:lpstr>
      <vt:lpstr>Arial</vt:lpstr>
      <vt:lpstr>Poppins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Involving Organisations Module 2-Recruit</dc:title>
  <cp:lastModifiedBy>Kristie McKean</cp:lastModifiedBy>
  <cp:revision>3</cp:revision>
  <dcterms:created xsi:type="dcterms:W3CDTF">2006-08-16T00:00:00Z</dcterms:created>
  <dcterms:modified xsi:type="dcterms:W3CDTF">2025-12-03T21:34:06Z</dcterms:modified>
  <dc:identifier>DAG1z5B4_do</dc:identifier>
</cp:coreProperties>
</file>