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Montserrat Ultra-Bold" panose="020B0604020202020204" charset="0"/>
      <p:regular r:id="rId29"/>
    </p:embeddedFont>
    <p:embeddedFont>
      <p:font typeface="Poppins" panose="00000500000000000000" pitchFamily="2" charset="0"/>
      <p:regular r:id="rId30"/>
    </p:embeddedFont>
    <p:embeddedFont>
      <p:font typeface="Poppins Bold" panose="020B0604020202020204" charset="0"/>
      <p:regular r:id="rId31"/>
    </p:embeddedFont>
    <p:embeddedFont>
      <p:font typeface="Poppins Bold Italics" panose="020B0604020202020204" charset="0"/>
      <p:regular r:id="rId32"/>
    </p:embeddedFont>
    <p:embeddedFont>
      <p:font typeface="Poppins Italics" panose="020B0604020202020204" charset="0"/>
      <p:regular r:id="rId33"/>
    </p:embeddedFont>
    <p:embeddedFont>
      <p:font typeface="Poppins Medium" panose="00000600000000000000" pitchFamily="2"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[Pause for a moment and engage with the audience as you begin.]</a:t>
            </a:r>
          </a:p>
          <a:p>
            <a:endParaRPr lang="en-US"/>
          </a:p>
          <a:p>
            <a:r>
              <a:rPr lang="en-US"/>
              <a:t>Let's delve into the crucial step of identifying who oversees and makes decisions about our volunteers. </a:t>
            </a:r>
          </a:p>
          <a:p>
            <a:endParaRPr lang="en-US"/>
          </a:p>
          <a:p>
            <a:r>
              <a:rPr lang="en-US"/>
              <a:t>[Emphasize the importance of this point.]</a:t>
            </a:r>
          </a:p>
          <a:p>
            <a:endParaRPr lang="en-US"/>
          </a:p>
          <a:p>
            <a:r>
              <a:rPr lang="en-US"/>
              <a:t>Knowing who holds responsibility ensures accountability and smooth operations. </a:t>
            </a:r>
          </a:p>
          <a:p>
            <a:endParaRPr lang="en-US"/>
          </a:p>
          <a:p>
            <a:r>
              <a:rPr lang="en-US"/>
              <a:t>Next, in the Excel spreadsheet we've provided, you'll find a comprehensive list of all current policies and procedures related to volunteer involvement. </a:t>
            </a:r>
          </a:p>
          <a:p>
            <a:endParaRPr lang="en-US"/>
          </a:p>
          <a:p>
            <a:r>
              <a:rPr lang="en-US"/>
              <a:t>[Guide them to think actively.]</a:t>
            </a:r>
          </a:p>
          <a:p>
            <a:endParaRPr lang="en-US"/>
          </a:p>
          <a:p>
            <a:r>
              <a:rPr lang="en-US"/>
              <a:t>Take a moment to review these documents, and you'll notice that each one includes a link for easy access. This will help you understand how well these policies are working for us.</a:t>
            </a:r>
          </a:p>
          <a:p>
            <a:endParaRPr lang="en-US"/>
          </a:p>
          <a:p>
            <a:r>
              <a:rPr lang="en-US"/>
              <a:t>Another key task is documenting how volunteer roles align with our organization's mission. This alignment is vital because it ensures that everyone is moving in the same direction and contributing to our overarching goals.</a:t>
            </a:r>
          </a:p>
          <a:p>
            <a:endParaRPr lang="en-US"/>
          </a:p>
          <a:p>
            <a:r>
              <a:rPr lang="en-US"/>
              <a:t>[Pause briefly to let this information sink in.]</a:t>
            </a:r>
          </a:p>
          <a:p>
            <a:endParaRPr lang="en-US"/>
          </a:p>
          <a:p>
            <a:r>
              <a:rPr lang="en-US"/>
              <a:t>By gathering this information, we're laying the groundwork for effective volunteer management, ensuring clarity and purpose in all we do.</a:t>
            </a:r>
          </a:p>
          <a:p>
            <a:endParaRPr lang="en-US"/>
          </a:p>
          <a:p>
            <a:r>
              <a:rPr lang="en-US"/>
              <a:t>[Encourage reflection with a gentle prompt.]</a:t>
            </a:r>
          </a:p>
          <a:p>
            <a:endParaRPr lang="en-US"/>
          </a:p>
          <a:p>
            <a:r>
              <a:rPr lang="en-US"/>
              <a:t>As we move forward, consider how this structured approach will aid in identifying any gaps or areas for improvement.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take a closer look at our governance documentation. [Pause for a moment to engage the audience.]</a:t>
            </a:r>
          </a:p>
          <a:p>
            <a:endParaRPr lang="en-US"/>
          </a:p>
          <a:p>
            <a:r>
              <a:rPr lang="en-US"/>
              <a:t>Firstly, we need to assess whether there are any gaps in our current governance documentation. This means checking if we have all the necessary policies and procedures in place, and whether they are up-to-date and comprehensive. [Pause here to let the point resonate.]</a:t>
            </a:r>
          </a:p>
          <a:p>
            <a:endParaRPr lang="en-US"/>
          </a:p>
          <a:p>
            <a:r>
              <a:rPr lang="en-US"/>
              <a:t>Secondly, it’s crucial that these policies are easy for our volunteers to understand and follow. We must ensure they’re accessible, not just physically but also in terms of clarity and relevance. This is vital for fostering an inclusive and effective volunteering environment. [Emphasize the importance of accessibility.]</a:t>
            </a:r>
          </a:p>
          <a:p>
            <a:endParaRPr lang="en-US"/>
          </a:p>
          <a:p>
            <a:r>
              <a:rPr lang="en-US"/>
              <a:t>Finally, consider how we identify volunteer needs. Is there a systematic approach in place, and does it effectively capture the diverse needs of our volunteer team? An effective needs identification process is key to supporting our volunteers and aligning their roles with our organizational mission. [Pause briefly to allow the audience to reflect.]</a:t>
            </a:r>
          </a:p>
          <a:p>
            <a:endParaRPr lang="en-US"/>
          </a:p>
          <a:p>
            <a:r>
              <a:rPr lang="en-US"/>
              <a:t>These are the areas we need to focus on during our information review. It’s about ensuring our governance framework is robust, clear, and truly supportive of our volunteer efforts. [Conclude with a confident tone.]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svg"/><Relationship Id="rId7"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0.svg"/><Relationship Id="rId10" Type="http://schemas.openxmlformats.org/officeDocument/2006/relationships/image" Target="../media/image22.svg"/><Relationship Id="rId4" Type="http://schemas.openxmlformats.org/officeDocument/2006/relationships/image" Target="../media/image19.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4.sv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4.svg"/></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92282" y="-617682"/>
            <a:ext cx="8007927" cy="11501582"/>
          </a:xfrm>
          <a:prstGeom prst="rect">
            <a:avLst/>
          </a:prstGeom>
          <a:solidFill>
            <a:srgbClr val="C81C2C"/>
          </a:solidFill>
        </p:spPr>
        <p:txBody>
          <a:bodyPr/>
          <a:lstStyle/>
          <a:p>
            <a:endParaRPr lang="en-AU"/>
          </a:p>
        </p:txBody>
      </p:sp>
      <p:sp>
        <p:nvSpPr>
          <p:cNvPr id="3" name="Freeform 3"/>
          <p:cNvSpPr/>
          <p:nvPr/>
        </p:nvSpPr>
        <p:spPr>
          <a:xfrm>
            <a:off x="14873386" y="8710358"/>
            <a:ext cx="2984270" cy="1095883"/>
          </a:xfrm>
          <a:custGeom>
            <a:avLst/>
            <a:gdLst/>
            <a:ahLst/>
            <a:cxnLst/>
            <a:rect l="l" t="t" r="r" b="b"/>
            <a:pathLst>
              <a:path w="2984270" h="1095883">
                <a:moveTo>
                  <a:pt x="0" y="0"/>
                </a:moveTo>
                <a:lnTo>
                  <a:pt x="2984269" y="0"/>
                </a:lnTo>
                <a:lnTo>
                  <a:pt x="2984269" y="1095884"/>
                </a:lnTo>
                <a:lnTo>
                  <a:pt x="0" y="1095884"/>
                </a:lnTo>
                <a:lnTo>
                  <a:pt x="0" y="0"/>
                </a:lnTo>
                <a:close/>
              </a:path>
            </a:pathLst>
          </a:custGeom>
          <a:blipFill>
            <a:blip r:embed="rId2"/>
            <a:stretch>
              <a:fillRect/>
            </a:stretch>
          </a:blipFill>
        </p:spPr>
        <p:txBody>
          <a:bodyPr/>
          <a:lstStyle/>
          <a:p>
            <a:endParaRPr lang="en-AU"/>
          </a:p>
        </p:txBody>
      </p:sp>
      <p:sp>
        <p:nvSpPr>
          <p:cNvPr id="4" name="Freeform 4"/>
          <p:cNvSpPr/>
          <p:nvPr/>
        </p:nvSpPr>
        <p:spPr>
          <a:xfrm>
            <a:off x="14609198" y="149875"/>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3">
              <a:extLst>
                <a:ext uri="{96DAC541-7B7A-43D3-8B79-37D633B846F1}">
                  <asvg:svgBlip xmlns:asvg="http://schemas.microsoft.com/office/drawing/2016/SVG/main" r:embed="rId4"/>
                </a:ext>
              </a:extLst>
            </a:blip>
            <a:stretch>
              <a:fillRect l="-15" r="-15"/>
            </a:stretch>
          </a:blipFill>
        </p:spPr>
        <p:txBody>
          <a:bodyPr/>
          <a:lstStyle/>
          <a:p>
            <a:endParaRPr lang="en-AU"/>
          </a:p>
        </p:txBody>
      </p:sp>
      <p:grpSp>
        <p:nvGrpSpPr>
          <p:cNvPr id="5" name="Group 5"/>
          <p:cNvGrpSpPr/>
          <p:nvPr/>
        </p:nvGrpSpPr>
        <p:grpSpPr>
          <a:xfrm>
            <a:off x="514350" y="1943152"/>
            <a:ext cx="6417473" cy="6400696"/>
            <a:chOff x="0" y="0"/>
            <a:chExt cx="814930" cy="812800"/>
          </a:xfrm>
        </p:grpSpPr>
        <p:sp>
          <p:nvSpPr>
            <p:cNvPr id="6" name="Freeform 6"/>
            <p:cNvSpPr/>
            <p:nvPr/>
          </p:nvSpPr>
          <p:spPr>
            <a:xfrm>
              <a:off x="0" y="0"/>
              <a:ext cx="814930" cy="812800"/>
            </a:xfrm>
            <a:custGeom>
              <a:avLst/>
              <a:gdLst/>
              <a:ahLst/>
              <a:cxnLst/>
              <a:rect l="l" t="t" r="r" b="b"/>
              <a:pathLst>
                <a:path w="814930" h="812800">
                  <a:moveTo>
                    <a:pt x="407465" y="0"/>
                  </a:moveTo>
                  <a:cubicBezTo>
                    <a:pt x="182428" y="0"/>
                    <a:pt x="0" y="181951"/>
                    <a:pt x="0" y="406400"/>
                  </a:cubicBezTo>
                  <a:cubicBezTo>
                    <a:pt x="0" y="630849"/>
                    <a:pt x="182428" y="812800"/>
                    <a:pt x="407465" y="812800"/>
                  </a:cubicBezTo>
                  <a:cubicBezTo>
                    <a:pt x="632502" y="812800"/>
                    <a:pt x="814930" y="630849"/>
                    <a:pt x="814930" y="406400"/>
                  </a:cubicBezTo>
                  <a:cubicBezTo>
                    <a:pt x="814930" y="181951"/>
                    <a:pt x="632502" y="0"/>
                    <a:pt x="407465" y="0"/>
                  </a:cubicBezTo>
                  <a:close/>
                </a:path>
              </a:pathLst>
            </a:custGeom>
            <a:solidFill>
              <a:srgbClr val="FFF3F3"/>
            </a:solidFill>
          </p:spPr>
          <p:txBody>
            <a:bodyPr/>
            <a:lstStyle/>
            <a:p>
              <a:endParaRPr lang="en-AU"/>
            </a:p>
          </p:txBody>
        </p:sp>
        <p:sp>
          <p:nvSpPr>
            <p:cNvPr id="7" name="TextBox 7"/>
            <p:cNvSpPr txBox="1"/>
            <p:nvPr/>
          </p:nvSpPr>
          <p:spPr>
            <a:xfrm>
              <a:off x="76400" y="19050"/>
              <a:ext cx="662131" cy="717550"/>
            </a:xfrm>
            <a:prstGeom prst="rect">
              <a:avLst/>
            </a:prstGeom>
          </p:spPr>
          <p:txBody>
            <a:bodyPr lIns="47636" tIns="47636" rIns="47636" bIns="47636" rtlCol="0" anchor="ctr"/>
            <a:lstStyle/>
            <a:p>
              <a:pPr algn="ctr">
                <a:lnSpc>
                  <a:spcPts val="2155"/>
                </a:lnSpc>
              </a:pPr>
              <a:endParaRPr/>
            </a:p>
          </p:txBody>
        </p:sp>
      </p:grpSp>
      <p:sp>
        <p:nvSpPr>
          <p:cNvPr id="8" name="AutoShape 8"/>
          <p:cNvSpPr/>
          <p:nvPr/>
        </p:nvSpPr>
        <p:spPr>
          <a:xfrm>
            <a:off x="8224651" y="6369221"/>
            <a:ext cx="8693378" cy="0"/>
          </a:xfrm>
          <a:prstGeom prst="line">
            <a:avLst/>
          </a:prstGeom>
          <a:ln w="9525" cap="rnd">
            <a:solidFill>
              <a:srgbClr val="C81C2C"/>
            </a:solidFill>
            <a:prstDash val="solid"/>
            <a:headEnd type="none" w="sm" len="sm"/>
            <a:tailEnd type="none" w="sm" len="sm"/>
          </a:ln>
        </p:spPr>
        <p:txBody>
          <a:bodyPr/>
          <a:lstStyle/>
          <a:p>
            <a:endParaRPr lang="en-AU"/>
          </a:p>
        </p:txBody>
      </p:sp>
      <p:sp>
        <p:nvSpPr>
          <p:cNvPr id="9" name="Freeform 9"/>
          <p:cNvSpPr/>
          <p:nvPr/>
        </p:nvSpPr>
        <p:spPr>
          <a:xfrm>
            <a:off x="448580" y="1843526"/>
            <a:ext cx="6549012" cy="6579166"/>
          </a:xfrm>
          <a:custGeom>
            <a:avLst/>
            <a:gdLst/>
            <a:ahLst/>
            <a:cxnLst/>
            <a:rect l="l" t="t" r="r" b="b"/>
            <a:pathLst>
              <a:path w="6549012" h="6579166">
                <a:moveTo>
                  <a:pt x="0" y="0"/>
                </a:moveTo>
                <a:lnTo>
                  <a:pt x="6549012" y="0"/>
                </a:lnTo>
                <a:lnTo>
                  <a:pt x="6549012" y="6579166"/>
                </a:lnTo>
                <a:lnTo>
                  <a:pt x="0" y="6579166"/>
                </a:lnTo>
                <a:lnTo>
                  <a:pt x="0" y="0"/>
                </a:lnTo>
                <a:close/>
              </a:path>
            </a:pathLst>
          </a:custGeom>
          <a:blipFill>
            <a:blip r:embed="rId5"/>
            <a:stretch>
              <a:fillRect/>
            </a:stretch>
          </a:blipFill>
        </p:spPr>
        <p:txBody>
          <a:bodyPr/>
          <a:lstStyle/>
          <a:p>
            <a:endParaRPr lang="en-AU"/>
          </a:p>
        </p:txBody>
      </p:sp>
      <p:sp>
        <p:nvSpPr>
          <p:cNvPr id="10" name="TextBox 10"/>
          <p:cNvSpPr txBox="1"/>
          <p:nvPr/>
        </p:nvSpPr>
        <p:spPr>
          <a:xfrm>
            <a:off x="8224651" y="2988748"/>
            <a:ext cx="8693378" cy="1952625"/>
          </a:xfrm>
          <a:prstGeom prst="rect">
            <a:avLst/>
          </a:prstGeom>
        </p:spPr>
        <p:txBody>
          <a:bodyPr lIns="0" tIns="0" rIns="0" bIns="0" rtlCol="0" anchor="t">
            <a:spAutoFit/>
          </a:bodyPr>
          <a:lstStyle/>
          <a:p>
            <a:pPr marL="0" lvl="0" indent="0" algn="l">
              <a:lnSpc>
                <a:spcPts val="7559"/>
              </a:lnSpc>
            </a:pPr>
            <a:r>
              <a:rPr lang="en-US" sz="6300">
                <a:solidFill>
                  <a:srgbClr val="000000"/>
                </a:solidFill>
                <a:latin typeface="Poppins"/>
                <a:ea typeface="Poppins"/>
                <a:cs typeface="Poppins"/>
                <a:sym typeface="Poppins"/>
              </a:rPr>
              <a:t>Module 4:</a:t>
            </a:r>
          </a:p>
          <a:p>
            <a:pPr marL="0" lvl="0" indent="0" algn="l">
              <a:lnSpc>
                <a:spcPts val="7559"/>
              </a:lnSpc>
            </a:pPr>
            <a:r>
              <a:rPr lang="en-US" sz="6300">
                <a:solidFill>
                  <a:srgbClr val="000000"/>
                </a:solidFill>
                <a:latin typeface="Poppins"/>
                <a:ea typeface="Poppins"/>
                <a:cs typeface="Poppins"/>
                <a:sym typeface="Poppins"/>
              </a:rPr>
              <a:t>Evaluate</a:t>
            </a:r>
          </a:p>
        </p:txBody>
      </p:sp>
      <p:sp>
        <p:nvSpPr>
          <p:cNvPr id="11" name="TextBox 11"/>
          <p:cNvSpPr txBox="1"/>
          <p:nvPr/>
        </p:nvSpPr>
        <p:spPr>
          <a:xfrm>
            <a:off x="8224651" y="5414791"/>
            <a:ext cx="8693378" cy="447675"/>
          </a:xfrm>
          <a:prstGeom prst="rect">
            <a:avLst/>
          </a:prstGeom>
        </p:spPr>
        <p:txBody>
          <a:bodyPr lIns="0" tIns="0" rIns="0" bIns="0" rtlCol="0" anchor="t">
            <a:spAutoFit/>
          </a:bodyPr>
          <a:lstStyle/>
          <a:p>
            <a:pPr marL="0" lvl="0" indent="0" algn="l">
              <a:lnSpc>
                <a:spcPts val="3359"/>
              </a:lnSpc>
            </a:pPr>
            <a:r>
              <a:rPr lang="en-US" sz="2799">
                <a:solidFill>
                  <a:srgbClr val="C81C2C"/>
                </a:solidFill>
                <a:latin typeface="Poppins"/>
                <a:ea typeface="Poppins"/>
                <a:cs typeface="Poppins"/>
                <a:sym typeface="Poppins"/>
              </a:rPr>
              <a:t>Volunteer Involving Organisations:</a:t>
            </a:r>
          </a:p>
        </p:txBody>
      </p:sp>
      <p:sp>
        <p:nvSpPr>
          <p:cNvPr id="12" name="TextBox 12"/>
          <p:cNvSpPr txBox="1"/>
          <p:nvPr/>
        </p:nvSpPr>
        <p:spPr>
          <a:xfrm>
            <a:off x="8224651" y="6809302"/>
            <a:ext cx="8693378" cy="441325"/>
          </a:xfrm>
          <a:prstGeom prst="rect">
            <a:avLst/>
          </a:prstGeom>
        </p:spPr>
        <p:txBody>
          <a:bodyPr lIns="0" tIns="0" rIns="0" bIns="0" rtlCol="0" anchor="t">
            <a:spAutoFit/>
          </a:bodyPr>
          <a:lstStyle/>
          <a:p>
            <a:pPr marL="0" lvl="0" indent="0" algn="l">
              <a:lnSpc>
                <a:spcPts val="3499"/>
              </a:lnSpc>
            </a:pPr>
            <a:r>
              <a:rPr lang="en-US" sz="2499" i="1">
                <a:solidFill>
                  <a:srgbClr val="000000"/>
                </a:solidFill>
                <a:latin typeface="Poppins Italics"/>
                <a:ea typeface="Poppins Italics"/>
                <a:cs typeface="Poppins Italics"/>
                <a:sym typeface="Poppins Italics"/>
              </a:rPr>
              <a:t>Volunteer Involvement Cycle Review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8FF"/>
        </a:solidFill>
        <a:effectLst/>
      </p:bgPr>
    </p:bg>
    <p:spTree>
      <p:nvGrpSpPr>
        <p:cNvPr id="1" name=""/>
        <p:cNvGrpSpPr/>
        <p:nvPr/>
      </p:nvGrpSpPr>
      <p:grpSpPr>
        <a:xfrm>
          <a:off x="0" y="0"/>
          <a:ext cx="0" cy="0"/>
          <a:chOff x="0" y="0"/>
          <a:chExt cx="0" cy="0"/>
        </a:xfrm>
      </p:grpSpPr>
      <p:sp>
        <p:nvSpPr>
          <p:cNvPr id="2" name="Freeform 2"/>
          <p:cNvSpPr/>
          <p:nvPr/>
        </p:nvSpPr>
        <p:spPr>
          <a:xfrm>
            <a:off x="-716689" y="8019736"/>
            <a:ext cx="19498302" cy="19498302"/>
          </a:xfrm>
          <a:custGeom>
            <a:avLst/>
            <a:gdLst/>
            <a:ahLst/>
            <a:cxnLst/>
            <a:rect l="l" t="t" r="r" b="b"/>
            <a:pathLst>
              <a:path w="19498302" h="19498302">
                <a:moveTo>
                  <a:pt x="0" y="0"/>
                </a:moveTo>
                <a:lnTo>
                  <a:pt x="19498301" y="0"/>
                </a:lnTo>
                <a:lnTo>
                  <a:pt x="19498301" y="19498301"/>
                </a:lnTo>
                <a:lnTo>
                  <a:pt x="0" y="19498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grpSp>
        <p:nvGrpSpPr>
          <p:cNvPr id="3" name="Group 3"/>
          <p:cNvGrpSpPr/>
          <p:nvPr/>
        </p:nvGrpSpPr>
        <p:grpSpPr>
          <a:xfrm>
            <a:off x="4457322" y="4509131"/>
            <a:ext cx="1905544" cy="2923300"/>
            <a:chOff x="0" y="0"/>
            <a:chExt cx="908129" cy="1393164"/>
          </a:xfrm>
        </p:grpSpPr>
        <p:sp>
          <p:nvSpPr>
            <p:cNvPr id="4" name="Freeform 4"/>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5" name="TextBox 5"/>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6" name="Group 6"/>
          <p:cNvGrpSpPr/>
          <p:nvPr/>
        </p:nvGrpSpPr>
        <p:grpSpPr>
          <a:xfrm>
            <a:off x="10128223" y="4509131"/>
            <a:ext cx="1905544" cy="2923300"/>
            <a:chOff x="0" y="0"/>
            <a:chExt cx="908129" cy="1393164"/>
          </a:xfrm>
        </p:grpSpPr>
        <p:sp>
          <p:nvSpPr>
            <p:cNvPr id="7" name="Freeform 7"/>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8" name="TextBox 8"/>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9" name="Group 9"/>
          <p:cNvGrpSpPr/>
          <p:nvPr/>
        </p:nvGrpSpPr>
        <p:grpSpPr>
          <a:xfrm>
            <a:off x="1028700" y="2101825"/>
            <a:ext cx="4370445" cy="6982296"/>
            <a:chOff x="0" y="0"/>
            <a:chExt cx="1291150" cy="2062763"/>
          </a:xfrm>
        </p:grpSpPr>
        <p:sp>
          <p:nvSpPr>
            <p:cNvPr id="10" name="Freeform 10"/>
            <p:cNvSpPr/>
            <p:nvPr/>
          </p:nvSpPr>
          <p:spPr>
            <a:xfrm>
              <a:off x="0" y="0"/>
              <a:ext cx="1291150" cy="2062763"/>
            </a:xfrm>
            <a:custGeom>
              <a:avLst/>
              <a:gdLst/>
              <a:ahLst/>
              <a:cxnLst/>
              <a:rect l="l" t="t" r="r" b="b"/>
              <a:pathLst>
                <a:path w="1291150" h="2062763">
                  <a:moveTo>
                    <a:pt x="69086" y="0"/>
                  </a:moveTo>
                  <a:lnTo>
                    <a:pt x="1222065" y="0"/>
                  </a:lnTo>
                  <a:cubicBezTo>
                    <a:pt x="1260220" y="0"/>
                    <a:pt x="1291150" y="30931"/>
                    <a:pt x="1291150" y="69086"/>
                  </a:cubicBezTo>
                  <a:lnTo>
                    <a:pt x="1291150" y="1993678"/>
                  </a:lnTo>
                  <a:cubicBezTo>
                    <a:pt x="1291150" y="2031832"/>
                    <a:pt x="1260220" y="2062763"/>
                    <a:pt x="1222065" y="2062763"/>
                  </a:cubicBezTo>
                  <a:lnTo>
                    <a:pt x="69086" y="2062763"/>
                  </a:lnTo>
                  <a:cubicBezTo>
                    <a:pt x="30931" y="2062763"/>
                    <a:pt x="0" y="2031832"/>
                    <a:pt x="0" y="1993678"/>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1" name="TextBox 11"/>
            <p:cNvSpPr txBox="1"/>
            <p:nvPr/>
          </p:nvSpPr>
          <p:spPr>
            <a:xfrm>
              <a:off x="0" y="-38100"/>
              <a:ext cx="1291150" cy="2100863"/>
            </a:xfrm>
            <a:prstGeom prst="rect">
              <a:avLst/>
            </a:prstGeom>
          </p:spPr>
          <p:txBody>
            <a:bodyPr lIns="71438" tIns="71438" rIns="71438" bIns="71438" rtlCol="0" anchor="ctr"/>
            <a:lstStyle/>
            <a:p>
              <a:pPr marL="0" lvl="0" indent="0" algn="ctr">
                <a:lnSpc>
                  <a:spcPts val="2756"/>
                </a:lnSpc>
                <a:spcBef>
                  <a:spcPct val="0"/>
                </a:spcBef>
              </a:pPr>
              <a:endParaRPr/>
            </a:p>
          </p:txBody>
        </p:sp>
      </p:grpSp>
      <p:grpSp>
        <p:nvGrpSpPr>
          <p:cNvPr id="12" name="Group 12"/>
          <p:cNvGrpSpPr/>
          <p:nvPr/>
        </p:nvGrpSpPr>
        <p:grpSpPr>
          <a:xfrm>
            <a:off x="6701377" y="2101825"/>
            <a:ext cx="4370445" cy="6982296"/>
            <a:chOff x="0" y="0"/>
            <a:chExt cx="1291150" cy="2062763"/>
          </a:xfrm>
        </p:grpSpPr>
        <p:sp>
          <p:nvSpPr>
            <p:cNvPr id="13" name="Freeform 13"/>
            <p:cNvSpPr/>
            <p:nvPr/>
          </p:nvSpPr>
          <p:spPr>
            <a:xfrm>
              <a:off x="0" y="0"/>
              <a:ext cx="1291150" cy="2062763"/>
            </a:xfrm>
            <a:custGeom>
              <a:avLst/>
              <a:gdLst/>
              <a:ahLst/>
              <a:cxnLst/>
              <a:rect l="l" t="t" r="r" b="b"/>
              <a:pathLst>
                <a:path w="1291150" h="2062763">
                  <a:moveTo>
                    <a:pt x="69086" y="0"/>
                  </a:moveTo>
                  <a:lnTo>
                    <a:pt x="1222065" y="0"/>
                  </a:lnTo>
                  <a:cubicBezTo>
                    <a:pt x="1260220" y="0"/>
                    <a:pt x="1291150" y="30931"/>
                    <a:pt x="1291150" y="69086"/>
                  </a:cubicBezTo>
                  <a:lnTo>
                    <a:pt x="1291150" y="1993678"/>
                  </a:lnTo>
                  <a:cubicBezTo>
                    <a:pt x="1291150" y="2031832"/>
                    <a:pt x="1260220" y="2062763"/>
                    <a:pt x="1222065" y="2062763"/>
                  </a:cubicBezTo>
                  <a:lnTo>
                    <a:pt x="69086" y="2062763"/>
                  </a:lnTo>
                  <a:cubicBezTo>
                    <a:pt x="30931" y="2062763"/>
                    <a:pt x="0" y="2031832"/>
                    <a:pt x="0" y="1993678"/>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4" name="TextBox 14"/>
            <p:cNvSpPr txBox="1"/>
            <p:nvPr/>
          </p:nvSpPr>
          <p:spPr>
            <a:xfrm>
              <a:off x="0" y="-38100"/>
              <a:ext cx="1291150" cy="2100863"/>
            </a:xfrm>
            <a:prstGeom prst="rect">
              <a:avLst/>
            </a:prstGeom>
          </p:spPr>
          <p:txBody>
            <a:bodyPr lIns="71438" tIns="71438" rIns="71438" bIns="71438" rtlCol="0" anchor="ctr"/>
            <a:lstStyle/>
            <a:p>
              <a:pPr marL="0" lvl="0" indent="0" algn="ctr">
                <a:lnSpc>
                  <a:spcPts val="2756"/>
                </a:lnSpc>
                <a:spcBef>
                  <a:spcPct val="0"/>
                </a:spcBef>
              </a:pPr>
              <a:endParaRPr/>
            </a:p>
          </p:txBody>
        </p:sp>
      </p:grpSp>
      <p:sp>
        <p:nvSpPr>
          <p:cNvPr id="15" name="AutoShape 15"/>
          <p:cNvSpPr/>
          <p:nvPr/>
        </p:nvSpPr>
        <p:spPr>
          <a:xfrm>
            <a:off x="1621498" y="4035559"/>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16" name="AutoShape 16"/>
          <p:cNvSpPr/>
          <p:nvPr/>
        </p:nvSpPr>
        <p:spPr>
          <a:xfrm>
            <a:off x="7286004" y="4035559"/>
            <a:ext cx="3012953" cy="0"/>
          </a:xfrm>
          <a:prstGeom prst="line">
            <a:avLst/>
          </a:prstGeom>
          <a:ln w="47625" cap="flat">
            <a:solidFill>
              <a:srgbClr val="C72036"/>
            </a:solidFill>
            <a:prstDash val="sysDot"/>
            <a:headEnd type="none" w="sm" len="sm"/>
            <a:tailEnd type="none" w="sm" len="sm"/>
          </a:ln>
        </p:spPr>
        <p:txBody>
          <a:bodyPr/>
          <a:lstStyle/>
          <a:p>
            <a:endParaRPr lang="en-AU"/>
          </a:p>
        </p:txBody>
      </p:sp>
      <p:grpSp>
        <p:nvGrpSpPr>
          <p:cNvPr id="17" name="Group 17"/>
          <p:cNvGrpSpPr/>
          <p:nvPr/>
        </p:nvGrpSpPr>
        <p:grpSpPr>
          <a:xfrm>
            <a:off x="15791727" y="4509138"/>
            <a:ext cx="1905544" cy="2923300"/>
            <a:chOff x="0" y="0"/>
            <a:chExt cx="908129" cy="1393164"/>
          </a:xfrm>
        </p:grpSpPr>
        <p:sp>
          <p:nvSpPr>
            <p:cNvPr id="18" name="Freeform 18"/>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19" name="TextBox 19"/>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20" name="Group 20"/>
          <p:cNvGrpSpPr/>
          <p:nvPr/>
        </p:nvGrpSpPr>
        <p:grpSpPr>
          <a:xfrm>
            <a:off x="12374053" y="2101825"/>
            <a:ext cx="4370445" cy="6982296"/>
            <a:chOff x="0" y="0"/>
            <a:chExt cx="1291150" cy="2062763"/>
          </a:xfrm>
        </p:grpSpPr>
        <p:sp>
          <p:nvSpPr>
            <p:cNvPr id="21" name="Freeform 21"/>
            <p:cNvSpPr/>
            <p:nvPr/>
          </p:nvSpPr>
          <p:spPr>
            <a:xfrm>
              <a:off x="0" y="0"/>
              <a:ext cx="1291150" cy="2062763"/>
            </a:xfrm>
            <a:custGeom>
              <a:avLst/>
              <a:gdLst/>
              <a:ahLst/>
              <a:cxnLst/>
              <a:rect l="l" t="t" r="r" b="b"/>
              <a:pathLst>
                <a:path w="1291150" h="2062763">
                  <a:moveTo>
                    <a:pt x="69086" y="0"/>
                  </a:moveTo>
                  <a:lnTo>
                    <a:pt x="1222065" y="0"/>
                  </a:lnTo>
                  <a:cubicBezTo>
                    <a:pt x="1260220" y="0"/>
                    <a:pt x="1291150" y="30931"/>
                    <a:pt x="1291150" y="69086"/>
                  </a:cubicBezTo>
                  <a:lnTo>
                    <a:pt x="1291150" y="1993678"/>
                  </a:lnTo>
                  <a:cubicBezTo>
                    <a:pt x="1291150" y="2031832"/>
                    <a:pt x="1260220" y="2062763"/>
                    <a:pt x="1222065" y="2062763"/>
                  </a:cubicBezTo>
                  <a:lnTo>
                    <a:pt x="69086" y="2062763"/>
                  </a:lnTo>
                  <a:cubicBezTo>
                    <a:pt x="30931" y="2062763"/>
                    <a:pt x="0" y="2031832"/>
                    <a:pt x="0" y="1993678"/>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22" name="TextBox 22"/>
            <p:cNvSpPr txBox="1"/>
            <p:nvPr/>
          </p:nvSpPr>
          <p:spPr>
            <a:xfrm>
              <a:off x="0" y="-38100"/>
              <a:ext cx="1291150" cy="2100863"/>
            </a:xfrm>
            <a:prstGeom prst="rect">
              <a:avLst/>
            </a:prstGeom>
          </p:spPr>
          <p:txBody>
            <a:bodyPr lIns="71438" tIns="71438" rIns="71438" bIns="71438" rtlCol="0" anchor="ctr"/>
            <a:lstStyle/>
            <a:p>
              <a:pPr marL="0" lvl="0" indent="0" algn="ctr">
                <a:lnSpc>
                  <a:spcPts val="2756"/>
                </a:lnSpc>
                <a:spcBef>
                  <a:spcPct val="0"/>
                </a:spcBef>
              </a:pPr>
              <a:endParaRPr/>
            </a:p>
          </p:txBody>
        </p:sp>
      </p:grpSp>
      <p:sp>
        <p:nvSpPr>
          <p:cNvPr id="23" name="AutoShape 23"/>
          <p:cNvSpPr/>
          <p:nvPr/>
        </p:nvSpPr>
        <p:spPr>
          <a:xfrm>
            <a:off x="12957772" y="4056701"/>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24" name="TextBox 24"/>
          <p:cNvSpPr txBox="1"/>
          <p:nvPr/>
        </p:nvSpPr>
        <p:spPr>
          <a:xfrm>
            <a:off x="5410094" y="5408015"/>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u="none" strike="noStrike" spc="180">
                <a:solidFill>
                  <a:srgbClr val="FFFFFF"/>
                </a:solidFill>
                <a:latin typeface="Montserrat Ultra-Bold"/>
                <a:ea typeface="Montserrat Ultra-Bold"/>
                <a:cs typeface="Montserrat Ultra-Bold"/>
                <a:sym typeface="Montserrat Ultra-Bold"/>
              </a:rPr>
              <a:t>1</a:t>
            </a:r>
          </a:p>
        </p:txBody>
      </p:sp>
      <p:sp>
        <p:nvSpPr>
          <p:cNvPr id="25" name="TextBox 25"/>
          <p:cNvSpPr txBox="1"/>
          <p:nvPr/>
        </p:nvSpPr>
        <p:spPr>
          <a:xfrm>
            <a:off x="11122464" y="5560354"/>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spc="180">
                <a:solidFill>
                  <a:srgbClr val="FFFFFF"/>
                </a:solidFill>
                <a:latin typeface="Montserrat Ultra-Bold"/>
                <a:ea typeface="Montserrat Ultra-Bold"/>
                <a:cs typeface="Montserrat Ultra-Bold"/>
                <a:sym typeface="Montserrat Ultra-Bold"/>
              </a:rPr>
              <a:t>2</a:t>
            </a:r>
          </a:p>
        </p:txBody>
      </p:sp>
      <p:sp>
        <p:nvSpPr>
          <p:cNvPr id="26" name="TextBox 26"/>
          <p:cNvSpPr txBox="1"/>
          <p:nvPr/>
        </p:nvSpPr>
        <p:spPr>
          <a:xfrm>
            <a:off x="1454745" y="4268921"/>
            <a:ext cx="3518356" cy="4577443"/>
          </a:xfrm>
          <a:prstGeom prst="rect">
            <a:avLst/>
          </a:prstGeom>
        </p:spPr>
        <p:txBody>
          <a:bodyPr lIns="0" tIns="0" rIns="0" bIns="0" rtlCol="0" anchor="t">
            <a:spAutoFit/>
          </a:bodyPr>
          <a:lstStyle/>
          <a:p>
            <a:pPr marL="346981" lvl="1" indent="-173490" algn="l">
              <a:lnSpc>
                <a:spcPts val="2410"/>
              </a:lnSpc>
              <a:buFont typeface="Arial"/>
              <a:buChar char="•"/>
            </a:pPr>
            <a:r>
              <a:rPr lang="en-US" sz="1607">
                <a:solidFill>
                  <a:srgbClr val="1C1C1A"/>
                </a:solidFill>
                <a:latin typeface="Poppins"/>
                <a:ea typeface="Poppins"/>
                <a:cs typeface="Poppins"/>
                <a:sym typeface="Poppins"/>
              </a:rPr>
              <a:t>Ensure mobile acc</a:t>
            </a:r>
            <a:r>
              <a:rPr lang="en-US" sz="1607" u="none" strike="noStrike">
                <a:solidFill>
                  <a:srgbClr val="1C1C1A"/>
                </a:solidFill>
                <a:latin typeface="Poppins"/>
                <a:ea typeface="Poppins"/>
                <a:cs typeface="Poppins"/>
                <a:sym typeface="Poppins"/>
              </a:rPr>
              <a:t>essibility and ease of use</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Design surveys that are quick to complete on phones or tablets, with clear instructions and minimal friction.</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Embed surveys in volunteer portals or emails</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Integrate feedback requests into existing communication channels to increase visibility and response rates.</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Personalise surveys based on volunteer roles or experiences for more relevant insights.</a:t>
            </a:r>
          </a:p>
        </p:txBody>
      </p:sp>
      <p:sp>
        <p:nvSpPr>
          <p:cNvPr id="27" name="TextBox 27"/>
          <p:cNvSpPr txBox="1"/>
          <p:nvPr/>
        </p:nvSpPr>
        <p:spPr>
          <a:xfrm>
            <a:off x="7127421" y="4145096"/>
            <a:ext cx="3518356" cy="4272643"/>
          </a:xfrm>
          <a:prstGeom prst="rect">
            <a:avLst/>
          </a:prstGeom>
        </p:spPr>
        <p:txBody>
          <a:bodyPr lIns="0" tIns="0" rIns="0" bIns="0" rtlCol="0" anchor="t">
            <a:spAutoFit/>
          </a:bodyPr>
          <a:lstStyle/>
          <a:p>
            <a:pPr marL="346981" lvl="1" indent="-173490" algn="l">
              <a:lnSpc>
                <a:spcPts val="2410"/>
              </a:lnSpc>
              <a:buFont typeface="Arial"/>
              <a:buChar char="•"/>
            </a:pPr>
            <a:r>
              <a:rPr lang="en-US" sz="1607">
                <a:solidFill>
                  <a:srgbClr val="1C1C1A"/>
                </a:solidFill>
                <a:latin typeface="Poppins"/>
                <a:ea typeface="Poppins"/>
                <a:cs typeface="Poppins"/>
                <a:sym typeface="Poppins"/>
              </a:rPr>
              <a:t>S</a:t>
            </a:r>
            <a:r>
              <a:rPr lang="en-US" sz="1607" u="none" strike="noStrike">
                <a:solidFill>
                  <a:srgbClr val="1C1C1A"/>
                </a:solidFill>
                <a:latin typeface="Poppins"/>
                <a:ea typeface="Poppins"/>
                <a:cs typeface="Poppins"/>
                <a:sym typeface="Poppins"/>
              </a:rPr>
              <a:t>et up automatic prompts to gather feedback immediately after participation, while experiences are fresh.</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Include thank-you messages and links to feedback forms</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Pair reminders with appreciation to foster a positive tone and encourage engagement.</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Use automation to follow up with non-respondents without overwhelming them.</a:t>
            </a:r>
          </a:p>
          <a:p>
            <a:pPr algn="l">
              <a:lnSpc>
                <a:spcPts val="2410"/>
              </a:lnSpc>
            </a:pPr>
            <a:endParaRPr lang="en-US" sz="1607" u="none" strike="noStrike">
              <a:solidFill>
                <a:srgbClr val="1C1C1A"/>
              </a:solidFill>
              <a:latin typeface="Poppins"/>
              <a:ea typeface="Poppins"/>
              <a:cs typeface="Poppins"/>
              <a:sym typeface="Poppins"/>
            </a:endParaRPr>
          </a:p>
        </p:txBody>
      </p:sp>
      <p:sp>
        <p:nvSpPr>
          <p:cNvPr id="28" name="TextBox 28"/>
          <p:cNvSpPr txBox="1"/>
          <p:nvPr/>
        </p:nvSpPr>
        <p:spPr>
          <a:xfrm>
            <a:off x="1621498" y="2507195"/>
            <a:ext cx="2835824" cy="1294202"/>
          </a:xfrm>
          <a:prstGeom prst="rect">
            <a:avLst/>
          </a:prstGeom>
        </p:spPr>
        <p:txBody>
          <a:bodyPr lIns="0" tIns="0" rIns="0" bIns="0" rtlCol="0" anchor="t">
            <a:spAutoFit/>
          </a:bodyPr>
          <a:lstStyle/>
          <a:p>
            <a:pPr marL="0" lvl="0" indent="0" algn="l">
              <a:lnSpc>
                <a:spcPts val="2617"/>
              </a:lnSpc>
            </a:pPr>
            <a:r>
              <a:rPr lang="en-US" sz="2110" b="1">
                <a:solidFill>
                  <a:srgbClr val="1C1C1A"/>
                </a:solidFill>
                <a:latin typeface="Montserrat Ultra-Bold"/>
                <a:ea typeface="Montserrat Ultra-Bold"/>
                <a:cs typeface="Montserrat Ultra-Bold"/>
                <a:sym typeface="Montserrat Ultra-Bold"/>
              </a:rPr>
              <a:t>Use tools like Google Forms, Typeform, or CRM-integrated surveys</a:t>
            </a:r>
          </a:p>
        </p:txBody>
      </p:sp>
      <p:sp>
        <p:nvSpPr>
          <p:cNvPr id="29" name="TextBox 29"/>
          <p:cNvSpPr txBox="1"/>
          <p:nvPr/>
        </p:nvSpPr>
        <p:spPr>
          <a:xfrm>
            <a:off x="7183698" y="2505794"/>
            <a:ext cx="3697528" cy="983107"/>
          </a:xfrm>
          <a:prstGeom prst="rect">
            <a:avLst/>
          </a:prstGeom>
        </p:spPr>
        <p:txBody>
          <a:bodyPr lIns="0" tIns="0" rIns="0" bIns="0" rtlCol="0" anchor="t">
            <a:spAutoFit/>
          </a:bodyPr>
          <a:lstStyle/>
          <a:p>
            <a:pPr marL="0" lvl="0" indent="0" algn="l">
              <a:lnSpc>
                <a:spcPts val="2636"/>
              </a:lnSpc>
            </a:pPr>
            <a:r>
              <a:rPr lang="en-US" sz="2126" b="1">
                <a:solidFill>
                  <a:srgbClr val="1C1C1A"/>
                </a:solidFill>
                <a:latin typeface="Montserrat Ultra-Bold"/>
                <a:ea typeface="Montserrat Ultra-Bold"/>
                <a:cs typeface="Montserrat Ultra-Bold"/>
                <a:sym typeface="Montserrat Ultra-Bold"/>
              </a:rPr>
              <a:t>Automate feedback reminders post-events or shifts</a:t>
            </a:r>
          </a:p>
        </p:txBody>
      </p:sp>
      <p:sp>
        <p:nvSpPr>
          <p:cNvPr id="30" name="TextBox 30"/>
          <p:cNvSpPr txBox="1"/>
          <p:nvPr/>
        </p:nvSpPr>
        <p:spPr>
          <a:xfrm>
            <a:off x="16846167" y="5560361"/>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spc="180">
                <a:solidFill>
                  <a:srgbClr val="FFFFFF"/>
                </a:solidFill>
                <a:latin typeface="Montserrat Ultra-Bold"/>
                <a:ea typeface="Montserrat Ultra-Bold"/>
                <a:cs typeface="Montserrat Ultra-Bold"/>
                <a:sym typeface="Montserrat Ultra-Bold"/>
              </a:rPr>
              <a:t>3</a:t>
            </a:r>
          </a:p>
        </p:txBody>
      </p:sp>
      <p:sp>
        <p:nvSpPr>
          <p:cNvPr id="31" name="TextBox 31"/>
          <p:cNvSpPr txBox="1"/>
          <p:nvPr/>
        </p:nvSpPr>
        <p:spPr>
          <a:xfrm>
            <a:off x="12724892" y="4268921"/>
            <a:ext cx="3518356" cy="3358134"/>
          </a:xfrm>
          <a:prstGeom prst="rect">
            <a:avLst/>
          </a:prstGeom>
        </p:spPr>
        <p:txBody>
          <a:bodyPr lIns="0" tIns="0" rIns="0" bIns="0" rtlCol="0" anchor="t">
            <a:spAutoFit/>
          </a:bodyPr>
          <a:lstStyle/>
          <a:p>
            <a:pPr marL="347600" lvl="1" indent="-173800" algn="l">
              <a:lnSpc>
                <a:spcPts val="2415"/>
              </a:lnSpc>
              <a:buFont typeface="Arial"/>
              <a:buChar char="•"/>
            </a:pPr>
            <a:r>
              <a:rPr lang="en-US" sz="1610">
                <a:solidFill>
                  <a:srgbClr val="1C1C1A"/>
                </a:solidFill>
                <a:latin typeface="Poppins"/>
                <a:ea typeface="Poppins"/>
                <a:cs typeface="Poppins"/>
                <a:sym typeface="Poppins"/>
              </a:rPr>
              <a:t>Use shared drives</a:t>
            </a:r>
            <a:r>
              <a:rPr lang="en-US" sz="1610" u="none" strike="noStrike">
                <a:solidFill>
                  <a:srgbClr val="1C1C1A"/>
                </a:solidFill>
                <a:latin typeface="Poppins"/>
                <a:ea typeface="Poppins"/>
                <a:cs typeface="Poppins"/>
                <a:sym typeface="Poppins"/>
              </a:rPr>
              <a:t> or dashboards to store and view feedback in one place</a:t>
            </a:r>
          </a:p>
          <a:p>
            <a:pPr marL="347600" lvl="1" indent="-173800" algn="l">
              <a:lnSpc>
                <a:spcPts val="2415"/>
              </a:lnSpc>
              <a:buFont typeface="Arial"/>
              <a:buChar char="•"/>
            </a:pPr>
            <a:r>
              <a:rPr lang="en-US" sz="1610" u="none" strike="noStrike">
                <a:solidFill>
                  <a:srgbClr val="1C1C1A"/>
                </a:solidFill>
                <a:latin typeface="Poppins"/>
                <a:ea typeface="Poppins"/>
                <a:cs typeface="Poppins"/>
                <a:sym typeface="Poppins"/>
              </a:rPr>
              <a:t>Group feedback by themes like training, communication, or recognition</a:t>
            </a:r>
          </a:p>
          <a:p>
            <a:pPr marL="347600" lvl="1" indent="-173800" algn="l">
              <a:lnSpc>
                <a:spcPts val="2415"/>
              </a:lnSpc>
              <a:buFont typeface="Arial"/>
              <a:buChar char="•"/>
            </a:pPr>
            <a:r>
              <a:rPr lang="en-US" sz="1610" u="none" strike="noStrike">
                <a:solidFill>
                  <a:srgbClr val="1C1C1A"/>
                </a:solidFill>
                <a:latin typeface="Poppins"/>
                <a:ea typeface="Poppins"/>
                <a:cs typeface="Poppins"/>
                <a:sym typeface="Poppins"/>
              </a:rPr>
              <a:t>Connect feedback tools with reporting systems to get quick insights and support timely decisions</a:t>
            </a:r>
          </a:p>
          <a:p>
            <a:pPr algn="l">
              <a:lnSpc>
                <a:spcPts val="2415"/>
              </a:lnSpc>
            </a:pPr>
            <a:endParaRPr lang="en-US" sz="1610" u="none" strike="noStrike">
              <a:solidFill>
                <a:srgbClr val="1C1C1A"/>
              </a:solidFill>
              <a:latin typeface="Poppins"/>
              <a:ea typeface="Poppins"/>
              <a:cs typeface="Poppins"/>
              <a:sym typeface="Poppins"/>
            </a:endParaRPr>
          </a:p>
        </p:txBody>
      </p:sp>
      <p:sp>
        <p:nvSpPr>
          <p:cNvPr id="32" name="TextBox 32"/>
          <p:cNvSpPr txBox="1"/>
          <p:nvPr/>
        </p:nvSpPr>
        <p:spPr>
          <a:xfrm>
            <a:off x="12875304" y="2507195"/>
            <a:ext cx="3367945" cy="654980"/>
          </a:xfrm>
          <a:prstGeom prst="rect">
            <a:avLst/>
          </a:prstGeom>
        </p:spPr>
        <p:txBody>
          <a:bodyPr lIns="0" tIns="0" rIns="0" bIns="0" rtlCol="0" anchor="t">
            <a:spAutoFit/>
          </a:bodyPr>
          <a:lstStyle/>
          <a:p>
            <a:pPr marL="0" lvl="0" indent="0" algn="l">
              <a:lnSpc>
                <a:spcPts val="2636"/>
              </a:lnSpc>
            </a:pPr>
            <a:r>
              <a:rPr lang="en-US" sz="2126" b="1">
                <a:solidFill>
                  <a:srgbClr val="1C1C1A"/>
                </a:solidFill>
                <a:latin typeface="Montserrat Ultra-Bold"/>
                <a:ea typeface="Montserrat Ultra-Bold"/>
                <a:cs typeface="Montserrat Ultra-Bold"/>
                <a:sym typeface="Montserrat Ultra-Bold"/>
              </a:rPr>
              <a:t>Centralise feedback data </a:t>
            </a:r>
          </a:p>
        </p:txBody>
      </p:sp>
      <p:sp>
        <p:nvSpPr>
          <p:cNvPr id="33" name="TextBox 33"/>
          <p:cNvSpPr txBox="1"/>
          <p:nvPr/>
        </p:nvSpPr>
        <p:spPr>
          <a:xfrm>
            <a:off x="1454745" y="629285"/>
            <a:ext cx="16504903" cy="684530"/>
          </a:xfrm>
          <a:prstGeom prst="rect">
            <a:avLst/>
          </a:prstGeom>
        </p:spPr>
        <p:txBody>
          <a:bodyPr lIns="0" tIns="0" rIns="0" bIns="0" rtlCol="0" anchor="t">
            <a:spAutoFit/>
          </a:bodyPr>
          <a:lstStyle/>
          <a:p>
            <a:pPr marL="0" lvl="1" indent="0" algn="l">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STREAMLINING &amp; AUTOMATION</a:t>
            </a:r>
          </a:p>
        </p:txBody>
      </p:sp>
      <p:sp>
        <p:nvSpPr>
          <p:cNvPr id="34" name="AutoShape 34"/>
          <p:cNvSpPr/>
          <p:nvPr/>
        </p:nvSpPr>
        <p:spPr>
          <a:xfrm>
            <a:off x="1454787" y="1480801"/>
            <a:ext cx="8663773" cy="19050"/>
          </a:xfrm>
          <a:prstGeom prst="line">
            <a:avLst/>
          </a:prstGeom>
          <a:ln w="38100" cap="flat">
            <a:solidFill>
              <a:srgbClr val="C72036"/>
            </a:solidFill>
            <a:prstDash val="solid"/>
            <a:headEnd type="none" w="sm" len="sm"/>
            <a:tailEnd type="none" w="sm" len="sm"/>
          </a:ln>
        </p:spPr>
        <p:txBody>
          <a:bodyPr/>
          <a:lstStyle/>
          <a:p>
            <a:endParaRPr lang="en-AU"/>
          </a:p>
        </p:txBody>
      </p:sp>
      <p:sp>
        <p:nvSpPr>
          <p:cNvPr id="35" name="Freeform 35"/>
          <p:cNvSpPr/>
          <p:nvPr/>
        </p:nvSpPr>
        <p:spPr>
          <a:xfrm flipH="1">
            <a:off x="-1111606" y="-837105"/>
            <a:ext cx="3512646" cy="3161381"/>
          </a:xfrm>
          <a:custGeom>
            <a:avLst/>
            <a:gdLst/>
            <a:ahLst/>
            <a:cxnLst/>
            <a:rect l="l" t="t" r="r" b="b"/>
            <a:pathLst>
              <a:path w="3512646" h="3161381">
                <a:moveTo>
                  <a:pt x="3512646" y="0"/>
                </a:moveTo>
                <a:lnTo>
                  <a:pt x="0" y="0"/>
                </a:lnTo>
                <a:lnTo>
                  <a:pt x="0" y="3161381"/>
                </a:lnTo>
                <a:lnTo>
                  <a:pt x="3512646" y="3161381"/>
                </a:lnTo>
                <a:lnTo>
                  <a:pt x="3512646" y="0"/>
                </a:lnTo>
                <a:close/>
              </a:path>
            </a:pathLst>
          </a:custGeom>
          <a:blipFill>
            <a:blip r:embed="rId4">
              <a:alphaModFix amt="43999"/>
              <a:extLst>
                <a:ext uri="{96DAC541-7B7A-43D3-8B79-37D633B846F1}">
                  <asvg:svgBlip xmlns:asvg="http://schemas.microsoft.com/office/drawing/2016/SVG/main" r:embed="rId5"/>
                </a:ext>
              </a:extLst>
            </a:blip>
            <a:stretch>
              <a:fillRect l="-15" r="-15"/>
            </a:stretch>
          </a:blipFill>
        </p:spPr>
        <p:txBody>
          <a:bodyPr/>
          <a:lstStyle/>
          <a:p>
            <a:endParaRPr lang="en-A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58954" y="1377913"/>
          <a:ext cx="16170091" cy="8648700"/>
        </p:xfrm>
        <a:graphic>
          <a:graphicData uri="http://schemas.openxmlformats.org/drawingml/2006/table">
            <a:tbl>
              <a:tblPr/>
              <a:tblGrid>
                <a:gridCol w="4277167">
                  <a:extLst>
                    <a:ext uri="{9D8B030D-6E8A-4147-A177-3AD203B41FA5}">
                      <a16:colId xmlns:a16="http://schemas.microsoft.com/office/drawing/2014/main" val="20000"/>
                    </a:ext>
                  </a:extLst>
                </a:gridCol>
                <a:gridCol w="11892925">
                  <a:extLst>
                    <a:ext uri="{9D8B030D-6E8A-4147-A177-3AD203B41FA5}">
                      <a16:colId xmlns:a16="http://schemas.microsoft.com/office/drawing/2014/main" val="20001"/>
                    </a:ext>
                  </a:extLst>
                </a:gridCol>
              </a:tblGrid>
              <a:tr h="859142">
                <a:tc>
                  <a:txBody>
                    <a:bodyPr/>
                    <a:lstStyle/>
                    <a:p>
                      <a:pPr algn="l">
                        <a:lnSpc>
                          <a:spcPts val="2799"/>
                        </a:lnSpc>
                        <a:defRPr/>
                      </a:pPr>
                      <a:r>
                        <a:rPr lang="en-US" sz="1999" b="1">
                          <a:solidFill>
                            <a:srgbClr val="F6F4F5"/>
                          </a:solidFill>
                          <a:latin typeface="Poppins Bold"/>
                          <a:ea typeface="Poppins Bold"/>
                          <a:cs typeface="Poppins Bold"/>
                          <a:sym typeface="Poppins Bold"/>
                        </a:rPr>
                        <a:t>Strategy</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tc>
                  <a:txBody>
                    <a:bodyPr/>
                    <a:lstStyle/>
                    <a:p>
                      <a:pPr algn="l">
                        <a:lnSpc>
                          <a:spcPts val="2520"/>
                        </a:lnSpc>
                        <a:defRPr/>
                      </a:pP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extLst>
                  <a:ext uri="{0D108BD9-81ED-4DB2-BD59-A6C34878D82A}">
                    <a16:rowId xmlns:a16="http://schemas.microsoft.com/office/drawing/2014/main" val="10000"/>
                  </a:ext>
                </a:extLst>
              </a:tr>
              <a:tr h="2386507">
                <a:tc>
                  <a:txBody>
                    <a:bodyPr/>
                    <a:lstStyle/>
                    <a:p>
                      <a:pPr algn="l">
                        <a:lnSpc>
                          <a:spcPts val="2799"/>
                        </a:lnSpc>
                        <a:defRPr/>
                      </a:pPr>
                      <a:r>
                        <a:rPr lang="en-US" sz="1999" b="1">
                          <a:solidFill>
                            <a:srgbClr val="000000"/>
                          </a:solidFill>
                          <a:latin typeface="Poppins Bold"/>
                          <a:ea typeface="Poppins Bold"/>
                          <a:cs typeface="Poppins Bold"/>
                          <a:sym typeface="Poppins Bold"/>
                        </a:rPr>
                        <a:t>Introduce “Feedback Walls” (digital or physical)</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marL="388620" lvl="1" indent="-194310" algn="l">
                        <a:lnSpc>
                          <a:spcPts val="2520"/>
                        </a:lnSpc>
                        <a:buFont typeface="Arial"/>
                        <a:buChar char="•"/>
                        <a:defRPr/>
                      </a:pPr>
                      <a:r>
                        <a:rPr lang="en-US" sz="1800" b="1">
                          <a:solidFill>
                            <a:srgbClr val="C72036"/>
                          </a:solidFill>
                          <a:latin typeface="Poppins Bold"/>
                          <a:ea typeface="Poppins Bold"/>
                          <a:cs typeface="Poppins Bold"/>
                          <a:sym typeface="Poppins Bold"/>
                        </a:rPr>
                        <a:t>Interactive boards at events or online platforms</a:t>
                      </a:r>
                      <a:endParaRPr lang="en-US" sz="1100"/>
                    </a:p>
                    <a:p>
                      <a:pPr marL="777240" lvl="2" indent="-259080" algn="l">
                        <a:lnSpc>
                          <a:spcPts val="2520"/>
                        </a:lnSpc>
                        <a:buFont typeface="Arial"/>
                        <a:buChar char="⚬"/>
                      </a:pPr>
                      <a:r>
                        <a:rPr lang="en-US" sz="1800">
                          <a:solidFill>
                            <a:srgbClr val="000000"/>
                          </a:solidFill>
                          <a:latin typeface="Poppins"/>
                          <a:ea typeface="Poppins"/>
                          <a:cs typeface="Poppins"/>
                          <a:sym typeface="Poppins"/>
                        </a:rPr>
                        <a:t> Allow volunteers to post thoughts, ideas, or reflections in a communal space.</a:t>
                      </a:r>
                    </a:p>
                    <a:p>
                      <a:pPr marL="388620" lvl="1" indent="-194310" algn="l">
                        <a:lnSpc>
                          <a:spcPts val="2520"/>
                        </a:lnSpc>
                        <a:buFont typeface="Arial"/>
                        <a:buChar char="•"/>
                      </a:pPr>
                      <a:r>
                        <a:rPr lang="en-US" sz="1800" b="1">
                          <a:solidFill>
                            <a:srgbClr val="C72036"/>
                          </a:solidFill>
                          <a:latin typeface="Poppins Bold"/>
                          <a:ea typeface="Poppins Bold"/>
                          <a:cs typeface="Poppins Bold"/>
                          <a:sym typeface="Poppins Bold"/>
                        </a:rPr>
                        <a:t>Use sticky notes, emojis, or comment threads</a:t>
                      </a:r>
                    </a:p>
                    <a:p>
                      <a:pPr marL="777240" lvl="2" indent="-259080" algn="l">
                        <a:lnSpc>
                          <a:spcPts val="2520"/>
                        </a:lnSpc>
                        <a:buFont typeface="Arial"/>
                        <a:buChar char="⚬"/>
                      </a:pPr>
                      <a:r>
                        <a:rPr lang="en-US" sz="1800">
                          <a:solidFill>
                            <a:srgbClr val="000000"/>
                          </a:solidFill>
                          <a:latin typeface="Poppins"/>
                          <a:ea typeface="Poppins"/>
                          <a:cs typeface="Poppins"/>
                          <a:sym typeface="Poppins"/>
                        </a:rPr>
                        <a:t> Make feedback fun and expressive, encouraging spontaneous contributions.</a:t>
                      </a:r>
                    </a:p>
                    <a:p>
                      <a:pPr marL="388620" lvl="1" indent="-194310" algn="l">
                        <a:lnSpc>
                          <a:spcPts val="2520"/>
                        </a:lnSpc>
                        <a:buFont typeface="Arial"/>
                        <a:buChar char="•"/>
                      </a:pPr>
                      <a:r>
                        <a:rPr lang="en-US" sz="1800" b="1">
                          <a:solidFill>
                            <a:srgbClr val="C72036"/>
                          </a:solidFill>
                          <a:latin typeface="Poppins Bold"/>
                          <a:ea typeface="Poppins Bold"/>
                          <a:cs typeface="Poppins Bold"/>
                          <a:sym typeface="Poppins Bold"/>
                        </a:rPr>
                        <a:t>Rotate themes or questions regularly</a:t>
                      </a:r>
                    </a:p>
                    <a:p>
                      <a:pPr marL="777240" lvl="2" indent="-259080" algn="l">
                        <a:lnSpc>
                          <a:spcPts val="2520"/>
                        </a:lnSpc>
                        <a:buFont typeface="Arial"/>
                        <a:buChar char="⚬"/>
                      </a:pPr>
                      <a:r>
                        <a:rPr lang="en-US" sz="1800">
                          <a:solidFill>
                            <a:srgbClr val="000000"/>
                          </a:solidFill>
                          <a:latin typeface="Poppins"/>
                          <a:ea typeface="Poppins"/>
                          <a:cs typeface="Poppins"/>
                          <a:sym typeface="Poppins"/>
                        </a:rPr>
                        <a:t> Keep engagement fresh by focusing on different topics each month or quarter.</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01525">
                <a:tc>
                  <a:txBody>
                    <a:bodyPr/>
                    <a:lstStyle/>
                    <a:p>
                      <a:pPr algn="l">
                        <a:lnSpc>
                          <a:spcPts val="2799"/>
                        </a:lnSpc>
                        <a:defRPr/>
                      </a:pPr>
                      <a:r>
                        <a:rPr lang="en-US" sz="1999" b="1">
                          <a:solidFill>
                            <a:srgbClr val="000000"/>
                          </a:solidFill>
                          <a:latin typeface="Poppins Bold"/>
                          <a:ea typeface="Poppins Bold"/>
                          <a:cs typeface="Poppins Bold"/>
                          <a:sym typeface="Poppins Bold"/>
                        </a:rPr>
                        <a:t>Gamify feedback (e.g., badges for participation)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marL="388620" lvl="1" indent="-194310" algn="l">
                        <a:lnSpc>
                          <a:spcPts val="2520"/>
                        </a:lnSpc>
                        <a:buFont typeface="Arial"/>
                        <a:buChar char="•"/>
                        <a:defRPr/>
                      </a:pPr>
                      <a:r>
                        <a:rPr lang="en-US" sz="1800" b="1">
                          <a:solidFill>
                            <a:srgbClr val="C72036"/>
                          </a:solidFill>
                          <a:latin typeface="Poppins Bold"/>
                          <a:ea typeface="Poppins Bold"/>
                          <a:cs typeface="Poppins Bold"/>
                          <a:sym typeface="Poppins Bold"/>
                        </a:rPr>
                        <a:t>Reward consistent contributors</a:t>
                      </a:r>
                      <a:endParaRPr lang="en-US" sz="1100"/>
                    </a:p>
                    <a:p>
                      <a:pPr marL="777240" lvl="2" indent="-259080" algn="l">
                        <a:lnSpc>
                          <a:spcPts val="2520"/>
                        </a:lnSpc>
                        <a:buFont typeface="Arial"/>
                        <a:buChar char="⚬"/>
                      </a:pPr>
                      <a:r>
                        <a:rPr lang="en-US" sz="1800">
                          <a:solidFill>
                            <a:srgbClr val="000000"/>
                          </a:solidFill>
                          <a:latin typeface="Poppins"/>
                          <a:ea typeface="Poppins"/>
                          <a:cs typeface="Poppins"/>
                          <a:sym typeface="Poppins"/>
                        </a:rPr>
                        <a:t> Recognise volunteers who regularly provide feedback with digital badges, certificates, or shout-outs.</a:t>
                      </a:r>
                    </a:p>
                    <a:p>
                      <a:pPr marL="388620" lvl="1" indent="-194310" algn="l">
                        <a:lnSpc>
                          <a:spcPts val="2520"/>
                        </a:lnSpc>
                        <a:buFont typeface="Arial"/>
                        <a:buChar char="•"/>
                      </a:pPr>
                      <a:r>
                        <a:rPr lang="en-US" sz="1800" b="1">
                          <a:solidFill>
                            <a:srgbClr val="C72036"/>
                          </a:solidFill>
                          <a:latin typeface="Poppins Bold"/>
                          <a:ea typeface="Poppins Bold"/>
                          <a:cs typeface="Poppins Bold"/>
                          <a:sym typeface="Poppins Bold"/>
                        </a:rPr>
                        <a:t>Create friendly competition between teams</a:t>
                      </a:r>
                    </a:p>
                    <a:p>
                      <a:pPr marL="777240" lvl="2" indent="-259080" algn="l">
                        <a:lnSpc>
                          <a:spcPts val="2520"/>
                        </a:lnSpc>
                        <a:buFont typeface="Arial"/>
                        <a:buChar char="⚬"/>
                      </a:pPr>
                      <a:r>
                        <a:rPr lang="en-US" sz="1800">
                          <a:solidFill>
                            <a:srgbClr val="000000"/>
                          </a:solidFill>
                          <a:latin typeface="Poppins"/>
                          <a:ea typeface="Poppins"/>
                          <a:cs typeface="Poppins"/>
                          <a:sym typeface="Poppins"/>
                        </a:rPr>
                        <a:t> Encourage team-based feedback challenges with small incentives or recognition.</a:t>
                      </a:r>
                    </a:p>
                    <a:p>
                      <a:pPr marL="388620" lvl="1" indent="-194310" algn="l">
                        <a:lnSpc>
                          <a:spcPts val="2520"/>
                        </a:lnSpc>
                        <a:buFont typeface="Arial"/>
                        <a:buChar char="•"/>
                      </a:pPr>
                      <a:r>
                        <a:rPr lang="en-US" sz="1800" b="1">
                          <a:solidFill>
                            <a:srgbClr val="C72036"/>
                          </a:solidFill>
                          <a:latin typeface="Poppins Bold"/>
                          <a:ea typeface="Poppins Bold"/>
                          <a:cs typeface="Poppins Bold"/>
                          <a:sym typeface="Poppins Bold"/>
                        </a:rPr>
                        <a:t>Track participation and celebrate milestones</a:t>
                      </a:r>
                    </a:p>
                    <a:p>
                      <a:pPr marL="777240" lvl="2" indent="-259080" algn="l">
                        <a:lnSpc>
                          <a:spcPts val="2520"/>
                        </a:lnSpc>
                        <a:buFont typeface="Arial"/>
                        <a:buChar char="⚬"/>
                      </a:pPr>
                      <a:r>
                        <a:rPr lang="en-US" sz="1800">
                          <a:solidFill>
                            <a:srgbClr val="000000"/>
                          </a:solidFill>
                          <a:latin typeface="Poppins"/>
                          <a:ea typeface="Poppins"/>
                          <a:cs typeface="Poppins"/>
                          <a:sym typeface="Poppins"/>
                        </a:rPr>
                        <a:t> Share progress and celebrate when feedback goals are met. </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01525">
                <a:tc>
                  <a:txBody>
                    <a:bodyPr/>
                    <a:lstStyle/>
                    <a:p>
                      <a:pPr algn="l">
                        <a:lnSpc>
                          <a:spcPts val="2799"/>
                        </a:lnSpc>
                        <a:defRPr/>
                      </a:pPr>
                      <a:r>
                        <a:rPr lang="en-US" sz="1999" b="1">
                          <a:solidFill>
                            <a:srgbClr val="000000"/>
                          </a:solidFill>
                          <a:latin typeface="Poppins Bold"/>
                          <a:ea typeface="Poppins Bold"/>
                          <a:cs typeface="Poppins Bold"/>
                          <a:sym typeface="Poppins Bold"/>
                        </a:rPr>
                        <a:t>Host feedback cafés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marL="388620" lvl="1" indent="-194310" algn="l">
                        <a:lnSpc>
                          <a:spcPts val="2520"/>
                        </a:lnSpc>
                        <a:buFont typeface="Arial"/>
                        <a:buChar char="•"/>
                        <a:defRPr/>
                      </a:pPr>
                      <a:r>
                        <a:rPr lang="en-US" sz="1800" b="1">
                          <a:solidFill>
                            <a:srgbClr val="C72036"/>
                          </a:solidFill>
                          <a:latin typeface="Poppins Bold"/>
                          <a:ea typeface="Poppins Bold"/>
                          <a:cs typeface="Poppins Bold"/>
                          <a:sym typeface="Poppins Bold"/>
                        </a:rPr>
                        <a:t>Informal gatherings with refreshments</a:t>
                      </a:r>
                      <a:endParaRPr lang="en-US" sz="1100"/>
                    </a:p>
                    <a:p>
                      <a:pPr marL="777240" lvl="2" indent="-259080" algn="l">
                        <a:lnSpc>
                          <a:spcPts val="2520"/>
                        </a:lnSpc>
                        <a:buFont typeface="Arial"/>
                        <a:buChar char="⚬"/>
                      </a:pPr>
                      <a:r>
                        <a:rPr lang="en-US" sz="1800">
                          <a:solidFill>
                            <a:srgbClr val="000000"/>
                          </a:solidFill>
                          <a:latin typeface="Poppins"/>
                          <a:ea typeface="Poppins"/>
                          <a:cs typeface="Poppins"/>
                          <a:sym typeface="Poppins"/>
                        </a:rPr>
                        <a:t> Create relaxed environments where volunteers feel comfortable sharing openly.</a:t>
                      </a:r>
                    </a:p>
                    <a:p>
                      <a:pPr marL="388620" lvl="1" indent="-194310" algn="l">
                        <a:lnSpc>
                          <a:spcPts val="2520"/>
                        </a:lnSpc>
                        <a:buFont typeface="Arial"/>
                        <a:buChar char="•"/>
                      </a:pPr>
                      <a:r>
                        <a:rPr lang="en-US" sz="1800" b="1">
                          <a:solidFill>
                            <a:srgbClr val="C72036"/>
                          </a:solidFill>
                          <a:latin typeface="Poppins Bold"/>
                          <a:ea typeface="Poppins Bold"/>
                          <a:cs typeface="Poppins Bold"/>
                          <a:sym typeface="Poppins Bold"/>
                        </a:rPr>
                        <a:t>Encourage storytelling and open dialogue</a:t>
                      </a:r>
                    </a:p>
                    <a:p>
                      <a:pPr marL="777240" lvl="2" indent="-259080" algn="l">
                        <a:lnSpc>
                          <a:spcPts val="2520"/>
                        </a:lnSpc>
                        <a:buFont typeface="Arial"/>
                        <a:buChar char="⚬"/>
                      </a:pPr>
                      <a:r>
                        <a:rPr lang="en-US" sz="1800">
                          <a:solidFill>
                            <a:srgbClr val="000000"/>
                          </a:solidFill>
                          <a:latin typeface="Poppins"/>
                          <a:ea typeface="Poppins"/>
                          <a:cs typeface="Poppins"/>
                          <a:sym typeface="Poppins"/>
                        </a:rPr>
                        <a:t> Use prompts or themes to guide conversation and surface deeper insights.</a:t>
                      </a:r>
                    </a:p>
                    <a:p>
                      <a:pPr marL="388620" lvl="1" indent="-194310" algn="l">
                        <a:lnSpc>
                          <a:spcPts val="2520"/>
                        </a:lnSpc>
                        <a:buFont typeface="Arial"/>
                        <a:buChar char="•"/>
                      </a:pPr>
                      <a:r>
                        <a:rPr lang="en-US" sz="1800" b="1">
                          <a:solidFill>
                            <a:srgbClr val="C72036"/>
                          </a:solidFill>
                          <a:latin typeface="Poppins Bold"/>
                          <a:ea typeface="Poppins Bold"/>
                          <a:cs typeface="Poppins Bold"/>
                          <a:sym typeface="Poppins Bold"/>
                        </a:rPr>
                        <a:t>Facilitate by trained staff or peer leaders</a:t>
                      </a:r>
                    </a:p>
                    <a:p>
                      <a:pPr marL="777240" lvl="2" indent="-259080" algn="l">
                        <a:lnSpc>
                          <a:spcPts val="2520"/>
                        </a:lnSpc>
                        <a:buFont typeface="Arial"/>
                        <a:buChar char="⚬"/>
                      </a:pPr>
                      <a:r>
                        <a:rPr lang="en-US" sz="1800">
                          <a:solidFill>
                            <a:srgbClr val="000000"/>
                          </a:solidFill>
                          <a:latin typeface="Poppins"/>
                          <a:ea typeface="Poppins"/>
                          <a:cs typeface="Poppins"/>
                          <a:sym typeface="Poppins"/>
                        </a:rPr>
                        <a:t> Ensure sessions are inclusive, respectful, and productive.</a:t>
                      </a:r>
                    </a:p>
                    <a:p>
                      <a:pPr algn="l">
                        <a:lnSpc>
                          <a:spcPts val="2520"/>
                        </a:lnSpc>
                      </a:pPr>
                      <a:endParaRPr lang="en-US" sz="1800">
                        <a:solidFill>
                          <a:srgbClr val="000000"/>
                        </a:solidFill>
                        <a:latin typeface="Poppins"/>
                        <a:ea typeface="Poppins"/>
                        <a:cs typeface="Poppins"/>
                        <a:sym typeface="Poppins"/>
                      </a:endParaRP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3"/>
          <p:cNvSpPr txBox="1"/>
          <p:nvPr/>
        </p:nvSpPr>
        <p:spPr>
          <a:xfrm>
            <a:off x="1907517" y="128185"/>
            <a:ext cx="15055907" cy="8020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 </a:t>
            </a:r>
            <a:r>
              <a:rPr lang="en-US" sz="4200" spc="-126">
                <a:solidFill>
                  <a:srgbClr val="C72036"/>
                </a:solidFill>
                <a:latin typeface="Poppins"/>
                <a:ea typeface="Poppins"/>
                <a:cs typeface="Poppins"/>
                <a:sym typeface="Poppins"/>
              </a:rPr>
              <a:t>Creative Enhancements</a:t>
            </a:r>
          </a:p>
        </p:txBody>
      </p:sp>
      <p:sp>
        <p:nvSpPr>
          <p:cNvPr id="4" name="AutoShape 4"/>
          <p:cNvSpPr/>
          <p:nvPr/>
        </p:nvSpPr>
        <p:spPr>
          <a:xfrm flipV="1">
            <a:off x="1907559" y="1093471"/>
            <a:ext cx="7738894" cy="19050"/>
          </a:xfrm>
          <a:prstGeom prst="line">
            <a:avLst/>
          </a:prstGeom>
          <a:ln w="38100" cap="flat">
            <a:solidFill>
              <a:srgbClr val="C72036"/>
            </a:solidFill>
            <a:prstDash val="solid"/>
            <a:headEnd type="none" w="sm" len="sm"/>
            <a:tailEnd type="none" w="sm" len="sm"/>
          </a:ln>
        </p:spPr>
        <p:txBody>
          <a:bodyPr/>
          <a:lstStyle/>
          <a:p>
            <a:endParaRPr lang="en-A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2555987"/>
            <a:ext cx="11534839" cy="8177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Evaluate: </a:t>
            </a:r>
            <a:r>
              <a:rPr lang="en-US" sz="5429">
                <a:solidFill>
                  <a:srgbClr val="C72036"/>
                </a:solidFill>
                <a:latin typeface="Poppins"/>
                <a:ea typeface="Poppins"/>
                <a:cs typeface="Poppins"/>
                <a:sym typeface="Poppins"/>
              </a:rPr>
              <a:t>Review</a:t>
            </a:r>
          </a:p>
        </p:txBody>
      </p:sp>
      <p:sp>
        <p:nvSpPr>
          <p:cNvPr id="4" name="AutoShape 4"/>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5" name="Group 5"/>
          <p:cNvGrpSpPr/>
          <p:nvPr/>
        </p:nvGrpSpPr>
        <p:grpSpPr>
          <a:xfrm>
            <a:off x="14675765" y="8701406"/>
            <a:ext cx="3038297" cy="1113789"/>
            <a:chOff x="0" y="0"/>
            <a:chExt cx="4051063" cy="1485052"/>
          </a:xfrm>
        </p:grpSpPr>
        <p:sp>
          <p:nvSpPr>
            <p:cNvPr id="6" name="Freeform 6"/>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
        <p:nvSpPr>
          <p:cNvPr id="7" name="TextBox 7"/>
          <p:cNvSpPr txBox="1"/>
          <p:nvPr/>
        </p:nvSpPr>
        <p:spPr>
          <a:xfrm>
            <a:off x="2210699" y="4700241"/>
            <a:ext cx="13866603" cy="4203174"/>
          </a:xfrm>
          <a:prstGeom prst="rect">
            <a:avLst/>
          </a:prstGeom>
        </p:spPr>
        <p:txBody>
          <a:bodyPr lIns="0" tIns="0" rIns="0" bIns="0" rtlCol="0" anchor="t">
            <a:spAutoFit/>
          </a:bodyPr>
          <a:lstStyle/>
          <a:p>
            <a:pPr algn="l">
              <a:lnSpc>
                <a:spcPts val="3003"/>
              </a:lnSpc>
            </a:pPr>
            <a:r>
              <a:rPr lang="en-US" sz="2145" i="1">
                <a:solidFill>
                  <a:srgbClr val="000000"/>
                </a:solidFill>
                <a:latin typeface="Poppins Italics"/>
                <a:ea typeface="Poppins Italics"/>
                <a:cs typeface="Poppins Italics"/>
                <a:sym typeface="Poppins Italics"/>
              </a:rPr>
              <a:t>Reviewing volunteer programs is a vital process that helps organisations reflect on performance, engagement, and alignment with strategic goals. It goes beyond data collection—bringing together insights from staff, volunteers, and stakeholders to understand what’s working, what needs improvement, and how programs can evolve. </a:t>
            </a:r>
          </a:p>
          <a:p>
            <a:pPr algn="l">
              <a:lnSpc>
                <a:spcPts val="3003"/>
              </a:lnSpc>
            </a:pPr>
            <a:endParaRPr lang="en-US" sz="2145" i="1">
              <a:solidFill>
                <a:srgbClr val="000000"/>
              </a:solidFill>
              <a:latin typeface="Poppins Italics"/>
              <a:ea typeface="Poppins Italics"/>
              <a:cs typeface="Poppins Italics"/>
              <a:sym typeface="Poppins Italics"/>
            </a:endParaRPr>
          </a:p>
          <a:p>
            <a:pPr algn="l">
              <a:lnSpc>
                <a:spcPts val="3003"/>
              </a:lnSpc>
            </a:pPr>
            <a:r>
              <a:rPr lang="en-US" sz="2145" i="1">
                <a:solidFill>
                  <a:srgbClr val="000000"/>
                </a:solidFill>
                <a:latin typeface="Poppins Italics"/>
                <a:ea typeface="Poppins Italics"/>
                <a:cs typeface="Poppins Italics"/>
                <a:sym typeface="Poppins Italics"/>
              </a:rPr>
              <a:t>A thoughtful review process ensures that volunteer contributions are valued, lessons are learned, and future planning is informed by real experiences and measurable outcomes.</a:t>
            </a:r>
          </a:p>
          <a:p>
            <a:pPr algn="l">
              <a:lnSpc>
                <a:spcPts val="3003"/>
              </a:lnSpc>
            </a:pPr>
            <a:endParaRPr lang="en-US" sz="2145" i="1">
              <a:solidFill>
                <a:srgbClr val="000000"/>
              </a:solidFill>
              <a:latin typeface="Poppins Italics"/>
              <a:ea typeface="Poppins Italics"/>
              <a:cs typeface="Poppins Italics"/>
              <a:sym typeface="Poppins Italics"/>
            </a:endParaRPr>
          </a:p>
          <a:p>
            <a:pPr marL="0" lvl="0" indent="0" algn="l">
              <a:lnSpc>
                <a:spcPts val="3003"/>
              </a:lnSpc>
            </a:pPr>
            <a:r>
              <a:rPr lang="en-US" sz="2145" i="1">
                <a:solidFill>
                  <a:srgbClr val="9D2E34"/>
                </a:solidFill>
                <a:latin typeface="Poppins Italics"/>
                <a:ea typeface="Poppins Italics"/>
                <a:cs typeface="Poppins Italics"/>
                <a:sym typeface="Poppins Italics"/>
              </a:rPr>
              <a:t>For this section, you will need to gather the second data set. You can use the Excel spreadsheet provided or employ your own method to capture the mentioned data set for the Review section of this module.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30186" y="4203195"/>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2">
              <a:extLst>
                <a:ext uri="{96DAC541-7B7A-43D3-8B79-37D633B846F1}">
                  <asvg:svgBlip xmlns:asvg="http://schemas.microsoft.com/office/drawing/2016/SVG/main" r:embed="rId3"/>
                </a:ext>
              </a:extLst>
            </a:blip>
            <a:stretch>
              <a:fillRect t="-125" b="-125"/>
            </a:stretch>
          </a:blipFill>
        </p:spPr>
        <p:txBody>
          <a:bodyPr/>
          <a:lstStyle/>
          <a:p>
            <a:endParaRPr lang="en-AU"/>
          </a:p>
        </p:txBody>
      </p:sp>
      <p:sp>
        <p:nvSpPr>
          <p:cNvPr id="3" name="Freeform 3"/>
          <p:cNvSpPr/>
          <p:nvPr/>
        </p:nvSpPr>
        <p:spPr>
          <a:xfrm>
            <a:off x="1028700" y="6238845"/>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4">
              <a:extLst>
                <a:ext uri="{96DAC541-7B7A-43D3-8B79-37D633B846F1}">
                  <asvg:svgBlip xmlns:asvg="http://schemas.microsoft.com/office/drawing/2016/SVG/main" r:embed="rId5"/>
                </a:ext>
              </a:extLst>
            </a:blip>
            <a:stretch>
              <a:fillRect l="-373" r="-373"/>
            </a:stretch>
          </a:blipFill>
        </p:spPr>
        <p:txBody>
          <a:bodyPr/>
          <a:lstStyle/>
          <a:p>
            <a:endParaRPr lang="en-AU"/>
          </a:p>
        </p:txBody>
      </p:sp>
      <p:sp>
        <p:nvSpPr>
          <p:cNvPr id="4" name="Freeform 4"/>
          <p:cNvSpPr/>
          <p:nvPr/>
        </p:nvSpPr>
        <p:spPr>
          <a:xfrm>
            <a:off x="13672117" y="1876425"/>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6">
              <a:alphaModFix amt="54000"/>
              <a:extLst>
                <a:ext uri="{96DAC541-7B7A-43D3-8B79-37D633B846F1}">
                  <asvg:svgBlip xmlns:asvg="http://schemas.microsoft.com/office/drawing/2016/SVG/main" r:embed="rId7"/>
                </a:ext>
              </a:extLst>
            </a:blip>
            <a:stretch>
              <a:fillRect l="-101" r="-101"/>
            </a:stretch>
          </a:blipFill>
        </p:spPr>
        <p:txBody>
          <a:bodyPr/>
          <a:lstStyle/>
          <a:p>
            <a:endParaRPr lang="en-AU"/>
          </a:p>
        </p:txBody>
      </p:sp>
      <p:grpSp>
        <p:nvGrpSpPr>
          <p:cNvPr id="5" name="Group 5"/>
          <p:cNvGrpSpPr/>
          <p:nvPr/>
        </p:nvGrpSpPr>
        <p:grpSpPr>
          <a:xfrm>
            <a:off x="10894871" y="2590755"/>
            <a:ext cx="5263185" cy="5398767"/>
            <a:chOff x="0" y="0"/>
            <a:chExt cx="7017580" cy="7198356"/>
          </a:xfrm>
        </p:grpSpPr>
        <p:sp>
          <p:nvSpPr>
            <p:cNvPr id="6" name="Freeform 6"/>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53725"/>
              </a:srgbClr>
            </a:solidFill>
            <a:ln w="12700">
              <a:solidFill>
                <a:srgbClr val="000000"/>
              </a:solidFill>
            </a:ln>
          </p:spPr>
          <p:txBody>
            <a:bodyPr/>
            <a:lstStyle/>
            <a:p>
              <a:endParaRPr lang="en-AU"/>
            </a:p>
          </p:txBody>
        </p:sp>
      </p:grpSp>
      <p:grpSp>
        <p:nvGrpSpPr>
          <p:cNvPr id="7" name="Group 7"/>
          <p:cNvGrpSpPr/>
          <p:nvPr/>
        </p:nvGrpSpPr>
        <p:grpSpPr>
          <a:xfrm>
            <a:off x="14221003" y="8144511"/>
            <a:ext cx="3038297" cy="1113789"/>
            <a:chOff x="0" y="0"/>
            <a:chExt cx="4051063" cy="1485052"/>
          </a:xfrm>
        </p:grpSpPr>
        <p:sp>
          <p:nvSpPr>
            <p:cNvPr id="8" name="Freeform 8"/>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8"/>
              <a:stretch>
                <a:fillRect t="-86" b="-89"/>
              </a:stretch>
            </a:blipFill>
          </p:spPr>
          <p:txBody>
            <a:bodyPr/>
            <a:lstStyle/>
            <a:p>
              <a:endParaRPr lang="en-AU"/>
            </a:p>
          </p:txBody>
        </p:sp>
      </p:grpSp>
      <p:sp>
        <p:nvSpPr>
          <p:cNvPr id="9" name="TextBox 9"/>
          <p:cNvSpPr txBox="1"/>
          <p:nvPr/>
        </p:nvSpPr>
        <p:spPr>
          <a:xfrm>
            <a:off x="2959854" y="6181695"/>
            <a:ext cx="7584431" cy="1634793"/>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Who is responsible for reviewing volunteer programs, management practices, and volunteer quality experience?</a:t>
            </a:r>
          </a:p>
          <a:p>
            <a:pPr algn="l">
              <a:lnSpc>
                <a:spcPts val="3226"/>
              </a:lnSpc>
            </a:pPr>
            <a:endParaRPr lang="en-US" sz="2304">
              <a:solidFill>
                <a:srgbClr val="000000"/>
              </a:solidFill>
              <a:latin typeface="Poppins"/>
              <a:ea typeface="Poppins"/>
              <a:cs typeface="Poppins"/>
              <a:sym typeface="Poppins"/>
            </a:endParaRPr>
          </a:p>
        </p:txBody>
      </p:sp>
      <p:sp>
        <p:nvSpPr>
          <p:cNvPr id="10" name="TextBox 10"/>
          <p:cNvSpPr txBox="1"/>
          <p:nvPr/>
        </p:nvSpPr>
        <p:spPr>
          <a:xfrm>
            <a:off x="2959854" y="4334642"/>
            <a:ext cx="6973503" cy="1225750"/>
          </a:xfrm>
          <a:prstGeom prst="rect">
            <a:avLst/>
          </a:prstGeom>
        </p:spPr>
        <p:txBody>
          <a:bodyPr lIns="0" tIns="0" rIns="0" bIns="0" rtlCol="0" anchor="t">
            <a:spAutoFit/>
          </a:bodyPr>
          <a:lstStyle/>
          <a:p>
            <a:pPr marL="497502" lvl="1" indent="-248751" algn="l">
              <a:lnSpc>
                <a:spcPts val="3226"/>
              </a:lnSpc>
              <a:buFont typeface="Arial"/>
              <a:buChar char="•"/>
            </a:pPr>
            <a:r>
              <a:rPr lang="en-US" sz="2304" spc="-69">
                <a:solidFill>
                  <a:srgbClr val="000000"/>
                </a:solidFill>
                <a:latin typeface="Poppins"/>
                <a:ea typeface="Poppins"/>
                <a:cs typeface="Poppins"/>
                <a:sym typeface="Poppins"/>
              </a:rPr>
              <a:t>Gather information on what review processes are in place.</a:t>
            </a:r>
          </a:p>
          <a:p>
            <a:pPr algn="l">
              <a:lnSpc>
                <a:spcPts val="3226"/>
              </a:lnSpc>
            </a:pPr>
            <a:endParaRPr lang="en-US" sz="2304" spc="-69">
              <a:solidFill>
                <a:srgbClr val="000000"/>
              </a:solidFill>
              <a:latin typeface="Poppins"/>
              <a:ea typeface="Poppins"/>
              <a:cs typeface="Poppins"/>
              <a:sym typeface="Poppins"/>
            </a:endParaRPr>
          </a:p>
        </p:txBody>
      </p:sp>
      <p:sp>
        <p:nvSpPr>
          <p:cNvPr id="11" name="TextBox 11"/>
          <p:cNvSpPr txBox="1"/>
          <p:nvPr/>
        </p:nvSpPr>
        <p:spPr>
          <a:xfrm>
            <a:off x="1456160" y="1819275"/>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Gathering</a:t>
            </a:r>
          </a:p>
        </p:txBody>
      </p:sp>
      <p:sp>
        <p:nvSpPr>
          <p:cNvPr id="12" name="Freeform 12"/>
          <p:cNvSpPr/>
          <p:nvPr/>
        </p:nvSpPr>
        <p:spPr>
          <a:xfrm>
            <a:off x="1026539" y="7837014"/>
            <a:ext cx="950627" cy="1254954"/>
          </a:xfrm>
          <a:custGeom>
            <a:avLst/>
            <a:gdLst/>
            <a:ahLst/>
            <a:cxnLst/>
            <a:rect l="l" t="t" r="r" b="b"/>
            <a:pathLst>
              <a:path w="950627" h="1254954">
                <a:moveTo>
                  <a:pt x="0" y="0"/>
                </a:moveTo>
                <a:lnTo>
                  <a:pt x="950627" y="0"/>
                </a:lnTo>
                <a:lnTo>
                  <a:pt x="950627" y="1254954"/>
                </a:lnTo>
                <a:lnTo>
                  <a:pt x="0" y="1254954"/>
                </a:lnTo>
                <a:lnTo>
                  <a:pt x="0" y="0"/>
                </a:lnTo>
                <a:close/>
              </a:path>
            </a:pathLst>
          </a:custGeom>
          <a:blipFill>
            <a:blip r:embed="rId9">
              <a:extLst>
                <a:ext uri="{96DAC541-7B7A-43D3-8B79-37D633B846F1}">
                  <asvg:svgBlip xmlns:asvg="http://schemas.microsoft.com/office/drawing/2016/SVG/main" r:embed="rId10"/>
                </a:ext>
              </a:extLst>
            </a:blip>
            <a:stretch>
              <a:fillRect t="-105" b="-105"/>
            </a:stretch>
          </a:blipFill>
        </p:spPr>
        <p:txBody>
          <a:bodyPr/>
          <a:lstStyle/>
          <a:p>
            <a:endParaRPr lang="en-AU"/>
          </a:p>
        </p:txBody>
      </p:sp>
      <p:sp>
        <p:nvSpPr>
          <p:cNvPr id="13" name="TextBox 13"/>
          <p:cNvSpPr txBox="1"/>
          <p:nvPr/>
        </p:nvSpPr>
        <p:spPr>
          <a:xfrm>
            <a:off x="2959854" y="8027030"/>
            <a:ext cx="7584431" cy="81777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Who is involved in reviews? What data is used? (qualitative, quantitative)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2907" y="3459246"/>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2">
              <a:extLst>
                <a:ext uri="{96DAC541-7B7A-43D3-8B79-37D633B846F1}">
                  <asvg:svgBlip xmlns:asvg="http://schemas.microsoft.com/office/drawing/2016/SVG/main" r:embed="rId3"/>
                </a:ext>
              </a:extLst>
            </a:blip>
            <a:stretch>
              <a:fillRect t="-125" b="-125"/>
            </a:stretch>
          </a:blipFill>
        </p:spPr>
        <p:txBody>
          <a:bodyPr/>
          <a:lstStyle/>
          <a:p>
            <a:endParaRPr lang="en-AU"/>
          </a:p>
        </p:txBody>
      </p:sp>
      <p:sp>
        <p:nvSpPr>
          <p:cNvPr id="3" name="Freeform 3"/>
          <p:cNvSpPr/>
          <p:nvPr/>
        </p:nvSpPr>
        <p:spPr>
          <a:xfrm>
            <a:off x="1072907" y="5833064"/>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4">
              <a:extLst>
                <a:ext uri="{96DAC541-7B7A-43D3-8B79-37D633B846F1}">
                  <asvg:svgBlip xmlns:asvg="http://schemas.microsoft.com/office/drawing/2016/SVG/main" r:embed="rId5"/>
                </a:ext>
              </a:extLst>
            </a:blip>
            <a:stretch>
              <a:fillRect l="-373" r="-373"/>
            </a:stretch>
          </a:blipFill>
        </p:spPr>
        <p:txBody>
          <a:bodyPr/>
          <a:lstStyle/>
          <a:p>
            <a:endParaRPr lang="en-AU"/>
          </a:p>
        </p:txBody>
      </p:sp>
      <p:sp>
        <p:nvSpPr>
          <p:cNvPr id="4" name="Freeform 4"/>
          <p:cNvSpPr/>
          <p:nvPr/>
        </p:nvSpPr>
        <p:spPr>
          <a:xfrm>
            <a:off x="1026539" y="7837014"/>
            <a:ext cx="950627" cy="1254954"/>
          </a:xfrm>
          <a:custGeom>
            <a:avLst/>
            <a:gdLst/>
            <a:ahLst/>
            <a:cxnLst/>
            <a:rect l="l" t="t" r="r" b="b"/>
            <a:pathLst>
              <a:path w="950627" h="1254954">
                <a:moveTo>
                  <a:pt x="0" y="0"/>
                </a:moveTo>
                <a:lnTo>
                  <a:pt x="950627" y="0"/>
                </a:lnTo>
                <a:lnTo>
                  <a:pt x="950627" y="1254954"/>
                </a:lnTo>
                <a:lnTo>
                  <a:pt x="0" y="1254954"/>
                </a:lnTo>
                <a:lnTo>
                  <a:pt x="0" y="0"/>
                </a:lnTo>
                <a:close/>
              </a:path>
            </a:pathLst>
          </a:custGeom>
          <a:blipFill>
            <a:blip r:embed="rId6">
              <a:extLst>
                <a:ext uri="{96DAC541-7B7A-43D3-8B79-37D633B846F1}">
                  <asvg:svgBlip xmlns:asvg="http://schemas.microsoft.com/office/drawing/2016/SVG/main" r:embed="rId7"/>
                </a:ext>
              </a:extLst>
            </a:blip>
            <a:stretch>
              <a:fillRect t="-105" b="-105"/>
            </a:stretch>
          </a:blipFill>
        </p:spPr>
        <p:txBody>
          <a:bodyPr/>
          <a:lstStyle/>
          <a:p>
            <a:endParaRPr lang="en-AU"/>
          </a:p>
        </p:txBody>
      </p:sp>
      <p:sp>
        <p:nvSpPr>
          <p:cNvPr id="5" name="Freeform 5"/>
          <p:cNvSpPr/>
          <p:nvPr/>
        </p:nvSpPr>
        <p:spPr>
          <a:xfrm>
            <a:off x="13672117" y="1876425"/>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8">
              <a:alphaModFix amt="49000"/>
              <a:extLst>
                <a:ext uri="{96DAC541-7B7A-43D3-8B79-37D633B846F1}">
                  <asvg:svgBlip xmlns:asvg="http://schemas.microsoft.com/office/drawing/2016/SVG/main" r:embed="rId9"/>
                </a:ext>
              </a:extLst>
            </a:blip>
            <a:stretch>
              <a:fillRect l="-101" r="-101"/>
            </a:stretch>
          </a:blipFill>
        </p:spPr>
        <p:txBody>
          <a:bodyPr/>
          <a:lstStyle/>
          <a:p>
            <a:endParaRPr lang="en-AU"/>
          </a:p>
        </p:txBody>
      </p:sp>
      <p:grpSp>
        <p:nvGrpSpPr>
          <p:cNvPr id="6" name="Group 6"/>
          <p:cNvGrpSpPr/>
          <p:nvPr/>
        </p:nvGrpSpPr>
        <p:grpSpPr>
          <a:xfrm>
            <a:off x="10894871" y="2590755"/>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48627"/>
              </a:srgbClr>
            </a:solidFill>
            <a:ln w="12700">
              <a:solidFill>
                <a:srgbClr val="000000"/>
              </a:solid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0"/>
              <a:stretch>
                <a:fillRect t="-86" b="-89"/>
              </a:stretch>
            </a:blipFill>
          </p:spPr>
          <p:txBody>
            <a:bodyPr/>
            <a:lstStyle/>
            <a:p>
              <a:endParaRPr lang="en-AU"/>
            </a:p>
          </p:txBody>
        </p:sp>
      </p:grpSp>
      <p:sp>
        <p:nvSpPr>
          <p:cNvPr id="10" name="TextBox 10"/>
          <p:cNvSpPr txBox="1"/>
          <p:nvPr/>
        </p:nvSpPr>
        <p:spPr>
          <a:xfrm>
            <a:off x="3005546" y="5775914"/>
            <a:ext cx="9310038" cy="1489600"/>
          </a:xfrm>
          <a:prstGeom prst="rect">
            <a:avLst/>
          </a:prstGeom>
        </p:spPr>
        <p:txBody>
          <a:bodyPr lIns="0" tIns="0" rIns="0" bIns="0" rtlCol="0" anchor="t">
            <a:spAutoFit/>
          </a:bodyPr>
          <a:lstStyle/>
          <a:p>
            <a:pPr marL="454323" lvl="1" indent="-227161" algn="l">
              <a:lnSpc>
                <a:spcPts val="2946"/>
              </a:lnSpc>
              <a:buFont typeface="Arial"/>
              <a:buChar char="•"/>
            </a:pPr>
            <a:r>
              <a:rPr lang="en-US" sz="2104">
                <a:solidFill>
                  <a:srgbClr val="000000"/>
                </a:solidFill>
                <a:latin typeface="Poppins"/>
                <a:ea typeface="Poppins"/>
                <a:cs typeface="Poppins"/>
                <a:sym typeface="Poppins"/>
              </a:rPr>
              <a:t>What metrics are used to assess success?</a:t>
            </a:r>
          </a:p>
          <a:p>
            <a:pPr marL="908645" lvl="2" indent="-302882" algn="l">
              <a:lnSpc>
                <a:spcPts val="2946"/>
              </a:lnSpc>
              <a:buFont typeface="Arial"/>
              <a:buChar char="⚬"/>
            </a:pPr>
            <a:r>
              <a:rPr lang="en-US" sz="2104">
                <a:solidFill>
                  <a:srgbClr val="000000"/>
                </a:solidFill>
                <a:latin typeface="Poppins"/>
                <a:ea typeface="Poppins"/>
                <a:cs typeface="Poppins"/>
                <a:sym typeface="Poppins"/>
              </a:rPr>
              <a:t>Are KPIs clearly defined and relevant to volunteer goals?</a:t>
            </a:r>
          </a:p>
          <a:p>
            <a:pPr marL="908645" lvl="2" indent="-302882" algn="l">
              <a:lnSpc>
                <a:spcPts val="2946"/>
              </a:lnSpc>
              <a:buFont typeface="Arial"/>
              <a:buChar char="⚬"/>
            </a:pPr>
            <a:r>
              <a:rPr lang="en-US" sz="2104">
                <a:solidFill>
                  <a:srgbClr val="000000"/>
                </a:solidFill>
                <a:latin typeface="Poppins"/>
                <a:ea typeface="Poppins"/>
                <a:cs typeface="Poppins"/>
                <a:sym typeface="Poppins"/>
              </a:rPr>
              <a:t>Is there a balance between numbers and narrative?</a:t>
            </a:r>
          </a:p>
          <a:p>
            <a:pPr algn="l">
              <a:lnSpc>
                <a:spcPts val="2946"/>
              </a:lnSpc>
            </a:pPr>
            <a:endParaRPr lang="en-US" sz="2104">
              <a:solidFill>
                <a:srgbClr val="000000"/>
              </a:solidFill>
              <a:latin typeface="Poppins"/>
              <a:ea typeface="Poppins"/>
              <a:cs typeface="Poppins"/>
              <a:sym typeface="Poppins"/>
            </a:endParaRPr>
          </a:p>
        </p:txBody>
      </p:sp>
      <p:sp>
        <p:nvSpPr>
          <p:cNvPr id="11" name="TextBox 11"/>
          <p:cNvSpPr txBox="1"/>
          <p:nvPr/>
        </p:nvSpPr>
        <p:spPr>
          <a:xfrm>
            <a:off x="3025383" y="3429063"/>
            <a:ext cx="9310038" cy="1489600"/>
          </a:xfrm>
          <a:prstGeom prst="rect">
            <a:avLst/>
          </a:prstGeom>
        </p:spPr>
        <p:txBody>
          <a:bodyPr lIns="0" tIns="0" rIns="0" bIns="0" rtlCol="0" anchor="t">
            <a:spAutoFit/>
          </a:bodyPr>
          <a:lstStyle/>
          <a:p>
            <a:pPr marL="454323" lvl="1" indent="-227161" algn="l">
              <a:lnSpc>
                <a:spcPts val="2946"/>
              </a:lnSpc>
              <a:buFont typeface="Arial"/>
              <a:buChar char="•"/>
            </a:pPr>
            <a:r>
              <a:rPr lang="en-US" sz="2104">
                <a:solidFill>
                  <a:srgbClr val="000000"/>
                </a:solidFill>
                <a:latin typeface="Poppins"/>
                <a:ea typeface="Poppins"/>
                <a:cs typeface="Poppins"/>
                <a:sym typeface="Poppins"/>
              </a:rPr>
              <a:t>Are reviews inclusive of volunteer perspectives?</a:t>
            </a:r>
          </a:p>
          <a:p>
            <a:pPr marL="908645" lvl="2" indent="-302882" algn="l">
              <a:lnSpc>
                <a:spcPts val="2946"/>
              </a:lnSpc>
              <a:buFont typeface="Arial"/>
              <a:buChar char="⚬"/>
            </a:pPr>
            <a:r>
              <a:rPr lang="en-US" sz="2104">
                <a:solidFill>
                  <a:srgbClr val="000000"/>
                </a:solidFill>
                <a:latin typeface="Poppins"/>
                <a:ea typeface="Poppins"/>
                <a:cs typeface="Poppins"/>
                <a:sym typeface="Poppins"/>
              </a:rPr>
              <a:t>Do volunteers have opportunities to contribute to reviews?</a:t>
            </a:r>
          </a:p>
          <a:p>
            <a:pPr marL="908645" lvl="2" indent="-302882" algn="l">
              <a:lnSpc>
                <a:spcPts val="2946"/>
              </a:lnSpc>
              <a:buFont typeface="Arial"/>
              <a:buChar char="⚬"/>
            </a:pPr>
            <a:r>
              <a:rPr lang="en-US" sz="2104">
                <a:solidFill>
                  <a:srgbClr val="000000"/>
                </a:solidFill>
                <a:latin typeface="Poppins"/>
                <a:ea typeface="Poppins"/>
                <a:cs typeface="Poppins"/>
                <a:sym typeface="Poppins"/>
              </a:rPr>
              <a:t>Are their voices represented in final reports or decisions?</a:t>
            </a:r>
          </a:p>
          <a:p>
            <a:pPr algn="l">
              <a:lnSpc>
                <a:spcPts val="2946"/>
              </a:lnSpc>
            </a:pPr>
            <a:endParaRPr lang="en-US" sz="2104">
              <a:solidFill>
                <a:srgbClr val="000000"/>
              </a:solidFill>
              <a:latin typeface="Poppins"/>
              <a:ea typeface="Poppins"/>
              <a:cs typeface="Poppins"/>
              <a:sym typeface="Poppins"/>
            </a:endParaRPr>
          </a:p>
        </p:txBody>
      </p:sp>
      <p:sp>
        <p:nvSpPr>
          <p:cNvPr id="12" name="TextBox 12"/>
          <p:cNvSpPr txBox="1"/>
          <p:nvPr/>
        </p:nvSpPr>
        <p:spPr>
          <a:xfrm>
            <a:off x="3025383" y="7779864"/>
            <a:ext cx="9290202" cy="223266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000000"/>
                </a:solidFill>
                <a:latin typeface="Poppins"/>
                <a:ea typeface="Poppins"/>
                <a:cs typeface="Poppins"/>
                <a:sym typeface="Poppins"/>
              </a:rPr>
              <a:t>Are reviews linked to strategic planning?</a:t>
            </a:r>
          </a:p>
          <a:p>
            <a:pPr marL="906780" lvl="2" indent="-302260" algn="l">
              <a:lnSpc>
                <a:spcPts val="2940"/>
              </a:lnSpc>
              <a:buFont typeface="Arial"/>
              <a:buChar char="⚬"/>
            </a:pPr>
            <a:r>
              <a:rPr lang="en-US" sz="2100">
                <a:solidFill>
                  <a:srgbClr val="000000"/>
                </a:solidFill>
                <a:latin typeface="Poppins"/>
                <a:ea typeface="Poppins"/>
                <a:cs typeface="Poppins"/>
                <a:sym typeface="Poppins"/>
              </a:rPr>
              <a:t>Do findings inform future program design or funding decisions?</a:t>
            </a:r>
          </a:p>
          <a:p>
            <a:pPr marL="906780" lvl="2" indent="-302260" algn="l">
              <a:lnSpc>
                <a:spcPts val="2940"/>
              </a:lnSpc>
              <a:buFont typeface="Arial"/>
              <a:buChar char="⚬"/>
            </a:pPr>
            <a:r>
              <a:rPr lang="en-US" sz="2100">
                <a:solidFill>
                  <a:srgbClr val="000000"/>
                </a:solidFill>
                <a:latin typeface="Poppins"/>
                <a:ea typeface="Poppins"/>
                <a:cs typeface="Poppins"/>
                <a:sym typeface="Poppins"/>
              </a:rPr>
              <a:t>Is there a feedback loop between review outcomes and action plans?</a:t>
            </a:r>
          </a:p>
          <a:p>
            <a:pPr algn="l">
              <a:lnSpc>
                <a:spcPts val="2940"/>
              </a:lnSpc>
            </a:pPr>
            <a:endParaRPr lang="en-US" sz="2100">
              <a:solidFill>
                <a:srgbClr val="000000"/>
              </a:solidFill>
              <a:latin typeface="Poppins"/>
              <a:ea typeface="Poppins"/>
              <a:cs typeface="Poppins"/>
              <a:sym typeface="Poppins"/>
            </a:endParaRPr>
          </a:p>
        </p:txBody>
      </p:sp>
      <p:sp>
        <p:nvSpPr>
          <p:cNvPr id="13" name="TextBox 13"/>
          <p:cNvSpPr txBox="1"/>
          <p:nvPr/>
        </p:nvSpPr>
        <p:spPr>
          <a:xfrm>
            <a:off x="1501853" y="218840"/>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Review</a:t>
            </a:r>
          </a:p>
        </p:txBody>
      </p:sp>
      <p:sp>
        <p:nvSpPr>
          <p:cNvPr id="14" name="TextBox 14"/>
          <p:cNvSpPr txBox="1"/>
          <p:nvPr/>
        </p:nvSpPr>
        <p:spPr>
          <a:xfrm>
            <a:off x="1501853" y="1589281"/>
            <a:ext cx="14145646" cy="1327041"/>
          </a:xfrm>
          <a:prstGeom prst="rect">
            <a:avLst/>
          </a:prstGeom>
        </p:spPr>
        <p:txBody>
          <a:bodyPr lIns="0" tIns="0" rIns="0" bIns="0" rtlCol="0" anchor="t">
            <a:spAutoFit/>
          </a:bodyPr>
          <a:lstStyle/>
          <a:p>
            <a:pPr algn="l">
              <a:lnSpc>
                <a:spcPts val="3506"/>
              </a:lnSpc>
            </a:pPr>
            <a:r>
              <a:rPr lang="en-US" sz="2504" i="1">
                <a:solidFill>
                  <a:srgbClr val="000000"/>
                </a:solidFill>
                <a:latin typeface="Poppins Italics"/>
                <a:ea typeface="Poppins Italics"/>
                <a:cs typeface="Poppins Italics"/>
                <a:sym typeface="Poppins Italics"/>
              </a:rPr>
              <a:t>Now that you have mapped out your current communication information, it's time to review the current content using the below as a guide along with the resource aids provided for this section: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1959998"/>
            <a:ext cx="11534839" cy="15416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Quality Improvement Strategies: </a:t>
            </a:r>
            <a:r>
              <a:rPr lang="en-US" sz="5429">
                <a:solidFill>
                  <a:srgbClr val="C81C2C"/>
                </a:solidFill>
                <a:latin typeface="Poppins"/>
                <a:ea typeface="Poppins"/>
                <a:cs typeface="Poppins"/>
                <a:sym typeface="Poppins"/>
              </a:rPr>
              <a:t>Review</a:t>
            </a:r>
          </a:p>
        </p:txBody>
      </p:sp>
      <p:sp>
        <p:nvSpPr>
          <p:cNvPr id="4" name="TextBox 4"/>
          <p:cNvSpPr txBox="1"/>
          <p:nvPr/>
        </p:nvSpPr>
        <p:spPr>
          <a:xfrm>
            <a:off x="2210699" y="4700241"/>
            <a:ext cx="13866603" cy="1536174"/>
          </a:xfrm>
          <a:prstGeom prst="rect">
            <a:avLst/>
          </a:prstGeom>
        </p:spPr>
        <p:txBody>
          <a:bodyPr lIns="0" tIns="0" rIns="0" bIns="0" rtlCol="0" anchor="t">
            <a:spAutoFit/>
          </a:bodyPr>
          <a:lstStyle/>
          <a:p>
            <a:pPr marL="0" lvl="0" indent="0" algn="l">
              <a:lnSpc>
                <a:spcPts val="3003"/>
              </a:lnSpc>
            </a:pPr>
            <a:r>
              <a:rPr lang="en-US" sz="2145" i="1">
                <a:solidFill>
                  <a:srgbClr val="000000"/>
                </a:solidFill>
                <a:latin typeface="Poppins Italics"/>
                <a:ea typeface="Poppins Italics"/>
                <a:cs typeface="Poppins Italics"/>
                <a:sym typeface="Poppins Italics"/>
              </a:rPr>
              <a:t>The following slides provide examples of strategic improvement steps that can be taken to support your programs.</a:t>
            </a:r>
          </a:p>
          <a:p>
            <a:pPr marL="0" lvl="0" indent="0" algn="l">
              <a:lnSpc>
                <a:spcPts val="3003"/>
              </a:lnSpc>
            </a:pPr>
            <a:endParaRPr lang="en-US" sz="2145" i="1">
              <a:solidFill>
                <a:srgbClr val="000000"/>
              </a:solidFill>
              <a:latin typeface="Poppins Italics"/>
              <a:ea typeface="Poppins Italics"/>
              <a:cs typeface="Poppins Italics"/>
              <a:sym typeface="Poppins Italics"/>
            </a:endParaRPr>
          </a:p>
          <a:p>
            <a:pPr marL="0" lvl="0" indent="0" algn="l">
              <a:lnSpc>
                <a:spcPts val="3003"/>
              </a:lnSpc>
            </a:pPr>
            <a:r>
              <a:rPr lang="en-US" sz="2145" i="1">
                <a:solidFill>
                  <a:srgbClr val="000000"/>
                </a:solidFill>
                <a:latin typeface="Poppins Italics"/>
                <a:ea typeface="Poppins Italics"/>
                <a:cs typeface="Poppins Italics"/>
                <a:sym typeface="Poppins Italics"/>
              </a:rPr>
              <a:t>We also encourage the use of the Volunteering Qld Library of resources as further support.</a:t>
            </a:r>
          </a:p>
        </p:txBody>
      </p:sp>
      <p:sp>
        <p:nvSpPr>
          <p:cNvPr id="5" name="AutoShape 5"/>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8FF"/>
        </a:solidFill>
        <a:effectLst/>
      </p:bgPr>
    </p:bg>
    <p:spTree>
      <p:nvGrpSpPr>
        <p:cNvPr id="1" name=""/>
        <p:cNvGrpSpPr/>
        <p:nvPr/>
      </p:nvGrpSpPr>
      <p:grpSpPr>
        <a:xfrm>
          <a:off x="0" y="0"/>
          <a:ext cx="0" cy="0"/>
          <a:chOff x="0" y="0"/>
          <a:chExt cx="0" cy="0"/>
        </a:xfrm>
      </p:grpSpPr>
      <p:sp>
        <p:nvSpPr>
          <p:cNvPr id="2" name="Freeform 2"/>
          <p:cNvSpPr/>
          <p:nvPr/>
        </p:nvSpPr>
        <p:spPr>
          <a:xfrm>
            <a:off x="-716689" y="8019736"/>
            <a:ext cx="19498302" cy="19498302"/>
          </a:xfrm>
          <a:custGeom>
            <a:avLst/>
            <a:gdLst/>
            <a:ahLst/>
            <a:cxnLst/>
            <a:rect l="l" t="t" r="r" b="b"/>
            <a:pathLst>
              <a:path w="19498302" h="19498302">
                <a:moveTo>
                  <a:pt x="0" y="0"/>
                </a:moveTo>
                <a:lnTo>
                  <a:pt x="19498301" y="0"/>
                </a:lnTo>
                <a:lnTo>
                  <a:pt x="19498301" y="19498301"/>
                </a:lnTo>
                <a:lnTo>
                  <a:pt x="0" y="19498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grpSp>
        <p:nvGrpSpPr>
          <p:cNvPr id="3" name="Group 3"/>
          <p:cNvGrpSpPr/>
          <p:nvPr/>
        </p:nvGrpSpPr>
        <p:grpSpPr>
          <a:xfrm>
            <a:off x="7064615" y="4474841"/>
            <a:ext cx="1905544" cy="2923300"/>
            <a:chOff x="0" y="0"/>
            <a:chExt cx="908129" cy="1393164"/>
          </a:xfrm>
        </p:grpSpPr>
        <p:sp>
          <p:nvSpPr>
            <p:cNvPr id="4" name="Freeform 4"/>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5" name="TextBox 5"/>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6" name="Group 6"/>
          <p:cNvGrpSpPr/>
          <p:nvPr/>
        </p:nvGrpSpPr>
        <p:grpSpPr>
          <a:xfrm>
            <a:off x="12735515" y="4474841"/>
            <a:ext cx="1905544" cy="2923300"/>
            <a:chOff x="0" y="0"/>
            <a:chExt cx="908129" cy="1393164"/>
          </a:xfrm>
        </p:grpSpPr>
        <p:sp>
          <p:nvSpPr>
            <p:cNvPr id="7" name="Freeform 7"/>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8" name="TextBox 8"/>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9" name="Group 9"/>
          <p:cNvGrpSpPr/>
          <p:nvPr/>
        </p:nvGrpSpPr>
        <p:grpSpPr>
          <a:xfrm>
            <a:off x="3646941" y="3181971"/>
            <a:ext cx="4370445" cy="5867860"/>
            <a:chOff x="0" y="0"/>
            <a:chExt cx="1291150" cy="1733528"/>
          </a:xfrm>
        </p:grpSpPr>
        <p:sp>
          <p:nvSpPr>
            <p:cNvPr id="10" name="Freeform 10"/>
            <p:cNvSpPr/>
            <p:nvPr/>
          </p:nvSpPr>
          <p:spPr>
            <a:xfrm>
              <a:off x="0" y="0"/>
              <a:ext cx="1291150" cy="1733528"/>
            </a:xfrm>
            <a:custGeom>
              <a:avLst/>
              <a:gdLst/>
              <a:ahLst/>
              <a:cxnLst/>
              <a:rect l="l" t="t" r="r" b="b"/>
              <a:pathLst>
                <a:path w="1291150" h="1733528">
                  <a:moveTo>
                    <a:pt x="69086" y="0"/>
                  </a:moveTo>
                  <a:lnTo>
                    <a:pt x="1222065" y="0"/>
                  </a:lnTo>
                  <a:cubicBezTo>
                    <a:pt x="1260220" y="0"/>
                    <a:pt x="1291150" y="30931"/>
                    <a:pt x="1291150" y="69086"/>
                  </a:cubicBezTo>
                  <a:lnTo>
                    <a:pt x="1291150" y="1664442"/>
                  </a:lnTo>
                  <a:cubicBezTo>
                    <a:pt x="1291150" y="1702597"/>
                    <a:pt x="1260220" y="1733528"/>
                    <a:pt x="1222065" y="1733528"/>
                  </a:cubicBezTo>
                  <a:lnTo>
                    <a:pt x="69086" y="1733528"/>
                  </a:lnTo>
                  <a:cubicBezTo>
                    <a:pt x="30931" y="1733528"/>
                    <a:pt x="0" y="1702597"/>
                    <a:pt x="0" y="1664442"/>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1" name="TextBox 11"/>
            <p:cNvSpPr txBox="1"/>
            <p:nvPr/>
          </p:nvSpPr>
          <p:spPr>
            <a:xfrm>
              <a:off x="0" y="-38100"/>
              <a:ext cx="1291150" cy="1771628"/>
            </a:xfrm>
            <a:prstGeom prst="rect">
              <a:avLst/>
            </a:prstGeom>
          </p:spPr>
          <p:txBody>
            <a:bodyPr lIns="71438" tIns="71438" rIns="71438" bIns="71438" rtlCol="0" anchor="ctr"/>
            <a:lstStyle/>
            <a:p>
              <a:pPr marL="0" lvl="0" indent="0" algn="ctr">
                <a:lnSpc>
                  <a:spcPts val="2756"/>
                </a:lnSpc>
                <a:spcBef>
                  <a:spcPct val="0"/>
                </a:spcBef>
              </a:pPr>
              <a:endParaRPr/>
            </a:p>
          </p:txBody>
        </p:sp>
      </p:grpSp>
      <p:grpSp>
        <p:nvGrpSpPr>
          <p:cNvPr id="12" name="Group 12"/>
          <p:cNvGrpSpPr/>
          <p:nvPr/>
        </p:nvGrpSpPr>
        <p:grpSpPr>
          <a:xfrm>
            <a:off x="9308669" y="3181971"/>
            <a:ext cx="4370445" cy="5867860"/>
            <a:chOff x="0" y="0"/>
            <a:chExt cx="1291150" cy="1733528"/>
          </a:xfrm>
        </p:grpSpPr>
        <p:sp>
          <p:nvSpPr>
            <p:cNvPr id="13" name="Freeform 13"/>
            <p:cNvSpPr/>
            <p:nvPr/>
          </p:nvSpPr>
          <p:spPr>
            <a:xfrm>
              <a:off x="0" y="0"/>
              <a:ext cx="1291150" cy="1733528"/>
            </a:xfrm>
            <a:custGeom>
              <a:avLst/>
              <a:gdLst/>
              <a:ahLst/>
              <a:cxnLst/>
              <a:rect l="l" t="t" r="r" b="b"/>
              <a:pathLst>
                <a:path w="1291150" h="1733528">
                  <a:moveTo>
                    <a:pt x="69086" y="0"/>
                  </a:moveTo>
                  <a:lnTo>
                    <a:pt x="1222065" y="0"/>
                  </a:lnTo>
                  <a:cubicBezTo>
                    <a:pt x="1260220" y="0"/>
                    <a:pt x="1291150" y="30931"/>
                    <a:pt x="1291150" y="69086"/>
                  </a:cubicBezTo>
                  <a:lnTo>
                    <a:pt x="1291150" y="1664442"/>
                  </a:lnTo>
                  <a:cubicBezTo>
                    <a:pt x="1291150" y="1702597"/>
                    <a:pt x="1260220" y="1733528"/>
                    <a:pt x="1222065" y="1733528"/>
                  </a:cubicBezTo>
                  <a:lnTo>
                    <a:pt x="69086" y="1733528"/>
                  </a:lnTo>
                  <a:cubicBezTo>
                    <a:pt x="30931" y="1733528"/>
                    <a:pt x="0" y="1702597"/>
                    <a:pt x="0" y="1664442"/>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4" name="TextBox 14"/>
            <p:cNvSpPr txBox="1"/>
            <p:nvPr/>
          </p:nvSpPr>
          <p:spPr>
            <a:xfrm>
              <a:off x="0" y="-38100"/>
              <a:ext cx="1291150" cy="1771628"/>
            </a:xfrm>
            <a:prstGeom prst="rect">
              <a:avLst/>
            </a:prstGeom>
          </p:spPr>
          <p:txBody>
            <a:bodyPr lIns="71438" tIns="71438" rIns="71438" bIns="71438" rtlCol="0" anchor="ctr"/>
            <a:lstStyle/>
            <a:p>
              <a:pPr marL="0" lvl="0" indent="0" algn="ctr">
                <a:lnSpc>
                  <a:spcPts val="2756"/>
                </a:lnSpc>
                <a:spcBef>
                  <a:spcPct val="0"/>
                </a:spcBef>
              </a:pPr>
              <a:endParaRPr/>
            </a:p>
          </p:txBody>
        </p:sp>
      </p:grpSp>
      <p:sp>
        <p:nvSpPr>
          <p:cNvPr id="15" name="AutoShape 15"/>
          <p:cNvSpPr/>
          <p:nvPr/>
        </p:nvSpPr>
        <p:spPr>
          <a:xfrm>
            <a:off x="4228790" y="4498653"/>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16" name="AutoShape 16"/>
          <p:cNvSpPr/>
          <p:nvPr/>
        </p:nvSpPr>
        <p:spPr>
          <a:xfrm>
            <a:off x="9987415" y="4474841"/>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17" name="TextBox 17"/>
          <p:cNvSpPr txBox="1"/>
          <p:nvPr/>
        </p:nvSpPr>
        <p:spPr>
          <a:xfrm>
            <a:off x="8017386" y="5373724"/>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u="none" strike="noStrike" spc="180">
                <a:solidFill>
                  <a:srgbClr val="FFFFFF"/>
                </a:solidFill>
                <a:latin typeface="Montserrat Ultra-Bold"/>
                <a:ea typeface="Montserrat Ultra-Bold"/>
                <a:cs typeface="Montserrat Ultra-Bold"/>
                <a:sym typeface="Montserrat Ultra-Bold"/>
              </a:rPr>
              <a:t>1</a:t>
            </a:r>
          </a:p>
        </p:txBody>
      </p:sp>
      <p:sp>
        <p:nvSpPr>
          <p:cNvPr id="18" name="TextBox 18"/>
          <p:cNvSpPr txBox="1"/>
          <p:nvPr/>
        </p:nvSpPr>
        <p:spPr>
          <a:xfrm>
            <a:off x="13729756" y="5526064"/>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spc="180">
                <a:solidFill>
                  <a:srgbClr val="FFFFFF"/>
                </a:solidFill>
                <a:latin typeface="Montserrat Ultra-Bold"/>
                <a:ea typeface="Montserrat Ultra-Bold"/>
                <a:cs typeface="Montserrat Ultra-Bold"/>
                <a:sym typeface="Montserrat Ultra-Bold"/>
              </a:rPr>
              <a:t>2</a:t>
            </a:r>
          </a:p>
        </p:txBody>
      </p:sp>
      <p:sp>
        <p:nvSpPr>
          <p:cNvPr id="19" name="TextBox 19"/>
          <p:cNvSpPr txBox="1"/>
          <p:nvPr/>
        </p:nvSpPr>
        <p:spPr>
          <a:xfrm>
            <a:off x="4072986" y="4970474"/>
            <a:ext cx="3518356" cy="3573508"/>
          </a:xfrm>
          <a:prstGeom prst="rect">
            <a:avLst/>
          </a:prstGeom>
        </p:spPr>
        <p:txBody>
          <a:bodyPr lIns="0" tIns="0" rIns="0" bIns="0" rtlCol="0" anchor="t">
            <a:spAutoFit/>
          </a:bodyPr>
          <a:lstStyle/>
          <a:p>
            <a:pPr marL="368570" lvl="1" indent="-184285" algn="l">
              <a:lnSpc>
                <a:spcPts val="2560"/>
              </a:lnSpc>
              <a:buFont typeface="Arial"/>
              <a:buChar char="•"/>
            </a:pPr>
            <a:r>
              <a:rPr lang="en-US" sz="1707">
                <a:solidFill>
                  <a:srgbClr val="1C1C1A"/>
                </a:solidFill>
                <a:latin typeface="Poppins"/>
                <a:ea typeface="Poppins"/>
                <a:cs typeface="Poppins"/>
                <a:sym typeface="Poppins"/>
              </a:rPr>
              <a:t>Includ</a:t>
            </a:r>
            <a:r>
              <a:rPr lang="en-US" sz="1707" u="none" strike="noStrike">
                <a:solidFill>
                  <a:srgbClr val="1C1C1A"/>
                </a:solidFill>
                <a:latin typeface="Poppins"/>
                <a:ea typeface="Poppins"/>
                <a:cs typeface="Poppins"/>
                <a:sym typeface="Poppins"/>
              </a:rPr>
              <a:t>e volunteers in review committees</a:t>
            </a:r>
          </a:p>
          <a:p>
            <a:pPr marL="368570" lvl="1" indent="-184285" algn="l">
              <a:lnSpc>
                <a:spcPts val="2560"/>
              </a:lnSpc>
              <a:buFont typeface="Arial"/>
              <a:buChar char="•"/>
            </a:pPr>
            <a:r>
              <a:rPr lang="en-US" sz="1707" u="none" strike="noStrike">
                <a:solidFill>
                  <a:srgbClr val="1C1C1A"/>
                </a:solidFill>
                <a:latin typeface="Poppins"/>
                <a:ea typeface="Poppins"/>
                <a:cs typeface="Poppins"/>
                <a:sym typeface="Poppins"/>
              </a:rPr>
              <a:t>Invite volunteers to co-lead or contribute to review processes</a:t>
            </a:r>
          </a:p>
          <a:p>
            <a:pPr marL="368570" lvl="1" indent="-184285" algn="l">
              <a:lnSpc>
                <a:spcPts val="2560"/>
              </a:lnSpc>
              <a:buFont typeface="Arial"/>
              <a:buChar char="•"/>
            </a:pPr>
            <a:r>
              <a:rPr lang="en-US" sz="1707" u="none" strike="noStrike">
                <a:solidFill>
                  <a:srgbClr val="1C1C1A"/>
                </a:solidFill>
                <a:latin typeface="Poppins"/>
                <a:ea typeface="Poppins"/>
                <a:cs typeface="Poppins"/>
                <a:sym typeface="Poppins"/>
              </a:rPr>
              <a:t>Ensure diverse representation across roles and backgrounds</a:t>
            </a:r>
          </a:p>
          <a:p>
            <a:pPr marL="368570" lvl="1" indent="-184285" algn="l">
              <a:lnSpc>
                <a:spcPts val="2560"/>
              </a:lnSpc>
              <a:buFont typeface="Arial"/>
              <a:buChar char="•"/>
            </a:pPr>
            <a:r>
              <a:rPr lang="en-US" sz="1707" u="none" strike="noStrike">
                <a:solidFill>
                  <a:srgbClr val="1C1C1A"/>
                </a:solidFill>
                <a:latin typeface="Poppins"/>
                <a:ea typeface="Poppins"/>
                <a:cs typeface="Poppins"/>
                <a:sym typeface="Poppins"/>
              </a:rPr>
              <a:t>Build trust and transparency through shared decision-making</a:t>
            </a:r>
          </a:p>
        </p:txBody>
      </p:sp>
      <p:sp>
        <p:nvSpPr>
          <p:cNvPr id="20" name="TextBox 20"/>
          <p:cNvSpPr txBox="1"/>
          <p:nvPr/>
        </p:nvSpPr>
        <p:spPr>
          <a:xfrm>
            <a:off x="9734714" y="4970474"/>
            <a:ext cx="3518356" cy="3249658"/>
          </a:xfrm>
          <a:prstGeom prst="rect">
            <a:avLst/>
          </a:prstGeom>
        </p:spPr>
        <p:txBody>
          <a:bodyPr lIns="0" tIns="0" rIns="0" bIns="0" rtlCol="0" anchor="t">
            <a:spAutoFit/>
          </a:bodyPr>
          <a:lstStyle/>
          <a:p>
            <a:pPr marL="368570" lvl="1" indent="-184285" algn="l">
              <a:lnSpc>
                <a:spcPts val="2560"/>
              </a:lnSpc>
              <a:buFont typeface="Arial"/>
              <a:buChar char="•"/>
            </a:pPr>
            <a:r>
              <a:rPr lang="en-US" sz="1707">
                <a:solidFill>
                  <a:srgbClr val="1C1C1A"/>
                </a:solidFill>
                <a:latin typeface="Poppins"/>
                <a:ea typeface="Poppins"/>
                <a:cs typeface="Poppins"/>
                <a:sym typeface="Poppins"/>
              </a:rPr>
              <a:t>Id</a:t>
            </a:r>
            <a:r>
              <a:rPr lang="en-US" sz="1707" u="none" strike="noStrike">
                <a:solidFill>
                  <a:srgbClr val="1C1C1A"/>
                </a:solidFill>
                <a:latin typeface="Poppins"/>
                <a:ea typeface="Poppins"/>
                <a:cs typeface="Poppins"/>
                <a:sym typeface="Poppins"/>
              </a:rPr>
              <a:t>entify strengths, weaknesses, opportunities, and threats</a:t>
            </a:r>
          </a:p>
          <a:p>
            <a:pPr marL="368570" lvl="1" indent="-184285" algn="l">
              <a:lnSpc>
                <a:spcPts val="2560"/>
              </a:lnSpc>
              <a:buFont typeface="Arial"/>
              <a:buChar char="•"/>
            </a:pPr>
            <a:r>
              <a:rPr lang="en-US" sz="1707" u="none" strike="noStrike">
                <a:solidFill>
                  <a:srgbClr val="1C1C1A"/>
                </a:solidFill>
                <a:latin typeface="Poppins"/>
                <a:ea typeface="Poppins"/>
                <a:cs typeface="Poppins"/>
                <a:sym typeface="Poppins"/>
              </a:rPr>
              <a:t>Facilitate collaborative workshops to explore findings</a:t>
            </a:r>
          </a:p>
          <a:p>
            <a:pPr marL="368570" lvl="1" indent="-184285" algn="l">
              <a:lnSpc>
                <a:spcPts val="2560"/>
              </a:lnSpc>
              <a:buFont typeface="Arial"/>
              <a:buChar char="•"/>
            </a:pPr>
            <a:r>
              <a:rPr lang="en-US" sz="1707" u="none" strike="noStrike">
                <a:solidFill>
                  <a:srgbClr val="1C1C1A"/>
                </a:solidFill>
                <a:latin typeface="Poppins"/>
                <a:ea typeface="Poppins"/>
                <a:cs typeface="Poppins"/>
                <a:sym typeface="Poppins"/>
              </a:rPr>
              <a:t>Use results to guide strategic improvements and innovation</a:t>
            </a:r>
          </a:p>
          <a:p>
            <a:pPr algn="l">
              <a:lnSpc>
                <a:spcPts val="2560"/>
              </a:lnSpc>
            </a:pPr>
            <a:endParaRPr lang="en-US" sz="1707" u="none" strike="noStrike">
              <a:solidFill>
                <a:srgbClr val="1C1C1A"/>
              </a:solidFill>
              <a:latin typeface="Poppins"/>
              <a:ea typeface="Poppins"/>
              <a:cs typeface="Poppins"/>
              <a:sym typeface="Poppins"/>
            </a:endParaRPr>
          </a:p>
        </p:txBody>
      </p:sp>
      <p:sp>
        <p:nvSpPr>
          <p:cNvPr id="21" name="TextBox 21"/>
          <p:cNvSpPr txBox="1"/>
          <p:nvPr/>
        </p:nvSpPr>
        <p:spPr>
          <a:xfrm>
            <a:off x="4228790" y="3409239"/>
            <a:ext cx="3203453" cy="646502"/>
          </a:xfrm>
          <a:prstGeom prst="rect">
            <a:avLst/>
          </a:prstGeom>
        </p:spPr>
        <p:txBody>
          <a:bodyPr lIns="0" tIns="0" rIns="0" bIns="0" rtlCol="0" anchor="t">
            <a:spAutoFit/>
          </a:bodyPr>
          <a:lstStyle/>
          <a:p>
            <a:pPr marL="0" lvl="0" indent="0" algn="l">
              <a:lnSpc>
                <a:spcPts val="2617"/>
              </a:lnSpc>
            </a:pPr>
            <a:r>
              <a:rPr lang="en-US" sz="2110" b="1">
                <a:solidFill>
                  <a:srgbClr val="1C1C1A"/>
                </a:solidFill>
                <a:latin typeface="Montserrat Ultra-Bold"/>
                <a:ea typeface="Montserrat Ultra-Bold"/>
                <a:cs typeface="Montserrat Ultra-Bold"/>
                <a:sym typeface="Montserrat Ultra-Bold"/>
              </a:rPr>
              <a:t>Include volunteers in review committees</a:t>
            </a:r>
          </a:p>
        </p:txBody>
      </p:sp>
      <p:sp>
        <p:nvSpPr>
          <p:cNvPr id="22" name="TextBox 22"/>
          <p:cNvSpPr txBox="1"/>
          <p:nvPr/>
        </p:nvSpPr>
        <p:spPr>
          <a:xfrm>
            <a:off x="9900686" y="3430976"/>
            <a:ext cx="3298964" cy="654980"/>
          </a:xfrm>
          <a:prstGeom prst="rect">
            <a:avLst/>
          </a:prstGeom>
        </p:spPr>
        <p:txBody>
          <a:bodyPr lIns="0" tIns="0" rIns="0" bIns="0" rtlCol="0" anchor="t">
            <a:spAutoFit/>
          </a:bodyPr>
          <a:lstStyle/>
          <a:p>
            <a:pPr marL="0" lvl="0" indent="0" algn="l">
              <a:lnSpc>
                <a:spcPts val="2636"/>
              </a:lnSpc>
            </a:pPr>
            <a:r>
              <a:rPr lang="en-US" sz="2126" b="1">
                <a:solidFill>
                  <a:srgbClr val="1C1C1A"/>
                </a:solidFill>
                <a:latin typeface="Montserrat Ultra-Bold"/>
                <a:ea typeface="Montserrat Ultra-Bold"/>
                <a:cs typeface="Montserrat Ultra-Bold"/>
                <a:sym typeface="Montserrat Ultra-Bold"/>
              </a:rPr>
              <a:t>Use SWOT analysis for program evaluation</a:t>
            </a:r>
          </a:p>
        </p:txBody>
      </p:sp>
      <p:sp>
        <p:nvSpPr>
          <p:cNvPr id="23" name="TextBox 23"/>
          <p:cNvSpPr txBox="1"/>
          <p:nvPr/>
        </p:nvSpPr>
        <p:spPr>
          <a:xfrm>
            <a:off x="1783097" y="1284610"/>
            <a:ext cx="16504903" cy="684530"/>
          </a:xfrm>
          <a:prstGeom prst="rect">
            <a:avLst/>
          </a:prstGeom>
        </p:spPr>
        <p:txBody>
          <a:bodyPr lIns="0" tIns="0" rIns="0" bIns="0" rtlCol="0" anchor="t">
            <a:spAutoFit/>
          </a:bodyPr>
          <a:lstStyle/>
          <a:p>
            <a:pPr marL="0" lvl="1" indent="0" algn="l">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REVIEW</a:t>
            </a:r>
          </a:p>
        </p:txBody>
      </p:sp>
      <p:sp>
        <p:nvSpPr>
          <p:cNvPr id="24" name="AutoShape 24"/>
          <p:cNvSpPr/>
          <p:nvPr/>
        </p:nvSpPr>
        <p:spPr>
          <a:xfrm>
            <a:off x="1783139" y="2136127"/>
            <a:ext cx="8663773" cy="19050"/>
          </a:xfrm>
          <a:prstGeom prst="line">
            <a:avLst/>
          </a:prstGeom>
          <a:ln w="38100" cap="flat">
            <a:solidFill>
              <a:srgbClr val="C72036"/>
            </a:solidFill>
            <a:prstDash val="solid"/>
            <a:headEnd type="none" w="sm" len="sm"/>
            <a:tailEnd type="none" w="sm" len="sm"/>
          </a:ln>
        </p:spPr>
        <p:txBody>
          <a:bodyPr/>
          <a:lstStyle/>
          <a:p>
            <a:endParaRPr lang="en-AU"/>
          </a:p>
        </p:txBody>
      </p:sp>
      <p:sp>
        <p:nvSpPr>
          <p:cNvPr id="25" name="Freeform 25"/>
          <p:cNvSpPr/>
          <p:nvPr/>
        </p:nvSpPr>
        <p:spPr>
          <a:xfrm flipH="1">
            <a:off x="-1111606" y="-837105"/>
            <a:ext cx="3512646" cy="3161381"/>
          </a:xfrm>
          <a:custGeom>
            <a:avLst/>
            <a:gdLst/>
            <a:ahLst/>
            <a:cxnLst/>
            <a:rect l="l" t="t" r="r" b="b"/>
            <a:pathLst>
              <a:path w="3512646" h="3161381">
                <a:moveTo>
                  <a:pt x="3512646" y="0"/>
                </a:moveTo>
                <a:lnTo>
                  <a:pt x="0" y="0"/>
                </a:lnTo>
                <a:lnTo>
                  <a:pt x="0" y="3161381"/>
                </a:lnTo>
                <a:lnTo>
                  <a:pt x="3512646" y="3161381"/>
                </a:lnTo>
                <a:lnTo>
                  <a:pt x="3512646" y="0"/>
                </a:lnTo>
                <a:close/>
              </a:path>
            </a:pathLst>
          </a:custGeom>
          <a:blipFill>
            <a:blip r:embed="rId4">
              <a:alphaModFix amt="43999"/>
              <a:extLst>
                <a:ext uri="{96DAC541-7B7A-43D3-8B79-37D633B846F1}">
                  <asvg:svgBlip xmlns:asvg="http://schemas.microsoft.com/office/drawing/2016/SVG/main" r:embed="rId5"/>
                </a:ext>
              </a:extLst>
            </a:blip>
            <a:stretch>
              <a:fillRect l="-15" r="-15"/>
            </a:stretch>
          </a:blipFill>
        </p:spPr>
        <p:txBody>
          <a:bodyPr/>
          <a:lstStyle/>
          <a:p>
            <a:endParaRPr lang="en-A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8FF"/>
        </a:solidFill>
        <a:effectLst/>
      </p:bgPr>
    </p:bg>
    <p:spTree>
      <p:nvGrpSpPr>
        <p:cNvPr id="1" name=""/>
        <p:cNvGrpSpPr/>
        <p:nvPr/>
      </p:nvGrpSpPr>
      <p:grpSpPr>
        <a:xfrm>
          <a:off x="0" y="0"/>
          <a:ext cx="0" cy="0"/>
          <a:chOff x="0" y="0"/>
          <a:chExt cx="0" cy="0"/>
        </a:xfrm>
      </p:grpSpPr>
      <p:sp>
        <p:nvSpPr>
          <p:cNvPr id="2" name="Freeform 2"/>
          <p:cNvSpPr/>
          <p:nvPr/>
        </p:nvSpPr>
        <p:spPr>
          <a:xfrm>
            <a:off x="-716689" y="8019736"/>
            <a:ext cx="19498302" cy="19498302"/>
          </a:xfrm>
          <a:custGeom>
            <a:avLst/>
            <a:gdLst/>
            <a:ahLst/>
            <a:cxnLst/>
            <a:rect l="l" t="t" r="r" b="b"/>
            <a:pathLst>
              <a:path w="19498302" h="19498302">
                <a:moveTo>
                  <a:pt x="0" y="0"/>
                </a:moveTo>
                <a:lnTo>
                  <a:pt x="19498301" y="0"/>
                </a:lnTo>
                <a:lnTo>
                  <a:pt x="19498301" y="19498301"/>
                </a:lnTo>
                <a:lnTo>
                  <a:pt x="0" y="19498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grpSp>
        <p:nvGrpSpPr>
          <p:cNvPr id="3" name="Group 3"/>
          <p:cNvGrpSpPr/>
          <p:nvPr/>
        </p:nvGrpSpPr>
        <p:grpSpPr>
          <a:xfrm>
            <a:off x="7719880" y="4355454"/>
            <a:ext cx="1905544" cy="2923300"/>
            <a:chOff x="0" y="0"/>
            <a:chExt cx="908129" cy="1393164"/>
          </a:xfrm>
        </p:grpSpPr>
        <p:sp>
          <p:nvSpPr>
            <p:cNvPr id="4" name="Freeform 4"/>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5" name="TextBox 5"/>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6" name="Group 6"/>
          <p:cNvGrpSpPr/>
          <p:nvPr/>
        </p:nvGrpSpPr>
        <p:grpSpPr>
          <a:xfrm>
            <a:off x="13390781" y="4355454"/>
            <a:ext cx="1905544" cy="2923300"/>
            <a:chOff x="0" y="0"/>
            <a:chExt cx="908129" cy="1393164"/>
          </a:xfrm>
        </p:grpSpPr>
        <p:sp>
          <p:nvSpPr>
            <p:cNvPr id="7" name="Freeform 7"/>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8" name="TextBox 8"/>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9" name="Group 9"/>
          <p:cNvGrpSpPr/>
          <p:nvPr/>
        </p:nvGrpSpPr>
        <p:grpSpPr>
          <a:xfrm>
            <a:off x="4302207" y="2531084"/>
            <a:ext cx="4370445" cy="6879425"/>
            <a:chOff x="0" y="0"/>
            <a:chExt cx="1291150" cy="2032372"/>
          </a:xfrm>
        </p:grpSpPr>
        <p:sp>
          <p:nvSpPr>
            <p:cNvPr id="10" name="Freeform 10"/>
            <p:cNvSpPr/>
            <p:nvPr/>
          </p:nvSpPr>
          <p:spPr>
            <a:xfrm>
              <a:off x="0" y="0"/>
              <a:ext cx="1291150" cy="2032372"/>
            </a:xfrm>
            <a:custGeom>
              <a:avLst/>
              <a:gdLst/>
              <a:ahLst/>
              <a:cxnLst/>
              <a:rect l="l" t="t" r="r" b="b"/>
              <a:pathLst>
                <a:path w="1291150" h="2032372">
                  <a:moveTo>
                    <a:pt x="69086" y="0"/>
                  </a:moveTo>
                  <a:lnTo>
                    <a:pt x="1222065" y="0"/>
                  </a:lnTo>
                  <a:cubicBezTo>
                    <a:pt x="1260220" y="0"/>
                    <a:pt x="1291150" y="30931"/>
                    <a:pt x="1291150" y="69086"/>
                  </a:cubicBezTo>
                  <a:lnTo>
                    <a:pt x="1291150" y="1963287"/>
                  </a:lnTo>
                  <a:cubicBezTo>
                    <a:pt x="1291150" y="2001441"/>
                    <a:pt x="1260220" y="2032372"/>
                    <a:pt x="1222065" y="2032372"/>
                  </a:cubicBezTo>
                  <a:lnTo>
                    <a:pt x="69086" y="2032372"/>
                  </a:lnTo>
                  <a:cubicBezTo>
                    <a:pt x="30931" y="2032372"/>
                    <a:pt x="0" y="2001441"/>
                    <a:pt x="0" y="1963287"/>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1" name="TextBox 11"/>
            <p:cNvSpPr txBox="1"/>
            <p:nvPr/>
          </p:nvSpPr>
          <p:spPr>
            <a:xfrm>
              <a:off x="0" y="-38100"/>
              <a:ext cx="1291150" cy="2070472"/>
            </a:xfrm>
            <a:prstGeom prst="rect">
              <a:avLst/>
            </a:prstGeom>
          </p:spPr>
          <p:txBody>
            <a:bodyPr lIns="71438" tIns="71438" rIns="71438" bIns="71438" rtlCol="0" anchor="ctr"/>
            <a:lstStyle/>
            <a:p>
              <a:pPr marL="0" lvl="0" indent="0" algn="ctr">
                <a:lnSpc>
                  <a:spcPts val="2756"/>
                </a:lnSpc>
                <a:spcBef>
                  <a:spcPct val="0"/>
                </a:spcBef>
              </a:pPr>
              <a:endParaRPr/>
            </a:p>
          </p:txBody>
        </p:sp>
      </p:grpSp>
      <p:grpSp>
        <p:nvGrpSpPr>
          <p:cNvPr id="12" name="Group 12"/>
          <p:cNvGrpSpPr/>
          <p:nvPr/>
        </p:nvGrpSpPr>
        <p:grpSpPr>
          <a:xfrm>
            <a:off x="9963935" y="2531084"/>
            <a:ext cx="4370445" cy="6879425"/>
            <a:chOff x="0" y="0"/>
            <a:chExt cx="1291150" cy="2032372"/>
          </a:xfrm>
        </p:grpSpPr>
        <p:sp>
          <p:nvSpPr>
            <p:cNvPr id="13" name="Freeform 13"/>
            <p:cNvSpPr/>
            <p:nvPr/>
          </p:nvSpPr>
          <p:spPr>
            <a:xfrm>
              <a:off x="0" y="0"/>
              <a:ext cx="1291150" cy="2032372"/>
            </a:xfrm>
            <a:custGeom>
              <a:avLst/>
              <a:gdLst/>
              <a:ahLst/>
              <a:cxnLst/>
              <a:rect l="l" t="t" r="r" b="b"/>
              <a:pathLst>
                <a:path w="1291150" h="2032372">
                  <a:moveTo>
                    <a:pt x="69086" y="0"/>
                  </a:moveTo>
                  <a:lnTo>
                    <a:pt x="1222065" y="0"/>
                  </a:lnTo>
                  <a:cubicBezTo>
                    <a:pt x="1260220" y="0"/>
                    <a:pt x="1291150" y="30931"/>
                    <a:pt x="1291150" y="69086"/>
                  </a:cubicBezTo>
                  <a:lnTo>
                    <a:pt x="1291150" y="1963287"/>
                  </a:lnTo>
                  <a:cubicBezTo>
                    <a:pt x="1291150" y="2001441"/>
                    <a:pt x="1260220" y="2032372"/>
                    <a:pt x="1222065" y="2032372"/>
                  </a:cubicBezTo>
                  <a:lnTo>
                    <a:pt x="69086" y="2032372"/>
                  </a:lnTo>
                  <a:cubicBezTo>
                    <a:pt x="30931" y="2032372"/>
                    <a:pt x="0" y="2001441"/>
                    <a:pt x="0" y="1963287"/>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4" name="TextBox 14"/>
            <p:cNvSpPr txBox="1"/>
            <p:nvPr/>
          </p:nvSpPr>
          <p:spPr>
            <a:xfrm>
              <a:off x="0" y="-38100"/>
              <a:ext cx="1291150" cy="2070472"/>
            </a:xfrm>
            <a:prstGeom prst="rect">
              <a:avLst/>
            </a:prstGeom>
          </p:spPr>
          <p:txBody>
            <a:bodyPr lIns="71438" tIns="71438" rIns="71438" bIns="71438" rtlCol="0" anchor="ctr"/>
            <a:lstStyle/>
            <a:p>
              <a:pPr marL="0" lvl="0" indent="0" algn="ctr">
                <a:lnSpc>
                  <a:spcPts val="2756"/>
                </a:lnSpc>
                <a:spcBef>
                  <a:spcPct val="0"/>
                </a:spcBef>
              </a:pPr>
              <a:endParaRPr/>
            </a:p>
          </p:txBody>
        </p:sp>
      </p:grpSp>
      <p:sp>
        <p:nvSpPr>
          <p:cNvPr id="15" name="AutoShape 15"/>
          <p:cNvSpPr/>
          <p:nvPr/>
        </p:nvSpPr>
        <p:spPr>
          <a:xfrm>
            <a:off x="4884056" y="4112566"/>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16" name="AutoShape 16"/>
          <p:cNvSpPr/>
          <p:nvPr/>
        </p:nvSpPr>
        <p:spPr>
          <a:xfrm>
            <a:off x="10555952" y="4088754"/>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17" name="TextBox 17"/>
          <p:cNvSpPr txBox="1"/>
          <p:nvPr/>
        </p:nvSpPr>
        <p:spPr>
          <a:xfrm>
            <a:off x="8672652" y="5254337"/>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u="none" strike="noStrike" spc="180">
                <a:solidFill>
                  <a:srgbClr val="FFFFFF"/>
                </a:solidFill>
                <a:latin typeface="Montserrat Ultra-Bold"/>
                <a:ea typeface="Montserrat Ultra-Bold"/>
                <a:cs typeface="Montserrat Ultra-Bold"/>
                <a:sym typeface="Montserrat Ultra-Bold"/>
              </a:rPr>
              <a:t>1</a:t>
            </a:r>
          </a:p>
        </p:txBody>
      </p:sp>
      <p:sp>
        <p:nvSpPr>
          <p:cNvPr id="18" name="TextBox 18"/>
          <p:cNvSpPr txBox="1"/>
          <p:nvPr/>
        </p:nvSpPr>
        <p:spPr>
          <a:xfrm>
            <a:off x="14385022" y="5406676"/>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spc="180">
                <a:solidFill>
                  <a:srgbClr val="FFFFFF"/>
                </a:solidFill>
                <a:latin typeface="Montserrat Ultra-Bold"/>
                <a:ea typeface="Montserrat Ultra-Bold"/>
                <a:cs typeface="Montserrat Ultra-Bold"/>
                <a:sym typeface="Montserrat Ultra-Bold"/>
              </a:rPr>
              <a:t>2</a:t>
            </a:r>
          </a:p>
        </p:txBody>
      </p:sp>
      <p:sp>
        <p:nvSpPr>
          <p:cNvPr id="19" name="TextBox 19"/>
          <p:cNvSpPr txBox="1"/>
          <p:nvPr/>
        </p:nvSpPr>
        <p:spPr>
          <a:xfrm>
            <a:off x="4728252" y="4632252"/>
            <a:ext cx="3518356" cy="2942953"/>
          </a:xfrm>
          <a:prstGeom prst="rect">
            <a:avLst/>
          </a:prstGeom>
        </p:spPr>
        <p:txBody>
          <a:bodyPr lIns="0" tIns="0" rIns="0" bIns="0" rtlCol="0" anchor="t">
            <a:spAutoFit/>
          </a:bodyPr>
          <a:lstStyle/>
          <a:p>
            <a:pPr marL="368570" lvl="1" indent="-184285" algn="l">
              <a:lnSpc>
                <a:spcPts val="2560"/>
              </a:lnSpc>
              <a:buFont typeface="Arial"/>
              <a:buChar char="•"/>
            </a:pPr>
            <a:r>
              <a:rPr lang="en-US" sz="1707">
                <a:solidFill>
                  <a:srgbClr val="1C1C1A"/>
                </a:solidFill>
                <a:latin typeface="Poppins"/>
                <a:ea typeface="Poppins"/>
                <a:cs typeface="Poppins"/>
                <a:sym typeface="Poppins"/>
              </a:rPr>
              <a:t>Pull data directly from volunteer management platforms</a:t>
            </a:r>
          </a:p>
          <a:p>
            <a:pPr marL="368570" lvl="1" indent="-184285" algn="l">
              <a:lnSpc>
                <a:spcPts val="2560"/>
              </a:lnSpc>
              <a:buFont typeface="Arial"/>
              <a:buChar char="•"/>
            </a:pPr>
            <a:r>
              <a:rPr lang="en-US" sz="1707">
                <a:solidFill>
                  <a:srgbClr val="1C1C1A"/>
                </a:solidFill>
                <a:latin typeface="Poppins"/>
                <a:ea typeface="Poppins"/>
                <a:cs typeface="Poppins"/>
                <a:sym typeface="Poppins"/>
              </a:rPr>
              <a:t>Use templates to standardise reporting across programs</a:t>
            </a:r>
          </a:p>
          <a:p>
            <a:pPr marL="368570" lvl="1" indent="-184285" algn="l">
              <a:lnSpc>
                <a:spcPts val="2560"/>
              </a:lnSpc>
              <a:buFont typeface="Arial"/>
              <a:buChar char="•"/>
            </a:pPr>
            <a:r>
              <a:rPr lang="en-US" sz="1707">
                <a:solidFill>
                  <a:srgbClr val="1C1C1A"/>
                </a:solidFill>
                <a:latin typeface="Poppins"/>
                <a:ea typeface="Poppins"/>
                <a:cs typeface="Poppins"/>
                <a:sym typeface="Poppins"/>
              </a:rPr>
              <a:t>Reduce manual workload and improve consistency</a:t>
            </a:r>
          </a:p>
          <a:p>
            <a:pPr algn="l">
              <a:lnSpc>
                <a:spcPts val="2710"/>
              </a:lnSpc>
            </a:pPr>
            <a:endParaRPr lang="en-US" sz="1707">
              <a:solidFill>
                <a:srgbClr val="1C1C1A"/>
              </a:solidFill>
              <a:latin typeface="Poppins"/>
              <a:ea typeface="Poppins"/>
              <a:cs typeface="Poppins"/>
              <a:sym typeface="Poppins"/>
            </a:endParaRPr>
          </a:p>
        </p:txBody>
      </p:sp>
      <p:sp>
        <p:nvSpPr>
          <p:cNvPr id="20" name="TextBox 20"/>
          <p:cNvSpPr txBox="1"/>
          <p:nvPr/>
        </p:nvSpPr>
        <p:spPr>
          <a:xfrm>
            <a:off x="10389979" y="4641777"/>
            <a:ext cx="3518356" cy="2443843"/>
          </a:xfrm>
          <a:prstGeom prst="rect">
            <a:avLst/>
          </a:prstGeom>
        </p:spPr>
        <p:txBody>
          <a:bodyPr lIns="0" tIns="0" rIns="0" bIns="0" rtlCol="0" anchor="t">
            <a:spAutoFit/>
          </a:bodyPr>
          <a:lstStyle/>
          <a:p>
            <a:pPr marL="346981" lvl="1" indent="-173490" algn="l">
              <a:lnSpc>
                <a:spcPts val="2410"/>
              </a:lnSpc>
              <a:buFont typeface="Arial"/>
              <a:buChar char="•"/>
            </a:pPr>
            <a:r>
              <a:rPr lang="en-US" sz="1607">
                <a:solidFill>
                  <a:srgbClr val="1C1C1A"/>
                </a:solidFill>
                <a:latin typeface="Poppins"/>
                <a:ea typeface="Poppins"/>
                <a:cs typeface="Poppins"/>
                <a:sym typeface="Poppins"/>
              </a:rPr>
              <a:t>Cr</a:t>
            </a:r>
            <a:r>
              <a:rPr lang="en-US" sz="1607" u="none" strike="noStrike">
                <a:solidFill>
                  <a:srgbClr val="1C1C1A"/>
                </a:solidFill>
                <a:latin typeface="Poppins"/>
                <a:ea typeface="Poppins"/>
                <a:cs typeface="Poppins"/>
                <a:sym typeface="Poppins"/>
              </a:rPr>
              <a:t>eate calendar reminders for quarterly or annual reviews</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Use pre-designed templates to guide review discussions</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Ensure continuity and accountability in review processes</a:t>
            </a:r>
          </a:p>
          <a:p>
            <a:pPr algn="l">
              <a:lnSpc>
                <a:spcPts val="2410"/>
              </a:lnSpc>
            </a:pPr>
            <a:endParaRPr lang="en-US" sz="1607" u="none" strike="noStrike">
              <a:solidFill>
                <a:srgbClr val="1C1C1A"/>
              </a:solidFill>
              <a:latin typeface="Poppins"/>
              <a:ea typeface="Poppins"/>
              <a:cs typeface="Poppins"/>
              <a:sym typeface="Poppins"/>
            </a:endParaRPr>
          </a:p>
        </p:txBody>
      </p:sp>
      <p:sp>
        <p:nvSpPr>
          <p:cNvPr id="21" name="TextBox 21"/>
          <p:cNvSpPr txBox="1"/>
          <p:nvPr/>
        </p:nvSpPr>
        <p:spPr>
          <a:xfrm>
            <a:off x="4884056" y="3044438"/>
            <a:ext cx="3203453" cy="891915"/>
          </a:xfrm>
          <a:prstGeom prst="rect">
            <a:avLst/>
          </a:prstGeom>
        </p:spPr>
        <p:txBody>
          <a:bodyPr lIns="0" tIns="0" rIns="0" bIns="0" rtlCol="0" anchor="t">
            <a:spAutoFit/>
          </a:bodyPr>
          <a:lstStyle/>
          <a:p>
            <a:pPr marL="0" lvl="0" indent="0" algn="l">
              <a:lnSpc>
                <a:spcPts val="2369"/>
              </a:lnSpc>
            </a:pPr>
            <a:r>
              <a:rPr lang="en-US" sz="1910" b="1">
                <a:solidFill>
                  <a:srgbClr val="1C1C1A"/>
                </a:solidFill>
                <a:latin typeface="Montserrat Ultra-Bold"/>
                <a:ea typeface="Montserrat Ultra-Bold"/>
                <a:cs typeface="Montserrat Ultra-Bold"/>
                <a:sym typeface="Montserrat Ultra-Bold"/>
              </a:rPr>
              <a:t>Automate report generation from CRM systems</a:t>
            </a:r>
          </a:p>
        </p:txBody>
      </p:sp>
      <p:sp>
        <p:nvSpPr>
          <p:cNvPr id="22" name="TextBox 22"/>
          <p:cNvSpPr txBox="1"/>
          <p:nvPr/>
        </p:nvSpPr>
        <p:spPr>
          <a:xfrm>
            <a:off x="10555952" y="2772271"/>
            <a:ext cx="3298964" cy="983107"/>
          </a:xfrm>
          <a:prstGeom prst="rect">
            <a:avLst/>
          </a:prstGeom>
        </p:spPr>
        <p:txBody>
          <a:bodyPr lIns="0" tIns="0" rIns="0" bIns="0" rtlCol="0" anchor="t">
            <a:spAutoFit/>
          </a:bodyPr>
          <a:lstStyle/>
          <a:p>
            <a:pPr marL="0" lvl="0" indent="0" algn="l">
              <a:lnSpc>
                <a:spcPts val="2636"/>
              </a:lnSpc>
            </a:pPr>
            <a:r>
              <a:rPr lang="en-US" sz="2126" b="1">
                <a:solidFill>
                  <a:srgbClr val="1C1C1A"/>
                </a:solidFill>
                <a:latin typeface="Montserrat Ultra-Bold"/>
                <a:ea typeface="Montserrat Ultra-Bold"/>
                <a:cs typeface="Montserrat Ultra-Bold"/>
                <a:sym typeface="Montserrat Ultra-Bold"/>
              </a:rPr>
              <a:t>Schedule regular review cycles with templates</a:t>
            </a:r>
          </a:p>
        </p:txBody>
      </p:sp>
      <p:sp>
        <p:nvSpPr>
          <p:cNvPr id="23" name="TextBox 23"/>
          <p:cNvSpPr txBox="1"/>
          <p:nvPr/>
        </p:nvSpPr>
        <p:spPr>
          <a:xfrm>
            <a:off x="16846167" y="5560361"/>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spc="180">
                <a:solidFill>
                  <a:srgbClr val="FFFFFF"/>
                </a:solidFill>
                <a:latin typeface="Montserrat Ultra-Bold"/>
                <a:ea typeface="Montserrat Ultra-Bold"/>
                <a:cs typeface="Montserrat Ultra-Bold"/>
                <a:sym typeface="Montserrat Ultra-Bold"/>
              </a:rPr>
              <a:t>3</a:t>
            </a:r>
          </a:p>
        </p:txBody>
      </p:sp>
      <p:sp>
        <p:nvSpPr>
          <p:cNvPr id="24" name="TextBox 24"/>
          <p:cNvSpPr txBox="1"/>
          <p:nvPr/>
        </p:nvSpPr>
        <p:spPr>
          <a:xfrm>
            <a:off x="1358338" y="390506"/>
            <a:ext cx="16504903" cy="684530"/>
          </a:xfrm>
          <a:prstGeom prst="rect">
            <a:avLst/>
          </a:prstGeom>
        </p:spPr>
        <p:txBody>
          <a:bodyPr lIns="0" tIns="0" rIns="0" bIns="0" rtlCol="0" anchor="t">
            <a:spAutoFit/>
          </a:bodyPr>
          <a:lstStyle/>
          <a:p>
            <a:pPr marL="0" lvl="1" indent="0" algn="l">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STREAMLINING &amp; AUTOMATION</a:t>
            </a:r>
          </a:p>
        </p:txBody>
      </p:sp>
      <p:sp>
        <p:nvSpPr>
          <p:cNvPr id="25" name="AutoShape 25"/>
          <p:cNvSpPr/>
          <p:nvPr/>
        </p:nvSpPr>
        <p:spPr>
          <a:xfrm>
            <a:off x="1358380" y="1417936"/>
            <a:ext cx="8663773" cy="19050"/>
          </a:xfrm>
          <a:prstGeom prst="line">
            <a:avLst/>
          </a:prstGeom>
          <a:ln w="38100" cap="flat">
            <a:solidFill>
              <a:srgbClr val="C72036"/>
            </a:solidFill>
            <a:prstDash val="solid"/>
            <a:headEnd type="none" w="sm" len="sm"/>
            <a:tailEnd type="none" w="sm" len="sm"/>
          </a:ln>
        </p:spPr>
        <p:txBody>
          <a:bodyPr/>
          <a:lstStyle/>
          <a:p>
            <a:endParaRPr lang="en-AU"/>
          </a:p>
        </p:txBody>
      </p:sp>
      <p:sp>
        <p:nvSpPr>
          <p:cNvPr id="26" name="Freeform 26"/>
          <p:cNvSpPr/>
          <p:nvPr/>
        </p:nvSpPr>
        <p:spPr>
          <a:xfrm flipH="1">
            <a:off x="-1111606" y="-837105"/>
            <a:ext cx="3512646" cy="3161381"/>
          </a:xfrm>
          <a:custGeom>
            <a:avLst/>
            <a:gdLst/>
            <a:ahLst/>
            <a:cxnLst/>
            <a:rect l="l" t="t" r="r" b="b"/>
            <a:pathLst>
              <a:path w="3512646" h="3161381">
                <a:moveTo>
                  <a:pt x="3512646" y="0"/>
                </a:moveTo>
                <a:lnTo>
                  <a:pt x="0" y="0"/>
                </a:lnTo>
                <a:lnTo>
                  <a:pt x="0" y="3161381"/>
                </a:lnTo>
                <a:lnTo>
                  <a:pt x="3512646" y="3161381"/>
                </a:lnTo>
                <a:lnTo>
                  <a:pt x="3512646" y="0"/>
                </a:lnTo>
                <a:close/>
              </a:path>
            </a:pathLst>
          </a:custGeom>
          <a:blipFill>
            <a:blip r:embed="rId4">
              <a:alphaModFix amt="43999"/>
              <a:extLst>
                <a:ext uri="{96DAC541-7B7A-43D3-8B79-37D633B846F1}">
                  <asvg:svgBlip xmlns:asvg="http://schemas.microsoft.com/office/drawing/2016/SVG/main" r:embed="rId5"/>
                </a:ext>
              </a:extLst>
            </a:blip>
            <a:stretch>
              <a:fillRect l="-15" r="-15"/>
            </a:stretch>
          </a:blipFill>
        </p:spPr>
        <p:txBody>
          <a:bodyPr/>
          <a:lstStyle/>
          <a:p>
            <a:endParaRPr lang="en-A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157526" y="2767881"/>
          <a:ext cx="14955162" cy="5143500"/>
        </p:xfrm>
        <a:graphic>
          <a:graphicData uri="http://schemas.openxmlformats.org/drawingml/2006/table">
            <a:tbl>
              <a:tblPr/>
              <a:tblGrid>
                <a:gridCol w="2694229">
                  <a:extLst>
                    <a:ext uri="{9D8B030D-6E8A-4147-A177-3AD203B41FA5}">
                      <a16:colId xmlns:a16="http://schemas.microsoft.com/office/drawing/2014/main" val="20000"/>
                    </a:ext>
                  </a:extLst>
                </a:gridCol>
                <a:gridCol w="12260933">
                  <a:extLst>
                    <a:ext uri="{9D8B030D-6E8A-4147-A177-3AD203B41FA5}">
                      <a16:colId xmlns:a16="http://schemas.microsoft.com/office/drawing/2014/main" val="20001"/>
                    </a:ext>
                  </a:extLst>
                </a:gridCol>
              </a:tblGrid>
              <a:tr h="812635">
                <a:tc>
                  <a:txBody>
                    <a:bodyPr/>
                    <a:lstStyle/>
                    <a:p>
                      <a:pPr algn="l">
                        <a:lnSpc>
                          <a:spcPts val="2519"/>
                        </a:lnSpc>
                        <a:defRPr/>
                      </a:pPr>
                      <a:r>
                        <a:rPr lang="en-US" sz="1799" b="1">
                          <a:solidFill>
                            <a:srgbClr val="F6F4F5"/>
                          </a:solidFill>
                          <a:latin typeface="Poppins Bold"/>
                          <a:ea typeface="Poppins Bold"/>
                          <a:cs typeface="Poppins Bold"/>
                          <a:sym typeface="Poppins Bold"/>
                        </a:rPr>
                        <a:t>Strategy</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tc>
                  <a:txBody>
                    <a:bodyPr/>
                    <a:lstStyle/>
                    <a:p>
                      <a:pPr algn="l">
                        <a:lnSpc>
                          <a:spcPts val="2519"/>
                        </a:lnSpc>
                        <a:defRPr/>
                      </a:pPr>
                      <a:r>
                        <a:rPr lang="en-US" sz="1799" b="1">
                          <a:solidFill>
                            <a:srgbClr val="F6F4F5"/>
                          </a:solidFill>
                          <a:latin typeface="Poppins Bold"/>
                          <a:ea typeface="Poppins Bold"/>
                          <a:cs typeface="Poppins Bold"/>
                          <a:sym typeface="Poppins Bold"/>
                        </a:rPr>
                        <a:t>Description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extLst>
                  <a:ext uri="{0D108BD9-81ED-4DB2-BD59-A6C34878D82A}">
                    <a16:rowId xmlns:a16="http://schemas.microsoft.com/office/drawing/2014/main" val="10000"/>
                  </a:ext>
                </a:extLst>
              </a:tr>
              <a:tr h="1443622">
                <a:tc>
                  <a:txBody>
                    <a:bodyPr/>
                    <a:lstStyle/>
                    <a:p>
                      <a:pPr algn="l">
                        <a:lnSpc>
                          <a:spcPts val="2519"/>
                        </a:lnSpc>
                        <a:defRPr/>
                      </a:pPr>
                      <a:r>
                        <a:rPr lang="en-US" sz="1799" b="1">
                          <a:solidFill>
                            <a:srgbClr val="000000"/>
                          </a:solidFill>
                          <a:latin typeface="Poppins Bold"/>
                          <a:ea typeface="Poppins Bold"/>
                          <a:cs typeface="Poppins Bold"/>
                          <a:sym typeface="Poppins Bold"/>
                        </a:rPr>
                        <a:t>Visual storytelling in review reports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marL="388618" lvl="1" indent="-194309" algn="l">
                        <a:lnSpc>
                          <a:spcPts val="2519"/>
                        </a:lnSpc>
                        <a:buFont typeface="Arial"/>
                        <a:buChar char="•"/>
                        <a:defRPr/>
                      </a:pPr>
                      <a:r>
                        <a:rPr lang="en-US" sz="1799">
                          <a:solidFill>
                            <a:srgbClr val="000000"/>
                          </a:solidFill>
                          <a:latin typeface="Poppins"/>
                          <a:ea typeface="Poppins"/>
                          <a:cs typeface="Poppins"/>
                          <a:sym typeface="Poppins"/>
                        </a:rPr>
                        <a:t>Use photos, quotes, and infographics to bring data to life</a:t>
                      </a:r>
                      <a:endParaRPr lang="en-US" sz="1100"/>
                    </a:p>
                    <a:p>
                      <a:pPr marL="388618" lvl="1" indent="-194309" algn="l">
                        <a:lnSpc>
                          <a:spcPts val="2519"/>
                        </a:lnSpc>
                        <a:buFont typeface="Arial"/>
                        <a:buChar char="•"/>
                      </a:pPr>
                      <a:r>
                        <a:rPr lang="en-US" sz="1799">
                          <a:solidFill>
                            <a:srgbClr val="000000"/>
                          </a:solidFill>
                          <a:latin typeface="Poppins"/>
                          <a:ea typeface="Poppins"/>
                          <a:cs typeface="Poppins"/>
                          <a:sym typeface="Poppins"/>
                        </a:rPr>
                        <a:t>Highlight volunteer journeys and community impact</a:t>
                      </a:r>
                    </a:p>
                    <a:p>
                      <a:pPr marL="388618" lvl="1" indent="-194309" algn="l">
                        <a:lnSpc>
                          <a:spcPts val="2519"/>
                        </a:lnSpc>
                        <a:buFont typeface="Arial"/>
                        <a:buChar char="•"/>
                      </a:pPr>
                      <a:r>
                        <a:rPr lang="en-US" sz="1799">
                          <a:solidFill>
                            <a:srgbClr val="000000"/>
                          </a:solidFill>
                          <a:latin typeface="Poppins"/>
                          <a:ea typeface="Poppins"/>
                          <a:cs typeface="Poppins"/>
                          <a:sym typeface="Poppins"/>
                        </a:rPr>
                        <a:t>Make reports more engaging and accessible</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3622">
                <a:tc>
                  <a:txBody>
                    <a:bodyPr/>
                    <a:lstStyle/>
                    <a:p>
                      <a:pPr algn="l">
                        <a:lnSpc>
                          <a:spcPts val="2519"/>
                        </a:lnSpc>
                        <a:defRPr/>
                      </a:pPr>
                      <a:r>
                        <a:rPr lang="en-US" sz="1799" b="1">
                          <a:solidFill>
                            <a:srgbClr val="000000"/>
                          </a:solidFill>
                          <a:latin typeface="Poppins Bold"/>
                          <a:ea typeface="Poppins Bold"/>
                          <a:cs typeface="Poppins Bold"/>
                          <a:sym typeface="Poppins Bold"/>
                        </a:rPr>
                        <a:t>Volunteer-led review presentations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marL="388618" lvl="1" indent="-194309" algn="l">
                        <a:lnSpc>
                          <a:spcPts val="2519"/>
                        </a:lnSpc>
                        <a:buFont typeface="Arial"/>
                        <a:buChar char="•"/>
                        <a:defRPr/>
                      </a:pPr>
                      <a:r>
                        <a:rPr lang="en-US" sz="1799">
                          <a:solidFill>
                            <a:srgbClr val="000000"/>
                          </a:solidFill>
                          <a:latin typeface="Poppins"/>
                          <a:ea typeface="Poppins"/>
                          <a:cs typeface="Poppins"/>
                          <a:sym typeface="Poppins"/>
                        </a:rPr>
                        <a:t>Empower volunteers to present findings or share experiences</a:t>
                      </a:r>
                      <a:endParaRPr lang="en-US" sz="1100"/>
                    </a:p>
                    <a:p>
                      <a:pPr marL="388618" lvl="1" indent="-194309" algn="l">
                        <a:lnSpc>
                          <a:spcPts val="2519"/>
                        </a:lnSpc>
                        <a:buFont typeface="Arial"/>
                        <a:buChar char="•"/>
                      </a:pPr>
                      <a:r>
                        <a:rPr lang="en-US" sz="1799">
                          <a:solidFill>
                            <a:srgbClr val="000000"/>
                          </a:solidFill>
                          <a:latin typeface="Poppins"/>
                          <a:ea typeface="Poppins"/>
                          <a:cs typeface="Poppins"/>
                          <a:sym typeface="Poppins"/>
                        </a:rPr>
                        <a:t>Include peer-to-peer insights and recommendations</a:t>
                      </a:r>
                    </a:p>
                    <a:p>
                      <a:pPr marL="388618" lvl="1" indent="-194309" algn="l">
                        <a:lnSpc>
                          <a:spcPts val="2519"/>
                        </a:lnSpc>
                        <a:buFont typeface="Arial"/>
                        <a:buChar char="•"/>
                      </a:pPr>
                      <a:r>
                        <a:rPr lang="en-US" sz="1799">
                          <a:solidFill>
                            <a:srgbClr val="000000"/>
                          </a:solidFill>
                          <a:latin typeface="Poppins"/>
                          <a:ea typeface="Poppins"/>
                          <a:cs typeface="Poppins"/>
                          <a:sym typeface="Poppins"/>
                        </a:rPr>
                        <a:t>Foster ownership and pride in program outcomes</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3622">
                <a:tc>
                  <a:txBody>
                    <a:bodyPr/>
                    <a:lstStyle/>
                    <a:p>
                      <a:pPr algn="l">
                        <a:lnSpc>
                          <a:spcPts val="2519"/>
                        </a:lnSpc>
                        <a:defRPr/>
                      </a:pPr>
                      <a:r>
                        <a:rPr lang="en-US" sz="1799" b="1">
                          <a:solidFill>
                            <a:srgbClr val="000000"/>
                          </a:solidFill>
                          <a:latin typeface="Poppins Bold"/>
                          <a:ea typeface="Poppins Bold"/>
                          <a:cs typeface="Poppins Bold"/>
                          <a:sym typeface="Poppins Bold"/>
                        </a:rPr>
                        <a:t>Use infographics to share findings internally</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marL="388618" lvl="1" indent="-194309" algn="l">
                        <a:lnSpc>
                          <a:spcPts val="2519"/>
                        </a:lnSpc>
                        <a:buFont typeface="Arial"/>
                        <a:buChar char="•"/>
                        <a:defRPr/>
                      </a:pPr>
                      <a:r>
                        <a:rPr lang="en-US" sz="1799">
                          <a:solidFill>
                            <a:srgbClr val="000000"/>
                          </a:solidFill>
                          <a:latin typeface="Poppins"/>
                          <a:ea typeface="Poppins"/>
                          <a:cs typeface="Poppins"/>
                          <a:sym typeface="Poppins"/>
                        </a:rPr>
                        <a:t>Summarise key insights in visual formats for staff and stakeholders</a:t>
                      </a:r>
                      <a:endParaRPr lang="en-US" sz="1100"/>
                    </a:p>
                    <a:p>
                      <a:pPr marL="388618" lvl="1" indent="-194309" algn="l">
                        <a:lnSpc>
                          <a:spcPts val="2519"/>
                        </a:lnSpc>
                        <a:buFont typeface="Arial"/>
                        <a:buChar char="•"/>
                      </a:pPr>
                      <a:r>
                        <a:rPr lang="en-US" sz="1799">
                          <a:solidFill>
                            <a:srgbClr val="000000"/>
                          </a:solidFill>
                          <a:latin typeface="Poppins"/>
                          <a:ea typeface="Poppins"/>
                          <a:cs typeface="Poppins"/>
                          <a:sym typeface="Poppins"/>
                        </a:rPr>
                        <a:t>Display in common areas or internal newsletters</a:t>
                      </a:r>
                    </a:p>
                    <a:p>
                      <a:pPr marL="388618" lvl="1" indent="-194309" algn="l">
                        <a:lnSpc>
                          <a:spcPts val="2519"/>
                        </a:lnSpc>
                        <a:buFont typeface="Arial"/>
                        <a:buChar char="•"/>
                      </a:pPr>
                      <a:r>
                        <a:rPr lang="en-US" sz="1799">
                          <a:solidFill>
                            <a:srgbClr val="000000"/>
                          </a:solidFill>
                          <a:latin typeface="Poppins"/>
                          <a:ea typeface="Poppins"/>
                          <a:cs typeface="Poppins"/>
                          <a:sym typeface="Poppins"/>
                        </a:rPr>
                        <a:t>Encourage ongoing reflection and dialogue</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3"/>
          <p:cNvSpPr txBox="1"/>
          <p:nvPr/>
        </p:nvSpPr>
        <p:spPr>
          <a:xfrm>
            <a:off x="2613282" y="546735"/>
            <a:ext cx="14043649" cy="8020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a:t>
            </a:r>
            <a:r>
              <a:rPr lang="en-US" sz="4200" spc="-126">
                <a:solidFill>
                  <a:srgbClr val="F6F4F5"/>
                </a:solidFill>
                <a:latin typeface="Poppins"/>
                <a:ea typeface="Poppins"/>
                <a:cs typeface="Poppins"/>
                <a:sym typeface="Poppins"/>
              </a:rPr>
              <a:t> </a:t>
            </a:r>
            <a:r>
              <a:rPr lang="en-US" sz="4200" spc="-126">
                <a:solidFill>
                  <a:srgbClr val="C72036"/>
                </a:solidFill>
                <a:latin typeface="Poppins"/>
                <a:ea typeface="Poppins"/>
                <a:cs typeface="Poppins"/>
                <a:sym typeface="Poppins"/>
              </a:rPr>
              <a:t>Creative Enhancements</a:t>
            </a:r>
          </a:p>
        </p:txBody>
      </p:sp>
      <p:sp>
        <p:nvSpPr>
          <p:cNvPr id="4" name="AutoShape 4"/>
          <p:cNvSpPr/>
          <p:nvPr/>
        </p:nvSpPr>
        <p:spPr>
          <a:xfrm>
            <a:off x="2613324" y="1683715"/>
            <a:ext cx="7755164" cy="0"/>
          </a:xfrm>
          <a:prstGeom prst="line">
            <a:avLst/>
          </a:prstGeom>
          <a:ln w="38100" cap="flat">
            <a:solidFill>
              <a:srgbClr val="C72036"/>
            </a:solidFill>
            <a:prstDash val="solid"/>
            <a:headEnd type="none" w="sm" len="sm"/>
            <a:tailEnd type="none" w="sm" len="sm"/>
          </a:ln>
        </p:spPr>
        <p:txBody>
          <a:bodyPr/>
          <a:lstStyle/>
          <a:p>
            <a:endParaRPr lang="en-A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2555987"/>
            <a:ext cx="11534839" cy="8177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Evaluate: </a:t>
            </a:r>
            <a:r>
              <a:rPr lang="en-US" sz="5429">
                <a:solidFill>
                  <a:srgbClr val="C81C2C"/>
                </a:solidFill>
                <a:latin typeface="Poppins"/>
                <a:ea typeface="Poppins"/>
                <a:cs typeface="Poppins"/>
                <a:sym typeface="Poppins"/>
              </a:rPr>
              <a:t>Share Impact</a:t>
            </a:r>
          </a:p>
        </p:txBody>
      </p:sp>
      <p:sp>
        <p:nvSpPr>
          <p:cNvPr id="4" name="AutoShape 4"/>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5" name="Group 5"/>
          <p:cNvGrpSpPr/>
          <p:nvPr/>
        </p:nvGrpSpPr>
        <p:grpSpPr>
          <a:xfrm>
            <a:off x="14675765" y="8701406"/>
            <a:ext cx="3038297" cy="1113789"/>
            <a:chOff x="0" y="0"/>
            <a:chExt cx="4051063" cy="1485052"/>
          </a:xfrm>
        </p:grpSpPr>
        <p:sp>
          <p:nvSpPr>
            <p:cNvPr id="6" name="Freeform 6"/>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
        <p:nvSpPr>
          <p:cNvPr id="7" name="TextBox 7"/>
          <p:cNvSpPr txBox="1"/>
          <p:nvPr/>
        </p:nvSpPr>
        <p:spPr>
          <a:xfrm>
            <a:off x="2188191" y="4491045"/>
            <a:ext cx="13866603" cy="4203174"/>
          </a:xfrm>
          <a:prstGeom prst="rect">
            <a:avLst/>
          </a:prstGeom>
        </p:spPr>
        <p:txBody>
          <a:bodyPr lIns="0" tIns="0" rIns="0" bIns="0" rtlCol="0" anchor="t">
            <a:spAutoFit/>
          </a:bodyPr>
          <a:lstStyle/>
          <a:p>
            <a:pPr marL="0" lvl="0" indent="0" algn="l">
              <a:lnSpc>
                <a:spcPts val="3003"/>
              </a:lnSpc>
            </a:pPr>
            <a:r>
              <a:rPr lang="en-US" sz="2145" i="1">
                <a:solidFill>
                  <a:srgbClr val="000000"/>
                </a:solidFill>
                <a:latin typeface="Poppins Italics"/>
                <a:ea typeface="Poppins Italics"/>
                <a:cs typeface="Poppins Italics"/>
                <a:sym typeface="Poppins Italics"/>
              </a:rPr>
              <a:t>This stage is about reflecting on the outcomes of volunteer engagement and clearly demonstrating the difference their contributions have made. </a:t>
            </a:r>
          </a:p>
          <a:p>
            <a:pPr marL="0" lvl="0" indent="0" algn="l">
              <a:lnSpc>
                <a:spcPts val="3003"/>
              </a:lnSpc>
            </a:pPr>
            <a:endParaRPr lang="en-US" sz="2145" i="1">
              <a:solidFill>
                <a:srgbClr val="000000"/>
              </a:solidFill>
              <a:latin typeface="Poppins Italics"/>
              <a:ea typeface="Poppins Italics"/>
              <a:cs typeface="Poppins Italics"/>
              <a:sym typeface="Poppins Italics"/>
            </a:endParaRPr>
          </a:p>
          <a:p>
            <a:pPr marL="0" lvl="0" indent="0" algn="l">
              <a:lnSpc>
                <a:spcPts val="3003"/>
              </a:lnSpc>
            </a:pPr>
            <a:r>
              <a:rPr lang="en-US" sz="2145" i="1">
                <a:solidFill>
                  <a:srgbClr val="000000"/>
                </a:solidFill>
                <a:latin typeface="Poppins Italics"/>
                <a:ea typeface="Poppins Italics"/>
                <a:cs typeface="Poppins Italics"/>
                <a:sym typeface="Poppins Italics"/>
              </a:rPr>
              <a:t>By evaluating activities and sharing impact stories, we not only acknowledge the value volunteers bring to our community but also build trust and buy-in from stakeholders. </a:t>
            </a:r>
          </a:p>
          <a:p>
            <a:pPr marL="0" lvl="0" indent="0" algn="l">
              <a:lnSpc>
                <a:spcPts val="3003"/>
              </a:lnSpc>
            </a:pPr>
            <a:endParaRPr lang="en-US" sz="2145" i="1">
              <a:solidFill>
                <a:srgbClr val="000000"/>
              </a:solidFill>
              <a:latin typeface="Poppins Italics"/>
              <a:ea typeface="Poppins Italics"/>
              <a:cs typeface="Poppins Italics"/>
              <a:sym typeface="Poppins Italics"/>
            </a:endParaRPr>
          </a:p>
          <a:p>
            <a:pPr marL="0" lvl="0" indent="0" algn="l">
              <a:lnSpc>
                <a:spcPts val="3003"/>
              </a:lnSpc>
            </a:pPr>
            <a:r>
              <a:rPr lang="en-US" sz="2145" i="1">
                <a:solidFill>
                  <a:srgbClr val="000000"/>
                </a:solidFill>
                <a:latin typeface="Poppins Italics"/>
                <a:ea typeface="Poppins Italics"/>
                <a:cs typeface="Poppins Italics"/>
                <a:sym typeface="Poppins Italics"/>
              </a:rPr>
              <a:t>Transparent reporting of results strengthens relationships, supports future planning, and provides evidence for grants and funding applications. </a:t>
            </a:r>
          </a:p>
          <a:p>
            <a:pPr marL="0" lvl="0" indent="0" algn="l">
              <a:lnSpc>
                <a:spcPts val="3003"/>
              </a:lnSpc>
            </a:pPr>
            <a:endParaRPr lang="en-US" sz="2145" i="1">
              <a:solidFill>
                <a:srgbClr val="000000"/>
              </a:solidFill>
              <a:latin typeface="Poppins Italics"/>
              <a:ea typeface="Poppins Italics"/>
              <a:cs typeface="Poppins Italics"/>
              <a:sym typeface="Poppins Italics"/>
            </a:endParaRPr>
          </a:p>
          <a:p>
            <a:pPr marL="0" lvl="0" indent="0" algn="l">
              <a:lnSpc>
                <a:spcPts val="3003"/>
              </a:lnSpc>
            </a:pPr>
            <a:r>
              <a:rPr lang="en-US" sz="2145" i="1">
                <a:solidFill>
                  <a:srgbClr val="000000"/>
                </a:solidFill>
                <a:latin typeface="Poppins Italics"/>
                <a:ea typeface="Poppins Italics"/>
                <a:cs typeface="Poppins Italics"/>
                <a:sym typeface="Poppins Italics"/>
              </a:rPr>
              <a:t>Celebrating achievements and communicating measurable impact ensures volunteers feel appreciated while reinforcing the program’s credibility and sustainability.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21806" y="323024"/>
            <a:ext cx="8022194" cy="1051567"/>
          </a:xfrm>
          <a:prstGeom prst="rect">
            <a:avLst/>
          </a:prstGeom>
        </p:spPr>
        <p:txBody>
          <a:bodyPr lIns="0" tIns="0" rIns="0" bIns="0" rtlCol="0" anchor="t">
            <a:spAutoFit/>
          </a:bodyPr>
          <a:lstStyle/>
          <a:p>
            <a:pPr marL="0" lvl="0" indent="0" algn="l">
              <a:lnSpc>
                <a:spcPts val="7560"/>
              </a:lnSpc>
            </a:pPr>
            <a:r>
              <a:rPr lang="en-US" sz="7200">
                <a:solidFill>
                  <a:srgbClr val="000000"/>
                </a:solidFill>
                <a:latin typeface="Poppins"/>
                <a:ea typeface="Poppins"/>
                <a:cs typeface="Poppins"/>
                <a:sym typeface="Poppins"/>
              </a:rPr>
              <a:t>Welcome</a:t>
            </a:r>
          </a:p>
        </p:txBody>
      </p:sp>
      <p:sp>
        <p:nvSpPr>
          <p:cNvPr id="3" name="TextBox 3"/>
          <p:cNvSpPr txBox="1"/>
          <p:nvPr/>
        </p:nvSpPr>
        <p:spPr>
          <a:xfrm>
            <a:off x="756171" y="1613610"/>
            <a:ext cx="16775658" cy="8176260"/>
          </a:xfrm>
          <a:prstGeom prst="rect">
            <a:avLst/>
          </a:prstGeom>
        </p:spPr>
        <p:txBody>
          <a:bodyPr lIns="0" tIns="0" rIns="0" bIns="0" rtlCol="0" anchor="t">
            <a:spAutoFit/>
          </a:bodyPr>
          <a:lstStyle/>
          <a:p>
            <a:pPr marL="0" lvl="0" indent="0" algn="l">
              <a:lnSpc>
                <a:spcPts val="2940"/>
              </a:lnSpc>
            </a:pPr>
            <a:r>
              <a:rPr lang="en-US" sz="2100">
                <a:solidFill>
                  <a:srgbClr val="000000"/>
                </a:solidFill>
                <a:latin typeface="Poppins"/>
                <a:ea typeface="Poppins"/>
                <a:cs typeface="Poppins"/>
                <a:sym typeface="Poppins"/>
              </a:rPr>
              <a:t>Whether you’re new to volunteer coordination or have years of experience, this session is designed to support you in strengthening your organisation’s approach to supporting volunteers.</a:t>
            </a:r>
          </a:p>
          <a:p>
            <a:pPr marL="0" lvl="0" indent="0" algn="l">
              <a:lnSpc>
                <a:spcPts val="2940"/>
              </a:lnSpc>
            </a:pPr>
            <a:endParaRPr lang="en-US" sz="2100">
              <a:solidFill>
                <a:srgbClr val="000000"/>
              </a:solidFill>
              <a:latin typeface="Poppins"/>
              <a:ea typeface="Poppins"/>
              <a:cs typeface="Poppins"/>
              <a:sym typeface="Poppins"/>
            </a:endParaRPr>
          </a:p>
          <a:p>
            <a:pPr marL="0" lvl="0" indent="0" algn="l">
              <a:lnSpc>
                <a:spcPts val="2940"/>
              </a:lnSpc>
            </a:pPr>
            <a:r>
              <a:rPr lang="en-US" sz="2100">
                <a:solidFill>
                  <a:srgbClr val="000000"/>
                </a:solidFill>
                <a:latin typeface="Poppins"/>
                <a:ea typeface="Poppins"/>
                <a:cs typeface="Poppins"/>
                <a:sym typeface="Poppins"/>
              </a:rPr>
              <a:t>The Evaluate stage is the final phase in the volunteer management cycle. It focuses on assessing the effectiveness of your volunteer program, gathering insights, and using those insights to improve future planning and delivery. It’s about asking: What worked? What didn’t? And how can we do better?</a:t>
            </a:r>
          </a:p>
          <a:p>
            <a:pPr marL="0" lvl="0" indent="0" algn="l">
              <a:lnSpc>
                <a:spcPts val="2940"/>
              </a:lnSpc>
            </a:pPr>
            <a:endParaRPr lang="en-US" sz="2100">
              <a:solidFill>
                <a:srgbClr val="000000"/>
              </a:solidFill>
              <a:latin typeface="Poppins"/>
              <a:ea typeface="Poppins"/>
              <a:cs typeface="Poppins"/>
              <a:sym typeface="Poppins"/>
            </a:endParaRPr>
          </a:p>
          <a:p>
            <a:pPr marL="0" lvl="0" indent="0" algn="l">
              <a:lnSpc>
                <a:spcPts val="2940"/>
              </a:lnSpc>
            </a:pPr>
            <a:r>
              <a:rPr lang="en-US" sz="2100" b="1">
                <a:solidFill>
                  <a:srgbClr val="C81C2C"/>
                </a:solidFill>
                <a:latin typeface="Poppins Bold"/>
                <a:ea typeface="Poppins Bold"/>
                <a:cs typeface="Poppins Bold"/>
                <a:sym typeface="Poppins Bold"/>
              </a:rPr>
              <a:t>Why It Matters</a:t>
            </a:r>
          </a:p>
          <a:p>
            <a:pPr marL="453390" lvl="1" indent="-226695" algn="l">
              <a:lnSpc>
                <a:spcPts val="2940"/>
              </a:lnSpc>
              <a:buFont typeface="Arial"/>
              <a:buChar char="•"/>
            </a:pPr>
            <a:r>
              <a:rPr lang="en-US" sz="2100" b="1">
                <a:solidFill>
                  <a:srgbClr val="000000"/>
                </a:solidFill>
                <a:latin typeface="Poppins Bold"/>
                <a:ea typeface="Poppins Bold"/>
                <a:cs typeface="Poppins Bold"/>
                <a:sym typeface="Poppins Bold"/>
              </a:rPr>
              <a:t>Closing the Loop: </a:t>
            </a:r>
            <a:r>
              <a:rPr lang="en-US" sz="2100">
                <a:solidFill>
                  <a:srgbClr val="000000"/>
                </a:solidFill>
                <a:latin typeface="Poppins"/>
                <a:ea typeface="Poppins"/>
                <a:cs typeface="Poppins"/>
                <a:sym typeface="Poppins"/>
              </a:rPr>
              <a:t>Evaluation ensures that feedback and experiences are not just collected, but acted upon.</a:t>
            </a:r>
          </a:p>
          <a:p>
            <a:pPr marL="453390" lvl="1" indent="-226695" algn="l">
              <a:lnSpc>
                <a:spcPts val="2940"/>
              </a:lnSpc>
              <a:buFont typeface="Arial"/>
              <a:buChar char="•"/>
            </a:pPr>
            <a:r>
              <a:rPr lang="en-US" sz="2100" b="1">
                <a:solidFill>
                  <a:srgbClr val="000000"/>
                </a:solidFill>
                <a:latin typeface="Poppins Bold"/>
                <a:ea typeface="Poppins Bold"/>
                <a:cs typeface="Poppins Bold"/>
                <a:sym typeface="Poppins Bold"/>
              </a:rPr>
              <a:t>Continuous Improvement:</a:t>
            </a:r>
            <a:r>
              <a:rPr lang="en-US" sz="2100">
                <a:solidFill>
                  <a:srgbClr val="000000"/>
                </a:solidFill>
                <a:latin typeface="Poppins"/>
                <a:ea typeface="Poppins"/>
                <a:cs typeface="Poppins"/>
                <a:sym typeface="Poppins"/>
              </a:rPr>
              <a:t> It helps organisations refine their strategies, processes, and volunteer support systems.</a:t>
            </a:r>
          </a:p>
          <a:p>
            <a:pPr marL="453390" lvl="1" indent="-226695" algn="l">
              <a:lnSpc>
                <a:spcPts val="2940"/>
              </a:lnSpc>
              <a:buFont typeface="Arial"/>
              <a:buChar char="•"/>
            </a:pPr>
            <a:r>
              <a:rPr lang="en-US" sz="2100" b="1">
                <a:solidFill>
                  <a:srgbClr val="000000"/>
                </a:solidFill>
                <a:latin typeface="Poppins Bold"/>
                <a:ea typeface="Poppins Bold"/>
                <a:cs typeface="Poppins Bold"/>
                <a:sym typeface="Poppins Bold"/>
              </a:rPr>
              <a:t>Volunteer Retention:</a:t>
            </a:r>
            <a:r>
              <a:rPr lang="en-US" sz="2100">
                <a:solidFill>
                  <a:srgbClr val="000000"/>
                </a:solidFill>
                <a:latin typeface="Poppins"/>
                <a:ea typeface="Poppins"/>
                <a:cs typeface="Poppins"/>
                <a:sym typeface="Poppins"/>
              </a:rPr>
              <a:t> Volunteers who feel heard and see improvements based on their input are more likely to stay engaged and committed.</a:t>
            </a:r>
          </a:p>
          <a:p>
            <a:pPr marL="453390" lvl="1" indent="-226695" algn="l">
              <a:lnSpc>
                <a:spcPts val="2940"/>
              </a:lnSpc>
              <a:buFont typeface="Arial"/>
              <a:buChar char="•"/>
            </a:pPr>
            <a:r>
              <a:rPr lang="en-US" sz="2100" b="1">
                <a:solidFill>
                  <a:srgbClr val="000000"/>
                </a:solidFill>
                <a:latin typeface="Poppins Bold"/>
                <a:ea typeface="Poppins Bold"/>
                <a:cs typeface="Poppins Bold"/>
                <a:sym typeface="Poppins Bold"/>
              </a:rPr>
              <a:t>Accountability and Transparency:</a:t>
            </a:r>
            <a:r>
              <a:rPr lang="en-US" sz="2100">
                <a:solidFill>
                  <a:srgbClr val="000000"/>
                </a:solidFill>
                <a:latin typeface="Poppins"/>
                <a:ea typeface="Poppins"/>
                <a:cs typeface="Poppins"/>
                <a:sym typeface="Poppins"/>
              </a:rPr>
              <a:t> Evaluation builds trust with stakeholders by showing how outcomes are measured and shared.</a:t>
            </a:r>
          </a:p>
          <a:p>
            <a:pPr marL="0" lvl="0" indent="0" algn="l">
              <a:lnSpc>
                <a:spcPts val="2940"/>
              </a:lnSpc>
            </a:pPr>
            <a:endParaRPr lang="en-US" sz="2100">
              <a:solidFill>
                <a:srgbClr val="000000"/>
              </a:solidFill>
              <a:latin typeface="Poppins"/>
              <a:ea typeface="Poppins"/>
              <a:cs typeface="Poppins"/>
              <a:sym typeface="Poppins"/>
            </a:endParaRPr>
          </a:p>
          <a:p>
            <a:pPr marL="0" lvl="0" indent="0" algn="l">
              <a:lnSpc>
                <a:spcPts val="2940"/>
              </a:lnSpc>
            </a:pPr>
            <a:r>
              <a:rPr lang="en-US" sz="2100">
                <a:solidFill>
                  <a:srgbClr val="000000"/>
                </a:solidFill>
                <a:latin typeface="Poppins"/>
                <a:ea typeface="Poppins"/>
                <a:cs typeface="Poppins"/>
                <a:sym typeface="Poppins"/>
              </a:rPr>
              <a:t>The aim of the module is to help you review your current practices, identify opportunities for improvement, and explore ways to streamline and automate your processes. We’ll be looking at each area from an organisational review perspective, and you’ll leave with practical strategies, tools, and templates you can apply immediately.</a:t>
            </a:r>
          </a:p>
          <a:p>
            <a:pPr marL="0" lvl="0" indent="0" algn="l">
              <a:lnSpc>
                <a:spcPts val="2940"/>
              </a:lnSpc>
            </a:pPr>
            <a:endParaRPr lang="en-US" sz="2100">
              <a:solidFill>
                <a:srgbClr val="000000"/>
              </a:solidFill>
              <a:latin typeface="Poppins"/>
              <a:ea typeface="Poppins"/>
              <a:cs typeface="Poppins"/>
              <a:sym typeface="Poppins"/>
            </a:endParaRPr>
          </a:p>
          <a:p>
            <a:pPr marL="0" lvl="0" indent="0" algn="l">
              <a:lnSpc>
                <a:spcPts val="2940"/>
              </a:lnSpc>
            </a:pPr>
            <a:r>
              <a:rPr lang="en-US" sz="2100">
                <a:solidFill>
                  <a:srgbClr val="000000"/>
                </a:solidFill>
                <a:latin typeface="Poppins"/>
                <a:ea typeface="Poppins"/>
                <a:cs typeface="Poppins"/>
                <a:sym typeface="Poppins"/>
              </a:rPr>
              <a:t>This training is aligned with the </a:t>
            </a:r>
            <a:r>
              <a:rPr lang="en-US" sz="2100" b="1">
                <a:solidFill>
                  <a:srgbClr val="000000"/>
                </a:solidFill>
                <a:latin typeface="Poppins Bold"/>
                <a:ea typeface="Poppins Bold"/>
                <a:cs typeface="Poppins Bold"/>
                <a:sym typeface="Poppins Bold"/>
              </a:rPr>
              <a:t>National Standards for Volunteer Involvement</a:t>
            </a:r>
            <a:r>
              <a:rPr lang="en-US" sz="2100">
                <a:solidFill>
                  <a:srgbClr val="000000"/>
                </a:solidFill>
                <a:latin typeface="Poppins"/>
                <a:ea typeface="Poppins"/>
                <a:cs typeface="Poppins"/>
                <a:sym typeface="Poppins"/>
              </a:rPr>
              <a:t>, and supports best practice in volunteer management. We encourage you to ask questions, share your experiences, and reflect on how these strategies can be tailored to your organisation’s unique context.</a:t>
            </a:r>
          </a:p>
        </p:txBody>
      </p:sp>
      <p:sp>
        <p:nvSpPr>
          <p:cNvPr id="4" name="AutoShape 4"/>
          <p:cNvSpPr/>
          <p:nvPr/>
        </p:nvSpPr>
        <p:spPr>
          <a:xfrm>
            <a:off x="1121806" y="1355541"/>
            <a:ext cx="15476062" cy="0"/>
          </a:xfrm>
          <a:prstGeom prst="line">
            <a:avLst/>
          </a:prstGeom>
          <a:ln w="38100" cap="flat">
            <a:solidFill>
              <a:srgbClr val="C72036"/>
            </a:solidFill>
            <a:prstDash val="solid"/>
            <a:headEnd type="none" w="sm" len="sm"/>
            <a:tailEnd type="none" w="sm" len="sm"/>
          </a:ln>
        </p:spPr>
        <p:txBody>
          <a:bodyPr/>
          <a:lstStyle/>
          <a:p>
            <a:endParaRPr lang="en-A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67" y="3107850"/>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2">
              <a:extLst>
                <a:ext uri="{96DAC541-7B7A-43D3-8B79-37D633B846F1}">
                  <asvg:svgBlip xmlns:asvg="http://schemas.microsoft.com/office/drawing/2016/SVG/main" r:embed="rId3"/>
                </a:ext>
              </a:extLst>
            </a:blip>
            <a:stretch>
              <a:fillRect t="-125" b="-125"/>
            </a:stretch>
          </a:blipFill>
        </p:spPr>
        <p:txBody>
          <a:bodyPr/>
          <a:lstStyle/>
          <a:p>
            <a:endParaRPr lang="en-AU"/>
          </a:p>
        </p:txBody>
      </p:sp>
      <p:sp>
        <p:nvSpPr>
          <p:cNvPr id="3" name="Freeform 3"/>
          <p:cNvSpPr/>
          <p:nvPr/>
        </p:nvSpPr>
        <p:spPr>
          <a:xfrm>
            <a:off x="1028767" y="5836256"/>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4">
              <a:extLst>
                <a:ext uri="{96DAC541-7B7A-43D3-8B79-37D633B846F1}">
                  <asvg:svgBlip xmlns:asvg="http://schemas.microsoft.com/office/drawing/2016/SVG/main" r:embed="rId5"/>
                </a:ext>
              </a:extLst>
            </a:blip>
            <a:stretch>
              <a:fillRect l="-373" r="-373"/>
            </a:stretch>
          </a:blipFill>
        </p:spPr>
        <p:txBody>
          <a:bodyPr/>
          <a:lstStyle/>
          <a:p>
            <a:endParaRPr lang="en-AU"/>
          </a:p>
        </p:txBody>
      </p:sp>
      <p:sp>
        <p:nvSpPr>
          <p:cNvPr id="4" name="Freeform 4"/>
          <p:cNvSpPr/>
          <p:nvPr/>
        </p:nvSpPr>
        <p:spPr>
          <a:xfrm>
            <a:off x="1025796" y="7789350"/>
            <a:ext cx="950627" cy="1254954"/>
          </a:xfrm>
          <a:custGeom>
            <a:avLst/>
            <a:gdLst/>
            <a:ahLst/>
            <a:cxnLst/>
            <a:rect l="l" t="t" r="r" b="b"/>
            <a:pathLst>
              <a:path w="950627" h="1254954">
                <a:moveTo>
                  <a:pt x="0" y="0"/>
                </a:moveTo>
                <a:lnTo>
                  <a:pt x="950628" y="0"/>
                </a:lnTo>
                <a:lnTo>
                  <a:pt x="950628" y="1254953"/>
                </a:lnTo>
                <a:lnTo>
                  <a:pt x="0" y="1254953"/>
                </a:lnTo>
                <a:lnTo>
                  <a:pt x="0" y="0"/>
                </a:lnTo>
                <a:close/>
              </a:path>
            </a:pathLst>
          </a:custGeom>
          <a:blipFill>
            <a:blip r:embed="rId6">
              <a:extLst>
                <a:ext uri="{96DAC541-7B7A-43D3-8B79-37D633B846F1}">
                  <asvg:svgBlip xmlns:asvg="http://schemas.microsoft.com/office/drawing/2016/SVG/main" r:embed="rId7"/>
                </a:ext>
              </a:extLst>
            </a:blip>
            <a:stretch>
              <a:fillRect t="-105" b="-105"/>
            </a:stretch>
          </a:blipFill>
        </p:spPr>
        <p:txBody>
          <a:bodyPr/>
          <a:lstStyle/>
          <a:p>
            <a:endParaRPr lang="en-AU"/>
          </a:p>
        </p:txBody>
      </p:sp>
      <p:sp>
        <p:nvSpPr>
          <p:cNvPr id="5" name="Freeform 5"/>
          <p:cNvSpPr/>
          <p:nvPr/>
        </p:nvSpPr>
        <p:spPr>
          <a:xfrm>
            <a:off x="13672117" y="1876425"/>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8">
              <a:alphaModFix amt="54000"/>
              <a:extLst>
                <a:ext uri="{96DAC541-7B7A-43D3-8B79-37D633B846F1}">
                  <asvg:svgBlip xmlns:asvg="http://schemas.microsoft.com/office/drawing/2016/SVG/main" r:embed="rId9"/>
                </a:ext>
              </a:extLst>
            </a:blip>
            <a:stretch>
              <a:fillRect l="-101" r="-101"/>
            </a:stretch>
          </a:blipFill>
        </p:spPr>
        <p:txBody>
          <a:bodyPr/>
          <a:lstStyle/>
          <a:p>
            <a:endParaRPr lang="en-AU"/>
          </a:p>
        </p:txBody>
      </p:sp>
      <p:grpSp>
        <p:nvGrpSpPr>
          <p:cNvPr id="6" name="Group 6"/>
          <p:cNvGrpSpPr/>
          <p:nvPr/>
        </p:nvGrpSpPr>
        <p:grpSpPr>
          <a:xfrm>
            <a:off x="10894871" y="2590755"/>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53725"/>
              </a:srgbClr>
            </a:solidFill>
            <a:ln w="12700">
              <a:no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0"/>
              <a:stretch>
                <a:fillRect t="-86" b="-89"/>
              </a:stretch>
            </a:blipFill>
          </p:spPr>
          <p:txBody>
            <a:bodyPr/>
            <a:lstStyle/>
            <a:p>
              <a:endParaRPr lang="en-AU"/>
            </a:p>
          </p:txBody>
        </p:sp>
      </p:grpSp>
      <p:sp>
        <p:nvSpPr>
          <p:cNvPr id="10" name="TextBox 10"/>
          <p:cNvSpPr txBox="1"/>
          <p:nvPr/>
        </p:nvSpPr>
        <p:spPr>
          <a:xfrm>
            <a:off x="2958435" y="6026860"/>
            <a:ext cx="7584431" cy="816707"/>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Who is responsible for gathering the information?</a:t>
            </a:r>
          </a:p>
        </p:txBody>
      </p:sp>
      <p:sp>
        <p:nvSpPr>
          <p:cNvPr id="11" name="TextBox 11"/>
          <p:cNvSpPr txBox="1"/>
          <p:nvPr/>
        </p:nvSpPr>
        <p:spPr>
          <a:xfrm>
            <a:off x="2958435" y="3050700"/>
            <a:ext cx="9579568" cy="245607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On the Spreadsheet provided list all current impact that data is collected?</a:t>
            </a:r>
          </a:p>
          <a:p>
            <a:pPr marL="995003" lvl="2" indent="-331668" algn="l">
              <a:lnSpc>
                <a:spcPts val="3226"/>
              </a:lnSpc>
              <a:buFont typeface="Arial"/>
              <a:buChar char="⚬"/>
            </a:pPr>
            <a:r>
              <a:rPr lang="en-US" sz="2304">
                <a:solidFill>
                  <a:srgbClr val="000000"/>
                </a:solidFill>
                <a:latin typeface="Poppins"/>
                <a:ea typeface="Poppins"/>
                <a:cs typeface="Poppins"/>
                <a:sym typeface="Poppins"/>
              </a:rPr>
              <a:t>Volunteer hours and attendance records</a:t>
            </a:r>
          </a:p>
          <a:p>
            <a:pPr marL="995003" lvl="2" indent="-331668" algn="l">
              <a:lnSpc>
                <a:spcPts val="3226"/>
              </a:lnSpc>
              <a:buFont typeface="Arial"/>
              <a:buChar char="⚬"/>
            </a:pPr>
            <a:r>
              <a:rPr lang="en-US" sz="2304">
                <a:solidFill>
                  <a:srgbClr val="000000"/>
                </a:solidFill>
                <a:latin typeface="Poppins"/>
                <a:ea typeface="Poppins"/>
                <a:cs typeface="Poppins"/>
                <a:sym typeface="Poppins"/>
              </a:rPr>
              <a:t>Program outcomes (e.g., meals served, events supported)</a:t>
            </a:r>
          </a:p>
          <a:p>
            <a:pPr marL="995003" lvl="2" indent="-331668" algn="l">
              <a:lnSpc>
                <a:spcPts val="3226"/>
              </a:lnSpc>
              <a:buFont typeface="Arial"/>
              <a:buChar char="⚬"/>
            </a:pPr>
            <a:r>
              <a:rPr lang="en-US" sz="2304">
                <a:solidFill>
                  <a:srgbClr val="000000"/>
                </a:solidFill>
                <a:latin typeface="Poppins"/>
                <a:ea typeface="Poppins"/>
                <a:cs typeface="Poppins"/>
                <a:sym typeface="Poppins"/>
              </a:rPr>
              <a:t>Volunteer stories, testimonials, and feedback</a:t>
            </a:r>
          </a:p>
          <a:p>
            <a:pPr marL="995003" lvl="2" indent="-331668" algn="l">
              <a:lnSpc>
                <a:spcPts val="3226"/>
              </a:lnSpc>
              <a:buFont typeface="Arial"/>
              <a:buChar char="⚬"/>
            </a:pPr>
            <a:r>
              <a:rPr lang="en-US" sz="2304">
                <a:solidFill>
                  <a:srgbClr val="000000"/>
                </a:solidFill>
                <a:latin typeface="Poppins"/>
                <a:ea typeface="Poppins"/>
                <a:cs typeface="Poppins"/>
                <a:sym typeface="Poppins"/>
              </a:rPr>
              <a:t>Recognition data (e.g., awards, milestones)</a:t>
            </a:r>
          </a:p>
        </p:txBody>
      </p:sp>
      <p:sp>
        <p:nvSpPr>
          <p:cNvPr id="12" name="TextBox 12"/>
          <p:cNvSpPr txBox="1"/>
          <p:nvPr/>
        </p:nvSpPr>
        <p:spPr>
          <a:xfrm>
            <a:off x="2958435" y="7932372"/>
            <a:ext cx="7753800" cy="408195"/>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How is impact currently shared?</a:t>
            </a:r>
          </a:p>
        </p:txBody>
      </p:sp>
      <p:sp>
        <p:nvSpPr>
          <p:cNvPr id="13" name="TextBox 13"/>
          <p:cNvSpPr txBox="1"/>
          <p:nvPr/>
        </p:nvSpPr>
        <p:spPr>
          <a:xfrm>
            <a:off x="1624110" y="971550"/>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Gathering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5878" y="4030746"/>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2">
              <a:extLst>
                <a:ext uri="{96DAC541-7B7A-43D3-8B79-37D633B846F1}">
                  <asvg:svgBlip xmlns:asvg="http://schemas.microsoft.com/office/drawing/2016/SVG/main" r:embed="rId3"/>
                </a:ext>
              </a:extLst>
            </a:blip>
            <a:stretch>
              <a:fillRect t="-125" b="-125"/>
            </a:stretch>
          </a:blipFill>
        </p:spPr>
        <p:txBody>
          <a:bodyPr/>
          <a:lstStyle/>
          <a:p>
            <a:endParaRPr lang="en-AU"/>
          </a:p>
        </p:txBody>
      </p:sp>
      <p:sp>
        <p:nvSpPr>
          <p:cNvPr id="3" name="Freeform 3"/>
          <p:cNvSpPr/>
          <p:nvPr/>
        </p:nvSpPr>
        <p:spPr>
          <a:xfrm>
            <a:off x="1074393" y="6066396"/>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4">
              <a:extLst>
                <a:ext uri="{96DAC541-7B7A-43D3-8B79-37D633B846F1}">
                  <asvg:svgBlip xmlns:asvg="http://schemas.microsoft.com/office/drawing/2016/SVG/main" r:embed="rId5"/>
                </a:ext>
              </a:extLst>
            </a:blip>
            <a:stretch>
              <a:fillRect l="-373" r="-373"/>
            </a:stretch>
          </a:blipFill>
        </p:spPr>
        <p:txBody>
          <a:bodyPr/>
          <a:lstStyle/>
          <a:p>
            <a:endParaRPr lang="en-AU"/>
          </a:p>
        </p:txBody>
      </p:sp>
      <p:sp>
        <p:nvSpPr>
          <p:cNvPr id="4" name="Freeform 4"/>
          <p:cNvSpPr/>
          <p:nvPr/>
        </p:nvSpPr>
        <p:spPr>
          <a:xfrm>
            <a:off x="1072907" y="8003346"/>
            <a:ext cx="950627" cy="1254954"/>
          </a:xfrm>
          <a:custGeom>
            <a:avLst/>
            <a:gdLst/>
            <a:ahLst/>
            <a:cxnLst/>
            <a:rect l="l" t="t" r="r" b="b"/>
            <a:pathLst>
              <a:path w="950627" h="1254954">
                <a:moveTo>
                  <a:pt x="0" y="0"/>
                </a:moveTo>
                <a:lnTo>
                  <a:pt x="950628" y="0"/>
                </a:lnTo>
                <a:lnTo>
                  <a:pt x="950628" y="1254954"/>
                </a:lnTo>
                <a:lnTo>
                  <a:pt x="0" y="1254954"/>
                </a:lnTo>
                <a:lnTo>
                  <a:pt x="0" y="0"/>
                </a:lnTo>
                <a:close/>
              </a:path>
            </a:pathLst>
          </a:custGeom>
          <a:blipFill>
            <a:blip r:embed="rId6">
              <a:extLst>
                <a:ext uri="{96DAC541-7B7A-43D3-8B79-37D633B846F1}">
                  <asvg:svgBlip xmlns:asvg="http://schemas.microsoft.com/office/drawing/2016/SVG/main" r:embed="rId7"/>
                </a:ext>
              </a:extLst>
            </a:blip>
            <a:stretch>
              <a:fillRect t="-105" b="-105"/>
            </a:stretch>
          </a:blipFill>
        </p:spPr>
        <p:txBody>
          <a:bodyPr/>
          <a:lstStyle/>
          <a:p>
            <a:endParaRPr lang="en-AU"/>
          </a:p>
        </p:txBody>
      </p:sp>
      <p:sp>
        <p:nvSpPr>
          <p:cNvPr id="5" name="Freeform 5"/>
          <p:cNvSpPr/>
          <p:nvPr/>
        </p:nvSpPr>
        <p:spPr>
          <a:xfrm>
            <a:off x="13672117" y="1876425"/>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8">
              <a:alphaModFix amt="49000"/>
              <a:extLst>
                <a:ext uri="{96DAC541-7B7A-43D3-8B79-37D633B846F1}">
                  <asvg:svgBlip xmlns:asvg="http://schemas.microsoft.com/office/drawing/2016/SVG/main" r:embed="rId9"/>
                </a:ext>
              </a:extLst>
            </a:blip>
            <a:stretch>
              <a:fillRect l="-101" r="-101"/>
            </a:stretch>
          </a:blipFill>
        </p:spPr>
        <p:txBody>
          <a:bodyPr/>
          <a:lstStyle/>
          <a:p>
            <a:endParaRPr lang="en-AU"/>
          </a:p>
        </p:txBody>
      </p:sp>
      <p:grpSp>
        <p:nvGrpSpPr>
          <p:cNvPr id="6" name="Group 6"/>
          <p:cNvGrpSpPr/>
          <p:nvPr/>
        </p:nvGrpSpPr>
        <p:grpSpPr>
          <a:xfrm>
            <a:off x="10894871" y="2590755"/>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48627"/>
              </a:srgbClr>
            </a:solidFill>
            <a:ln w="12700">
              <a:solidFill>
                <a:srgbClr val="000000"/>
              </a:solidFill>
            </a:ln>
          </p:spPr>
          <p:txBody>
            <a:bodyPr/>
            <a:lstStyle/>
            <a:p>
              <a:endParaRPr lang="en-AU"/>
            </a:p>
          </p:txBody>
        </p:sp>
      </p:grpSp>
      <p:grpSp>
        <p:nvGrpSpPr>
          <p:cNvPr id="8" name="Group 8"/>
          <p:cNvGrpSpPr/>
          <p:nvPr/>
        </p:nvGrpSpPr>
        <p:grpSpPr>
          <a:xfrm>
            <a:off x="14859125" y="8813173"/>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0"/>
              <a:stretch>
                <a:fillRect t="-86" b="-89"/>
              </a:stretch>
            </a:blipFill>
          </p:spPr>
          <p:txBody>
            <a:bodyPr/>
            <a:lstStyle/>
            <a:p>
              <a:endParaRPr lang="en-AU"/>
            </a:p>
          </p:txBody>
        </p:sp>
      </p:grpSp>
      <p:sp>
        <p:nvSpPr>
          <p:cNvPr id="10" name="TextBox 10"/>
          <p:cNvSpPr txBox="1"/>
          <p:nvPr/>
        </p:nvSpPr>
        <p:spPr>
          <a:xfrm>
            <a:off x="3005546" y="5882755"/>
            <a:ext cx="11853578" cy="1406415"/>
          </a:xfrm>
          <a:prstGeom prst="rect">
            <a:avLst/>
          </a:prstGeom>
        </p:spPr>
        <p:txBody>
          <a:bodyPr lIns="0" tIns="0" rIns="0" bIns="0" rtlCol="0" anchor="t">
            <a:spAutoFit/>
          </a:bodyPr>
          <a:lstStyle/>
          <a:p>
            <a:pPr algn="l">
              <a:lnSpc>
                <a:spcPts val="2806"/>
              </a:lnSpc>
            </a:pPr>
            <a:r>
              <a:rPr lang="en-US" sz="2004" b="1">
                <a:solidFill>
                  <a:srgbClr val="C72036"/>
                </a:solidFill>
                <a:latin typeface="Poppins Bold"/>
                <a:ea typeface="Poppins Bold"/>
                <a:cs typeface="Poppins Bold"/>
                <a:sym typeface="Poppins Bold"/>
              </a:rPr>
              <a:t>Are volunteers celebrated publicly?</a:t>
            </a:r>
          </a:p>
          <a:p>
            <a:pPr marL="432733" lvl="1" indent="-216367" algn="l">
              <a:lnSpc>
                <a:spcPts val="2806"/>
              </a:lnSpc>
              <a:buFont typeface="Arial"/>
              <a:buChar char="•"/>
            </a:pPr>
            <a:r>
              <a:rPr lang="en-US" sz="2004">
                <a:solidFill>
                  <a:srgbClr val="000000"/>
                </a:solidFill>
                <a:latin typeface="Poppins"/>
                <a:ea typeface="Poppins"/>
                <a:cs typeface="Poppins"/>
                <a:sym typeface="Poppins"/>
              </a:rPr>
              <a:t>Are achievements acknowledged in newsletters, social media, or events?</a:t>
            </a:r>
          </a:p>
          <a:p>
            <a:pPr marL="432733" lvl="1" indent="-216367" algn="l">
              <a:lnSpc>
                <a:spcPts val="2806"/>
              </a:lnSpc>
              <a:buFont typeface="Arial"/>
              <a:buChar char="•"/>
            </a:pPr>
            <a:r>
              <a:rPr lang="en-US" sz="2004">
                <a:solidFill>
                  <a:srgbClr val="000000"/>
                </a:solidFill>
                <a:latin typeface="Poppins"/>
                <a:ea typeface="Poppins"/>
                <a:cs typeface="Poppins"/>
                <a:sym typeface="Poppins"/>
              </a:rPr>
              <a:t>Is recognition timely and meaningful?</a:t>
            </a:r>
          </a:p>
          <a:p>
            <a:pPr algn="l">
              <a:lnSpc>
                <a:spcPts val="2806"/>
              </a:lnSpc>
            </a:pPr>
            <a:endParaRPr lang="en-US" sz="2004">
              <a:solidFill>
                <a:srgbClr val="000000"/>
              </a:solidFill>
              <a:latin typeface="Poppins"/>
              <a:ea typeface="Poppins"/>
              <a:cs typeface="Poppins"/>
              <a:sym typeface="Poppins"/>
            </a:endParaRPr>
          </a:p>
        </p:txBody>
      </p:sp>
      <p:sp>
        <p:nvSpPr>
          <p:cNvPr id="11" name="TextBox 11"/>
          <p:cNvSpPr txBox="1"/>
          <p:nvPr/>
        </p:nvSpPr>
        <p:spPr>
          <a:xfrm>
            <a:off x="3005546" y="3983121"/>
            <a:ext cx="11568407" cy="1406415"/>
          </a:xfrm>
          <a:prstGeom prst="rect">
            <a:avLst/>
          </a:prstGeom>
        </p:spPr>
        <p:txBody>
          <a:bodyPr lIns="0" tIns="0" rIns="0" bIns="0" rtlCol="0" anchor="t">
            <a:spAutoFit/>
          </a:bodyPr>
          <a:lstStyle/>
          <a:p>
            <a:pPr algn="l">
              <a:lnSpc>
                <a:spcPts val="2806"/>
              </a:lnSpc>
            </a:pPr>
            <a:r>
              <a:rPr lang="en-US" sz="2004" b="1">
                <a:solidFill>
                  <a:srgbClr val="C72036"/>
                </a:solidFill>
                <a:latin typeface="Poppins Bold"/>
                <a:ea typeface="Poppins Bold"/>
                <a:cs typeface="Poppins Bold"/>
                <a:sym typeface="Poppins Bold"/>
              </a:rPr>
              <a:t>Is impact communicated in a way that resonates?</a:t>
            </a:r>
          </a:p>
          <a:p>
            <a:pPr marL="432733" lvl="1" indent="-216367" algn="l">
              <a:lnSpc>
                <a:spcPts val="2806"/>
              </a:lnSpc>
              <a:buFont typeface="Arial"/>
              <a:buChar char="•"/>
            </a:pPr>
            <a:r>
              <a:rPr lang="en-US" sz="2004">
                <a:solidFill>
                  <a:srgbClr val="000000"/>
                </a:solidFill>
                <a:latin typeface="Poppins"/>
                <a:ea typeface="Poppins"/>
                <a:cs typeface="Poppins"/>
                <a:sym typeface="Poppins"/>
              </a:rPr>
              <a:t>Are stories authentic and emotionally engaging?</a:t>
            </a:r>
          </a:p>
          <a:p>
            <a:pPr marL="432733" lvl="1" indent="-216367" algn="l">
              <a:lnSpc>
                <a:spcPts val="2806"/>
              </a:lnSpc>
              <a:buFont typeface="Arial"/>
              <a:buChar char="•"/>
            </a:pPr>
            <a:r>
              <a:rPr lang="en-US" sz="2004">
                <a:solidFill>
                  <a:srgbClr val="000000"/>
                </a:solidFill>
                <a:latin typeface="Poppins"/>
                <a:ea typeface="Poppins"/>
                <a:cs typeface="Poppins"/>
                <a:sym typeface="Poppins"/>
              </a:rPr>
              <a:t>Is the language inclusive and accessible?</a:t>
            </a:r>
          </a:p>
          <a:p>
            <a:pPr algn="l">
              <a:lnSpc>
                <a:spcPts val="2806"/>
              </a:lnSpc>
            </a:pPr>
            <a:endParaRPr lang="en-US" sz="2004">
              <a:solidFill>
                <a:srgbClr val="000000"/>
              </a:solidFill>
              <a:latin typeface="Poppins"/>
              <a:ea typeface="Poppins"/>
              <a:cs typeface="Poppins"/>
              <a:sym typeface="Poppins"/>
            </a:endParaRPr>
          </a:p>
        </p:txBody>
      </p:sp>
      <p:sp>
        <p:nvSpPr>
          <p:cNvPr id="12" name="TextBox 12"/>
          <p:cNvSpPr txBox="1"/>
          <p:nvPr/>
        </p:nvSpPr>
        <p:spPr>
          <a:xfrm>
            <a:off x="3005546" y="8042075"/>
            <a:ext cx="11853578" cy="1406415"/>
          </a:xfrm>
          <a:prstGeom prst="rect">
            <a:avLst/>
          </a:prstGeom>
        </p:spPr>
        <p:txBody>
          <a:bodyPr lIns="0" tIns="0" rIns="0" bIns="0" rtlCol="0" anchor="t">
            <a:spAutoFit/>
          </a:bodyPr>
          <a:lstStyle/>
          <a:p>
            <a:pPr algn="l">
              <a:lnSpc>
                <a:spcPts val="2806"/>
              </a:lnSpc>
            </a:pPr>
            <a:r>
              <a:rPr lang="en-US" sz="2004" b="1">
                <a:solidFill>
                  <a:srgbClr val="C72036"/>
                </a:solidFill>
                <a:latin typeface="Poppins Bold"/>
                <a:ea typeface="Poppins Bold"/>
                <a:cs typeface="Poppins Bold"/>
                <a:sym typeface="Poppins Bold"/>
              </a:rPr>
              <a:t>Is impact linked to organisational goals?</a:t>
            </a:r>
          </a:p>
          <a:p>
            <a:pPr marL="432733" lvl="1" indent="-216367" algn="l">
              <a:lnSpc>
                <a:spcPts val="2806"/>
              </a:lnSpc>
              <a:buFont typeface="Arial"/>
              <a:buChar char="•"/>
            </a:pPr>
            <a:r>
              <a:rPr lang="en-US" sz="2004">
                <a:solidFill>
                  <a:srgbClr val="000000"/>
                </a:solidFill>
                <a:latin typeface="Poppins"/>
                <a:ea typeface="Poppins"/>
                <a:cs typeface="Poppins"/>
                <a:sym typeface="Poppins"/>
              </a:rPr>
              <a:t>Does shared impact demonstrate progress toward strategic priorities?</a:t>
            </a:r>
          </a:p>
          <a:p>
            <a:pPr marL="432733" lvl="1" indent="-216367" algn="l">
              <a:lnSpc>
                <a:spcPts val="2806"/>
              </a:lnSpc>
              <a:buFont typeface="Arial"/>
              <a:buChar char="•"/>
            </a:pPr>
            <a:r>
              <a:rPr lang="en-US" sz="2004">
                <a:solidFill>
                  <a:srgbClr val="000000"/>
                </a:solidFill>
                <a:latin typeface="Poppins"/>
                <a:ea typeface="Poppins"/>
                <a:cs typeface="Poppins"/>
                <a:sym typeface="Poppins"/>
              </a:rPr>
              <a:t>Are volunteers aware of how their work contributes to broader outcomes?</a:t>
            </a:r>
          </a:p>
          <a:p>
            <a:pPr algn="l">
              <a:lnSpc>
                <a:spcPts val="2806"/>
              </a:lnSpc>
            </a:pPr>
            <a:endParaRPr lang="en-US" sz="2004">
              <a:solidFill>
                <a:srgbClr val="000000"/>
              </a:solidFill>
              <a:latin typeface="Poppins"/>
              <a:ea typeface="Poppins"/>
              <a:cs typeface="Poppins"/>
              <a:sym typeface="Poppins"/>
            </a:endParaRPr>
          </a:p>
        </p:txBody>
      </p:sp>
      <p:sp>
        <p:nvSpPr>
          <p:cNvPr id="13" name="TextBox 13"/>
          <p:cNvSpPr txBox="1"/>
          <p:nvPr/>
        </p:nvSpPr>
        <p:spPr>
          <a:xfrm>
            <a:off x="1501853" y="218840"/>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Review</a:t>
            </a:r>
          </a:p>
        </p:txBody>
      </p:sp>
      <p:sp>
        <p:nvSpPr>
          <p:cNvPr id="14" name="TextBox 14"/>
          <p:cNvSpPr txBox="1"/>
          <p:nvPr/>
        </p:nvSpPr>
        <p:spPr>
          <a:xfrm>
            <a:off x="1501853" y="1589281"/>
            <a:ext cx="14145646" cy="1327041"/>
          </a:xfrm>
          <a:prstGeom prst="rect">
            <a:avLst/>
          </a:prstGeom>
        </p:spPr>
        <p:txBody>
          <a:bodyPr lIns="0" tIns="0" rIns="0" bIns="0" rtlCol="0" anchor="t">
            <a:spAutoFit/>
          </a:bodyPr>
          <a:lstStyle/>
          <a:p>
            <a:pPr algn="l">
              <a:lnSpc>
                <a:spcPts val="3506"/>
              </a:lnSpc>
            </a:pPr>
            <a:r>
              <a:rPr lang="en-US" sz="2504" i="1">
                <a:solidFill>
                  <a:srgbClr val="000000"/>
                </a:solidFill>
                <a:latin typeface="Poppins Italics"/>
                <a:ea typeface="Poppins Italics"/>
                <a:cs typeface="Poppins Italics"/>
                <a:sym typeface="Poppins Italics"/>
              </a:rPr>
              <a:t>Now that you have mapped out your current Impact and program information, it's time to review the current content using the below as a guide along with the resource aids provided for this section: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1959998"/>
            <a:ext cx="11534839" cy="15416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Quality Improvement Strategies: </a:t>
            </a:r>
            <a:r>
              <a:rPr lang="en-US" sz="5429">
                <a:solidFill>
                  <a:srgbClr val="C81C2C"/>
                </a:solidFill>
                <a:latin typeface="Poppins"/>
                <a:ea typeface="Poppins"/>
                <a:cs typeface="Poppins"/>
                <a:sym typeface="Poppins"/>
              </a:rPr>
              <a:t>Develop</a:t>
            </a:r>
          </a:p>
        </p:txBody>
      </p:sp>
      <p:sp>
        <p:nvSpPr>
          <p:cNvPr id="4" name="TextBox 4"/>
          <p:cNvSpPr txBox="1"/>
          <p:nvPr/>
        </p:nvSpPr>
        <p:spPr>
          <a:xfrm>
            <a:off x="2210699" y="4700241"/>
            <a:ext cx="13866603" cy="1536174"/>
          </a:xfrm>
          <a:prstGeom prst="rect">
            <a:avLst/>
          </a:prstGeom>
        </p:spPr>
        <p:txBody>
          <a:bodyPr lIns="0" tIns="0" rIns="0" bIns="0" rtlCol="0" anchor="t">
            <a:spAutoFit/>
          </a:bodyPr>
          <a:lstStyle/>
          <a:p>
            <a:pPr marL="0" lvl="0" indent="0" algn="l">
              <a:lnSpc>
                <a:spcPts val="3003"/>
              </a:lnSpc>
            </a:pPr>
            <a:r>
              <a:rPr lang="en-US" sz="2145" i="1">
                <a:solidFill>
                  <a:srgbClr val="000000"/>
                </a:solidFill>
                <a:latin typeface="Poppins Italics"/>
                <a:ea typeface="Poppins Italics"/>
                <a:cs typeface="Poppins Italics"/>
                <a:sym typeface="Poppins Italics"/>
              </a:rPr>
              <a:t>The following slides provide examples of strategic improvement steps that can be taken to support your programs.</a:t>
            </a:r>
          </a:p>
          <a:p>
            <a:pPr marL="0" lvl="0" indent="0" algn="l">
              <a:lnSpc>
                <a:spcPts val="3003"/>
              </a:lnSpc>
            </a:pPr>
            <a:endParaRPr lang="en-US" sz="2145" i="1">
              <a:solidFill>
                <a:srgbClr val="000000"/>
              </a:solidFill>
              <a:latin typeface="Poppins Italics"/>
              <a:ea typeface="Poppins Italics"/>
              <a:cs typeface="Poppins Italics"/>
              <a:sym typeface="Poppins Italics"/>
            </a:endParaRPr>
          </a:p>
          <a:p>
            <a:pPr marL="0" lvl="0" indent="0" algn="l">
              <a:lnSpc>
                <a:spcPts val="3003"/>
              </a:lnSpc>
            </a:pPr>
            <a:r>
              <a:rPr lang="en-US" sz="2145" i="1">
                <a:solidFill>
                  <a:srgbClr val="000000"/>
                </a:solidFill>
                <a:latin typeface="Poppins Italics"/>
                <a:ea typeface="Poppins Italics"/>
                <a:cs typeface="Poppins Italics"/>
                <a:sym typeface="Poppins Italics"/>
              </a:rPr>
              <a:t>We also encourage the use of the Volunteering Qld Library of resources as further support.</a:t>
            </a:r>
          </a:p>
        </p:txBody>
      </p:sp>
      <p:sp>
        <p:nvSpPr>
          <p:cNvPr id="5" name="AutoShape 5"/>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8FF"/>
        </a:solidFill>
        <a:effectLst/>
      </p:bgPr>
    </p:bg>
    <p:spTree>
      <p:nvGrpSpPr>
        <p:cNvPr id="1" name=""/>
        <p:cNvGrpSpPr/>
        <p:nvPr/>
      </p:nvGrpSpPr>
      <p:grpSpPr>
        <a:xfrm>
          <a:off x="0" y="0"/>
          <a:ext cx="0" cy="0"/>
          <a:chOff x="0" y="0"/>
          <a:chExt cx="0" cy="0"/>
        </a:xfrm>
      </p:grpSpPr>
      <p:sp>
        <p:nvSpPr>
          <p:cNvPr id="2" name="Freeform 2"/>
          <p:cNvSpPr/>
          <p:nvPr/>
        </p:nvSpPr>
        <p:spPr>
          <a:xfrm>
            <a:off x="-716689" y="8019736"/>
            <a:ext cx="19498302" cy="19498302"/>
          </a:xfrm>
          <a:custGeom>
            <a:avLst/>
            <a:gdLst/>
            <a:ahLst/>
            <a:cxnLst/>
            <a:rect l="l" t="t" r="r" b="b"/>
            <a:pathLst>
              <a:path w="19498302" h="19498302">
                <a:moveTo>
                  <a:pt x="0" y="0"/>
                </a:moveTo>
                <a:lnTo>
                  <a:pt x="19498301" y="0"/>
                </a:lnTo>
                <a:lnTo>
                  <a:pt x="19498301" y="19498301"/>
                </a:lnTo>
                <a:lnTo>
                  <a:pt x="0" y="19498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grpSp>
        <p:nvGrpSpPr>
          <p:cNvPr id="3" name="Group 3"/>
          <p:cNvGrpSpPr/>
          <p:nvPr/>
        </p:nvGrpSpPr>
        <p:grpSpPr>
          <a:xfrm>
            <a:off x="4457322" y="4509131"/>
            <a:ext cx="1905544" cy="2923300"/>
            <a:chOff x="0" y="0"/>
            <a:chExt cx="908129" cy="1393164"/>
          </a:xfrm>
        </p:grpSpPr>
        <p:sp>
          <p:nvSpPr>
            <p:cNvPr id="4" name="Freeform 4"/>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5" name="TextBox 5"/>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6" name="Group 6"/>
          <p:cNvGrpSpPr/>
          <p:nvPr/>
        </p:nvGrpSpPr>
        <p:grpSpPr>
          <a:xfrm>
            <a:off x="10128223" y="4509131"/>
            <a:ext cx="1905544" cy="2923300"/>
            <a:chOff x="0" y="0"/>
            <a:chExt cx="908129" cy="1393164"/>
          </a:xfrm>
        </p:grpSpPr>
        <p:sp>
          <p:nvSpPr>
            <p:cNvPr id="7" name="Freeform 7"/>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8" name="TextBox 8"/>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9" name="Group 9"/>
          <p:cNvGrpSpPr/>
          <p:nvPr/>
        </p:nvGrpSpPr>
        <p:grpSpPr>
          <a:xfrm>
            <a:off x="1028700" y="2406285"/>
            <a:ext cx="4370445" cy="7106465"/>
            <a:chOff x="0" y="0"/>
            <a:chExt cx="1291150" cy="2099446"/>
          </a:xfrm>
        </p:grpSpPr>
        <p:sp>
          <p:nvSpPr>
            <p:cNvPr id="10" name="Freeform 10"/>
            <p:cNvSpPr/>
            <p:nvPr/>
          </p:nvSpPr>
          <p:spPr>
            <a:xfrm>
              <a:off x="0" y="0"/>
              <a:ext cx="1291150" cy="2099446"/>
            </a:xfrm>
            <a:custGeom>
              <a:avLst/>
              <a:gdLst/>
              <a:ahLst/>
              <a:cxnLst/>
              <a:rect l="l" t="t" r="r" b="b"/>
              <a:pathLst>
                <a:path w="1291150" h="2099446">
                  <a:moveTo>
                    <a:pt x="69086" y="0"/>
                  </a:moveTo>
                  <a:lnTo>
                    <a:pt x="1222065" y="0"/>
                  </a:lnTo>
                  <a:cubicBezTo>
                    <a:pt x="1260220" y="0"/>
                    <a:pt x="1291150" y="30931"/>
                    <a:pt x="1291150" y="69086"/>
                  </a:cubicBezTo>
                  <a:lnTo>
                    <a:pt x="1291150" y="2030360"/>
                  </a:lnTo>
                  <a:cubicBezTo>
                    <a:pt x="1291150" y="2068515"/>
                    <a:pt x="1260220" y="2099446"/>
                    <a:pt x="1222065" y="2099446"/>
                  </a:cubicBezTo>
                  <a:lnTo>
                    <a:pt x="69086" y="2099446"/>
                  </a:lnTo>
                  <a:cubicBezTo>
                    <a:pt x="30931" y="2099446"/>
                    <a:pt x="0" y="2068515"/>
                    <a:pt x="0" y="2030360"/>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1" name="TextBox 11"/>
            <p:cNvSpPr txBox="1"/>
            <p:nvPr/>
          </p:nvSpPr>
          <p:spPr>
            <a:xfrm>
              <a:off x="0" y="-38100"/>
              <a:ext cx="1291150" cy="2137546"/>
            </a:xfrm>
            <a:prstGeom prst="rect">
              <a:avLst/>
            </a:prstGeom>
          </p:spPr>
          <p:txBody>
            <a:bodyPr lIns="71438" tIns="71438" rIns="71438" bIns="71438" rtlCol="0" anchor="ctr"/>
            <a:lstStyle/>
            <a:p>
              <a:pPr marL="0" lvl="0" indent="0" algn="ctr">
                <a:lnSpc>
                  <a:spcPts val="2756"/>
                </a:lnSpc>
                <a:spcBef>
                  <a:spcPct val="0"/>
                </a:spcBef>
              </a:pPr>
              <a:endParaRPr/>
            </a:p>
          </p:txBody>
        </p:sp>
      </p:grpSp>
      <p:grpSp>
        <p:nvGrpSpPr>
          <p:cNvPr id="12" name="Group 12"/>
          <p:cNvGrpSpPr/>
          <p:nvPr/>
        </p:nvGrpSpPr>
        <p:grpSpPr>
          <a:xfrm>
            <a:off x="6701377" y="2406285"/>
            <a:ext cx="4370445" cy="7106465"/>
            <a:chOff x="0" y="0"/>
            <a:chExt cx="1291150" cy="2099446"/>
          </a:xfrm>
        </p:grpSpPr>
        <p:sp>
          <p:nvSpPr>
            <p:cNvPr id="13" name="Freeform 13"/>
            <p:cNvSpPr/>
            <p:nvPr/>
          </p:nvSpPr>
          <p:spPr>
            <a:xfrm>
              <a:off x="0" y="0"/>
              <a:ext cx="1291150" cy="2099446"/>
            </a:xfrm>
            <a:custGeom>
              <a:avLst/>
              <a:gdLst/>
              <a:ahLst/>
              <a:cxnLst/>
              <a:rect l="l" t="t" r="r" b="b"/>
              <a:pathLst>
                <a:path w="1291150" h="2099446">
                  <a:moveTo>
                    <a:pt x="69086" y="0"/>
                  </a:moveTo>
                  <a:lnTo>
                    <a:pt x="1222065" y="0"/>
                  </a:lnTo>
                  <a:cubicBezTo>
                    <a:pt x="1260220" y="0"/>
                    <a:pt x="1291150" y="30931"/>
                    <a:pt x="1291150" y="69086"/>
                  </a:cubicBezTo>
                  <a:lnTo>
                    <a:pt x="1291150" y="2030360"/>
                  </a:lnTo>
                  <a:cubicBezTo>
                    <a:pt x="1291150" y="2068515"/>
                    <a:pt x="1260220" y="2099446"/>
                    <a:pt x="1222065" y="2099446"/>
                  </a:cubicBezTo>
                  <a:lnTo>
                    <a:pt x="69086" y="2099446"/>
                  </a:lnTo>
                  <a:cubicBezTo>
                    <a:pt x="30931" y="2099446"/>
                    <a:pt x="0" y="2068515"/>
                    <a:pt x="0" y="2030360"/>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4" name="TextBox 14"/>
            <p:cNvSpPr txBox="1"/>
            <p:nvPr/>
          </p:nvSpPr>
          <p:spPr>
            <a:xfrm>
              <a:off x="0" y="-38100"/>
              <a:ext cx="1291150" cy="2137546"/>
            </a:xfrm>
            <a:prstGeom prst="rect">
              <a:avLst/>
            </a:prstGeom>
          </p:spPr>
          <p:txBody>
            <a:bodyPr lIns="71438" tIns="71438" rIns="71438" bIns="71438" rtlCol="0" anchor="ctr"/>
            <a:lstStyle/>
            <a:p>
              <a:pPr marL="0" lvl="0" indent="0" algn="ctr">
                <a:lnSpc>
                  <a:spcPts val="2756"/>
                </a:lnSpc>
                <a:spcBef>
                  <a:spcPct val="0"/>
                </a:spcBef>
              </a:pPr>
              <a:endParaRPr/>
            </a:p>
          </p:txBody>
        </p:sp>
      </p:grpSp>
      <p:sp>
        <p:nvSpPr>
          <p:cNvPr id="15" name="AutoShape 15"/>
          <p:cNvSpPr/>
          <p:nvPr/>
        </p:nvSpPr>
        <p:spPr>
          <a:xfrm>
            <a:off x="1563225" y="3756888"/>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16" name="AutoShape 16"/>
          <p:cNvSpPr/>
          <p:nvPr/>
        </p:nvSpPr>
        <p:spPr>
          <a:xfrm>
            <a:off x="7256867" y="3756888"/>
            <a:ext cx="3012953" cy="0"/>
          </a:xfrm>
          <a:prstGeom prst="line">
            <a:avLst/>
          </a:prstGeom>
          <a:ln w="47625" cap="flat">
            <a:solidFill>
              <a:srgbClr val="C72036"/>
            </a:solidFill>
            <a:prstDash val="sysDot"/>
            <a:headEnd type="none" w="sm" len="sm"/>
            <a:tailEnd type="none" w="sm" len="sm"/>
          </a:ln>
        </p:spPr>
        <p:txBody>
          <a:bodyPr/>
          <a:lstStyle/>
          <a:p>
            <a:endParaRPr lang="en-AU"/>
          </a:p>
        </p:txBody>
      </p:sp>
      <p:grpSp>
        <p:nvGrpSpPr>
          <p:cNvPr id="17" name="Group 17"/>
          <p:cNvGrpSpPr/>
          <p:nvPr/>
        </p:nvGrpSpPr>
        <p:grpSpPr>
          <a:xfrm>
            <a:off x="15791727" y="4509138"/>
            <a:ext cx="1905544" cy="2923300"/>
            <a:chOff x="0" y="0"/>
            <a:chExt cx="908129" cy="1393164"/>
          </a:xfrm>
        </p:grpSpPr>
        <p:sp>
          <p:nvSpPr>
            <p:cNvPr id="18" name="Freeform 18"/>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19" name="TextBox 19"/>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20" name="Group 20"/>
          <p:cNvGrpSpPr/>
          <p:nvPr/>
        </p:nvGrpSpPr>
        <p:grpSpPr>
          <a:xfrm>
            <a:off x="12374053" y="2406285"/>
            <a:ext cx="4370445" cy="7106465"/>
            <a:chOff x="0" y="0"/>
            <a:chExt cx="1291150" cy="2099446"/>
          </a:xfrm>
        </p:grpSpPr>
        <p:sp>
          <p:nvSpPr>
            <p:cNvPr id="21" name="Freeform 21"/>
            <p:cNvSpPr/>
            <p:nvPr/>
          </p:nvSpPr>
          <p:spPr>
            <a:xfrm>
              <a:off x="0" y="0"/>
              <a:ext cx="1291150" cy="2099446"/>
            </a:xfrm>
            <a:custGeom>
              <a:avLst/>
              <a:gdLst/>
              <a:ahLst/>
              <a:cxnLst/>
              <a:rect l="l" t="t" r="r" b="b"/>
              <a:pathLst>
                <a:path w="1291150" h="2099446">
                  <a:moveTo>
                    <a:pt x="69086" y="0"/>
                  </a:moveTo>
                  <a:lnTo>
                    <a:pt x="1222065" y="0"/>
                  </a:lnTo>
                  <a:cubicBezTo>
                    <a:pt x="1260220" y="0"/>
                    <a:pt x="1291150" y="30931"/>
                    <a:pt x="1291150" y="69086"/>
                  </a:cubicBezTo>
                  <a:lnTo>
                    <a:pt x="1291150" y="2030360"/>
                  </a:lnTo>
                  <a:cubicBezTo>
                    <a:pt x="1291150" y="2068515"/>
                    <a:pt x="1260220" y="2099446"/>
                    <a:pt x="1222065" y="2099446"/>
                  </a:cubicBezTo>
                  <a:lnTo>
                    <a:pt x="69086" y="2099446"/>
                  </a:lnTo>
                  <a:cubicBezTo>
                    <a:pt x="30931" y="2099446"/>
                    <a:pt x="0" y="2068515"/>
                    <a:pt x="0" y="2030360"/>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22" name="TextBox 22"/>
            <p:cNvSpPr txBox="1"/>
            <p:nvPr/>
          </p:nvSpPr>
          <p:spPr>
            <a:xfrm>
              <a:off x="0" y="-38100"/>
              <a:ext cx="1291150" cy="2137546"/>
            </a:xfrm>
            <a:prstGeom prst="rect">
              <a:avLst/>
            </a:prstGeom>
          </p:spPr>
          <p:txBody>
            <a:bodyPr lIns="71438" tIns="71438" rIns="71438" bIns="71438" rtlCol="0" anchor="ctr"/>
            <a:lstStyle/>
            <a:p>
              <a:pPr marL="0" lvl="0" indent="0" algn="ctr">
                <a:lnSpc>
                  <a:spcPts val="2756"/>
                </a:lnSpc>
                <a:spcBef>
                  <a:spcPct val="0"/>
                </a:spcBef>
              </a:pPr>
              <a:endParaRPr/>
            </a:p>
          </p:txBody>
        </p:sp>
      </p:grpSp>
      <p:sp>
        <p:nvSpPr>
          <p:cNvPr id="23" name="AutoShape 23"/>
          <p:cNvSpPr/>
          <p:nvPr/>
        </p:nvSpPr>
        <p:spPr>
          <a:xfrm>
            <a:off x="13052799" y="3780701"/>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24" name="TextBox 24"/>
          <p:cNvSpPr txBox="1"/>
          <p:nvPr/>
        </p:nvSpPr>
        <p:spPr>
          <a:xfrm>
            <a:off x="5410094" y="5408015"/>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u="none" strike="noStrike" spc="180">
                <a:solidFill>
                  <a:srgbClr val="FFFFFF"/>
                </a:solidFill>
                <a:latin typeface="Montserrat Ultra-Bold"/>
                <a:ea typeface="Montserrat Ultra-Bold"/>
                <a:cs typeface="Montserrat Ultra-Bold"/>
                <a:sym typeface="Montserrat Ultra-Bold"/>
              </a:rPr>
              <a:t>1</a:t>
            </a:r>
          </a:p>
        </p:txBody>
      </p:sp>
      <p:sp>
        <p:nvSpPr>
          <p:cNvPr id="25" name="TextBox 25"/>
          <p:cNvSpPr txBox="1"/>
          <p:nvPr/>
        </p:nvSpPr>
        <p:spPr>
          <a:xfrm>
            <a:off x="11122464" y="5560354"/>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spc="180">
                <a:solidFill>
                  <a:srgbClr val="FFFFFF"/>
                </a:solidFill>
                <a:latin typeface="Montserrat Ultra-Bold"/>
                <a:ea typeface="Montserrat Ultra-Bold"/>
                <a:cs typeface="Montserrat Ultra-Bold"/>
                <a:sym typeface="Montserrat Ultra-Bold"/>
              </a:rPr>
              <a:t>2</a:t>
            </a:r>
          </a:p>
        </p:txBody>
      </p:sp>
      <p:sp>
        <p:nvSpPr>
          <p:cNvPr id="26" name="TextBox 26"/>
          <p:cNvSpPr txBox="1"/>
          <p:nvPr/>
        </p:nvSpPr>
        <p:spPr>
          <a:xfrm>
            <a:off x="1313379" y="4133126"/>
            <a:ext cx="3699331" cy="4545058"/>
          </a:xfrm>
          <a:prstGeom prst="rect">
            <a:avLst/>
          </a:prstGeom>
        </p:spPr>
        <p:txBody>
          <a:bodyPr lIns="0" tIns="0" rIns="0" bIns="0" rtlCol="0" anchor="t">
            <a:spAutoFit/>
          </a:bodyPr>
          <a:lstStyle/>
          <a:p>
            <a:pPr marL="368570" lvl="1" indent="-184285" algn="l">
              <a:lnSpc>
                <a:spcPts val="2560"/>
              </a:lnSpc>
              <a:buFont typeface="Arial"/>
              <a:buChar char="•"/>
            </a:pPr>
            <a:r>
              <a:rPr lang="en-US" sz="1707">
                <a:solidFill>
                  <a:srgbClr val="1C1C1A"/>
                </a:solidFill>
                <a:latin typeface="Poppins"/>
                <a:ea typeface="Poppins"/>
                <a:cs typeface="Poppins"/>
                <a:sym typeface="Poppins"/>
              </a:rPr>
              <a:t>Define k</a:t>
            </a:r>
            <a:r>
              <a:rPr lang="en-US" sz="1707" u="none" strike="noStrike">
                <a:solidFill>
                  <a:srgbClr val="1C1C1A"/>
                </a:solidFill>
                <a:latin typeface="Poppins"/>
                <a:ea typeface="Poppins"/>
                <a:cs typeface="Poppins"/>
                <a:sym typeface="Poppins"/>
              </a:rPr>
              <a:t>ey messages, audiences, channels, and frequency</a:t>
            </a:r>
          </a:p>
          <a:p>
            <a:pPr marL="368570" lvl="1" indent="-184285" algn="l">
              <a:lnSpc>
                <a:spcPts val="2560"/>
              </a:lnSpc>
              <a:buFont typeface="Arial"/>
              <a:buChar char="•"/>
            </a:pPr>
            <a:r>
              <a:rPr lang="en-US" sz="1707" u="none" strike="noStrike">
                <a:solidFill>
                  <a:srgbClr val="1C1C1A"/>
                </a:solidFill>
                <a:latin typeface="Poppins"/>
                <a:ea typeface="Poppins"/>
                <a:cs typeface="Poppins"/>
                <a:sym typeface="Poppins"/>
              </a:rPr>
              <a:t>Identify what stories and data you want to share, who needs to hear them (e.g., volunteers, funders, community), and how often (monthly, quarterly, annually).</a:t>
            </a:r>
          </a:p>
          <a:p>
            <a:pPr marL="368570" lvl="1" indent="-184285" algn="l">
              <a:lnSpc>
                <a:spcPts val="2560"/>
              </a:lnSpc>
              <a:buFont typeface="Arial"/>
              <a:buChar char="•"/>
            </a:pPr>
            <a:r>
              <a:rPr lang="en-US" sz="1707" u="none" strike="noStrike">
                <a:solidFill>
                  <a:srgbClr val="1C1C1A"/>
                </a:solidFill>
                <a:latin typeface="Poppins"/>
                <a:ea typeface="Poppins"/>
                <a:cs typeface="Poppins"/>
                <a:sym typeface="Poppins"/>
              </a:rPr>
              <a:t>Combine statistics with real-life stories and engaging visuals to create a compelling narrative.</a:t>
            </a:r>
          </a:p>
          <a:p>
            <a:pPr algn="l">
              <a:lnSpc>
                <a:spcPts val="2560"/>
              </a:lnSpc>
            </a:pPr>
            <a:endParaRPr lang="en-US" sz="1707" u="none" strike="noStrike">
              <a:solidFill>
                <a:srgbClr val="1C1C1A"/>
              </a:solidFill>
              <a:latin typeface="Poppins"/>
              <a:ea typeface="Poppins"/>
              <a:cs typeface="Poppins"/>
              <a:sym typeface="Poppins"/>
            </a:endParaRPr>
          </a:p>
        </p:txBody>
      </p:sp>
      <p:sp>
        <p:nvSpPr>
          <p:cNvPr id="27" name="TextBox 27"/>
          <p:cNvSpPr txBox="1"/>
          <p:nvPr/>
        </p:nvSpPr>
        <p:spPr>
          <a:xfrm>
            <a:off x="6955970" y="4065542"/>
            <a:ext cx="3868979" cy="5192758"/>
          </a:xfrm>
          <a:prstGeom prst="rect">
            <a:avLst/>
          </a:prstGeom>
        </p:spPr>
        <p:txBody>
          <a:bodyPr lIns="0" tIns="0" rIns="0" bIns="0" rtlCol="0" anchor="t">
            <a:spAutoFit/>
          </a:bodyPr>
          <a:lstStyle/>
          <a:p>
            <a:pPr marL="368570" lvl="1" indent="-184285" algn="l">
              <a:lnSpc>
                <a:spcPts val="2560"/>
              </a:lnSpc>
              <a:buFont typeface="Arial"/>
              <a:buChar char="•"/>
            </a:pPr>
            <a:r>
              <a:rPr lang="en-US" sz="1707">
                <a:solidFill>
                  <a:srgbClr val="1C1C1A"/>
                </a:solidFill>
                <a:latin typeface="Poppins"/>
                <a:ea typeface="Poppins"/>
                <a:cs typeface="Poppins"/>
                <a:sym typeface="Poppins"/>
              </a:rPr>
              <a:t>Map</a:t>
            </a:r>
            <a:r>
              <a:rPr lang="en-US" sz="1707" u="none" strike="noStrike">
                <a:solidFill>
                  <a:srgbClr val="1C1C1A"/>
                </a:solidFill>
                <a:latin typeface="Poppins"/>
                <a:ea typeface="Poppins"/>
                <a:cs typeface="Poppins"/>
                <a:sym typeface="Poppins"/>
              </a:rPr>
              <a:t> volunteer activities to organisational goals</a:t>
            </a:r>
          </a:p>
          <a:p>
            <a:pPr marL="368570" lvl="1" indent="-184285" algn="l">
              <a:lnSpc>
                <a:spcPts val="2560"/>
              </a:lnSpc>
              <a:buFont typeface="Arial"/>
              <a:buChar char="•"/>
            </a:pPr>
            <a:r>
              <a:rPr lang="en-US" sz="1707" u="none" strike="noStrike">
                <a:solidFill>
                  <a:srgbClr val="1C1C1A"/>
                </a:solidFill>
                <a:latin typeface="Poppins"/>
                <a:ea typeface="Poppins"/>
                <a:cs typeface="Poppins"/>
                <a:sym typeface="Poppins"/>
              </a:rPr>
              <a:t>Clearly show how volunteer efforts contribute to outcomes like community wellbeing, service delivery, or advocacy.</a:t>
            </a:r>
          </a:p>
          <a:p>
            <a:pPr marL="368570" lvl="1" indent="-184285" algn="l">
              <a:lnSpc>
                <a:spcPts val="2560"/>
              </a:lnSpc>
              <a:buFont typeface="Arial"/>
              <a:buChar char="•"/>
            </a:pPr>
            <a:r>
              <a:rPr lang="en-US" sz="1707" u="none" strike="noStrike">
                <a:solidFill>
                  <a:srgbClr val="1C1C1A"/>
                </a:solidFill>
                <a:latin typeface="Poppins"/>
                <a:ea typeface="Poppins"/>
                <a:cs typeface="Poppins"/>
                <a:sym typeface="Poppins"/>
              </a:rPr>
              <a:t>Use impact data to support funding proposals and advocacy</a:t>
            </a:r>
          </a:p>
          <a:p>
            <a:pPr marL="368570" lvl="1" indent="-184285" algn="l">
              <a:lnSpc>
                <a:spcPts val="2560"/>
              </a:lnSpc>
              <a:buFont typeface="Arial"/>
              <a:buChar char="•"/>
            </a:pPr>
            <a:r>
              <a:rPr lang="en-US" sz="1707" u="none" strike="noStrike">
                <a:solidFill>
                  <a:srgbClr val="1C1C1A"/>
                </a:solidFill>
                <a:latin typeface="Poppins"/>
                <a:ea typeface="Poppins"/>
                <a:cs typeface="Poppins"/>
                <a:sym typeface="Poppins"/>
              </a:rPr>
              <a:t> Include volunteer impact in grant applications, reports to donors, and public campaigns.</a:t>
            </a:r>
          </a:p>
          <a:p>
            <a:pPr marL="368570" lvl="1" indent="-184285" algn="l">
              <a:lnSpc>
                <a:spcPts val="2560"/>
              </a:lnSpc>
              <a:buFont typeface="Arial"/>
              <a:buChar char="•"/>
            </a:pPr>
            <a:r>
              <a:rPr lang="en-US" sz="1707" u="none" strike="noStrike">
                <a:solidFill>
                  <a:srgbClr val="1C1C1A"/>
                </a:solidFill>
                <a:latin typeface="Poppins"/>
                <a:ea typeface="Poppins"/>
                <a:cs typeface="Poppins"/>
                <a:sym typeface="Poppins"/>
              </a:rPr>
              <a:t>Share results in strategic planning sessions</a:t>
            </a:r>
          </a:p>
          <a:p>
            <a:pPr marL="368570" lvl="1" indent="-184285" algn="l">
              <a:lnSpc>
                <a:spcPts val="2560"/>
              </a:lnSpc>
              <a:buFont typeface="Arial"/>
              <a:buChar char="•"/>
            </a:pPr>
            <a:r>
              <a:rPr lang="en-US" sz="1707" u="none" strike="noStrike">
                <a:solidFill>
                  <a:srgbClr val="1C1C1A"/>
                </a:solidFill>
                <a:latin typeface="Poppins"/>
                <a:ea typeface="Poppins"/>
                <a:cs typeface="Poppins"/>
                <a:sym typeface="Poppins"/>
              </a:rPr>
              <a:t>Ensure leadership visibility and buy-in</a:t>
            </a:r>
          </a:p>
        </p:txBody>
      </p:sp>
      <p:sp>
        <p:nvSpPr>
          <p:cNvPr id="28" name="TextBox 28"/>
          <p:cNvSpPr txBox="1"/>
          <p:nvPr/>
        </p:nvSpPr>
        <p:spPr>
          <a:xfrm>
            <a:off x="1554536" y="2709901"/>
            <a:ext cx="3318772" cy="594549"/>
          </a:xfrm>
          <a:prstGeom prst="rect">
            <a:avLst/>
          </a:prstGeom>
        </p:spPr>
        <p:txBody>
          <a:bodyPr lIns="0" tIns="0" rIns="0" bIns="0" rtlCol="0" anchor="t">
            <a:spAutoFit/>
          </a:bodyPr>
          <a:lstStyle/>
          <a:p>
            <a:pPr marL="0" lvl="0" indent="0" algn="l">
              <a:lnSpc>
                <a:spcPts val="2369"/>
              </a:lnSpc>
            </a:pPr>
            <a:r>
              <a:rPr lang="en-US" sz="1910" b="1">
                <a:solidFill>
                  <a:srgbClr val="1C1C1A"/>
                </a:solidFill>
                <a:latin typeface="Montserrat Ultra-Bold"/>
                <a:ea typeface="Montserrat Ultra-Bold"/>
                <a:cs typeface="Montserrat Ultra-Bold"/>
                <a:sym typeface="Montserrat Ultra-Bold"/>
              </a:rPr>
              <a:t>Develop an impact communication plan</a:t>
            </a:r>
          </a:p>
        </p:txBody>
      </p:sp>
      <p:sp>
        <p:nvSpPr>
          <p:cNvPr id="29" name="TextBox 29"/>
          <p:cNvSpPr txBox="1"/>
          <p:nvPr/>
        </p:nvSpPr>
        <p:spPr>
          <a:xfrm>
            <a:off x="7127421" y="2649471"/>
            <a:ext cx="3697528" cy="654980"/>
          </a:xfrm>
          <a:prstGeom prst="rect">
            <a:avLst/>
          </a:prstGeom>
        </p:spPr>
        <p:txBody>
          <a:bodyPr lIns="0" tIns="0" rIns="0" bIns="0" rtlCol="0" anchor="t">
            <a:spAutoFit/>
          </a:bodyPr>
          <a:lstStyle/>
          <a:p>
            <a:pPr marL="0" lvl="0" indent="0" algn="l">
              <a:lnSpc>
                <a:spcPts val="2636"/>
              </a:lnSpc>
            </a:pPr>
            <a:r>
              <a:rPr lang="en-US" sz="2126" b="1">
                <a:solidFill>
                  <a:srgbClr val="1C1C1A"/>
                </a:solidFill>
                <a:latin typeface="Montserrat Ultra-Bold"/>
                <a:ea typeface="Montserrat Ultra-Bold"/>
                <a:cs typeface="Montserrat Ultra-Bold"/>
                <a:sym typeface="Montserrat Ultra-Bold"/>
              </a:rPr>
              <a:t>Align volunteer impact with strategic outcomes</a:t>
            </a:r>
          </a:p>
        </p:txBody>
      </p:sp>
      <p:sp>
        <p:nvSpPr>
          <p:cNvPr id="30" name="TextBox 30"/>
          <p:cNvSpPr txBox="1"/>
          <p:nvPr/>
        </p:nvSpPr>
        <p:spPr>
          <a:xfrm>
            <a:off x="16846167" y="5560361"/>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spc="180">
                <a:solidFill>
                  <a:srgbClr val="FFFFFF"/>
                </a:solidFill>
                <a:latin typeface="Montserrat Ultra-Bold"/>
                <a:ea typeface="Montserrat Ultra-Bold"/>
                <a:cs typeface="Montserrat Ultra-Bold"/>
                <a:sym typeface="Montserrat Ultra-Bold"/>
              </a:rPr>
              <a:t>3</a:t>
            </a:r>
          </a:p>
        </p:txBody>
      </p:sp>
      <p:sp>
        <p:nvSpPr>
          <p:cNvPr id="31" name="TextBox 31"/>
          <p:cNvSpPr txBox="1"/>
          <p:nvPr/>
        </p:nvSpPr>
        <p:spPr>
          <a:xfrm>
            <a:off x="12557642" y="4065542"/>
            <a:ext cx="4027327" cy="4868908"/>
          </a:xfrm>
          <a:prstGeom prst="rect">
            <a:avLst/>
          </a:prstGeom>
        </p:spPr>
        <p:txBody>
          <a:bodyPr lIns="0" tIns="0" rIns="0" bIns="0" rtlCol="0" anchor="t">
            <a:spAutoFit/>
          </a:bodyPr>
          <a:lstStyle/>
          <a:p>
            <a:pPr marL="368570" lvl="1" indent="-184285" algn="l">
              <a:lnSpc>
                <a:spcPts val="2560"/>
              </a:lnSpc>
              <a:buFont typeface="Arial"/>
              <a:buChar char="•"/>
            </a:pPr>
            <a:r>
              <a:rPr lang="en-US" sz="1707" u="none" strike="noStrike">
                <a:solidFill>
                  <a:srgbClr val="1C1C1A"/>
                </a:solidFill>
                <a:latin typeface="Poppins"/>
                <a:ea typeface="Poppins"/>
                <a:cs typeface="Poppins"/>
                <a:sym typeface="Poppins"/>
              </a:rPr>
              <a:t>Create opportunities for volunteers to share their experiences in structured or informal ways.</a:t>
            </a:r>
          </a:p>
          <a:p>
            <a:pPr marL="368570" lvl="1" indent="-184285" algn="l">
              <a:lnSpc>
                <a:spcPts val="2560"/>
              </a:lnSpc>
              <a:buFont typeface="Arial"/>
              <a:buChar char="•"/>
            </a:pPr>
            <a:r>
              <a:rPr lang="en-US" sz="1707" u="none" strike="noStrike">
                <a:solidFill>
                  <a:srgbClr val="1C1C1A"/>
                </a:solidFill>
                <a:latin typeface="Poppins"/>
                <a:ea typeface="Poppins"/>
                <a:cs typeface="Poppins"/>
                <a:sym typeface="Poppins"/>
              </a:rPr>
              <a:t>Encourage volunteers to share their experiences in their own words</a:t>
            </a:r>
          </a:p>
          <a:p>
            <a:pPr marL="368570" lvl="1" indent="-184285" algn="l">
              <a:lnSpc>
                <a:spcPts val="2560"/>
              </a:lnSpc>
              <a:buFont typeface="Arial"/>
              <a:buChar char="•"/>
            </a:pPr>
            <a:r>
              <a:rPr lang="en-US" sz="1707" u="none" strike="noStrike">
                <a:solidFill>
                  <a:srgbClr val="1C1C1A"/>
                </a:solidFill>
                <a:latin typeface="Poppins"/>
                <a:ea typeface="Poppins"/>
                <a:cs typeface="Poppins"/>
                <a:sym typeface="Poppins"/>
              </a:rPr>
              <a:t>Pair stories with relevant metrics to illustrate both scale and depth of impact.</a:t>
            </a:r>
          </a:p>
          <a:p>
            <a:pPr marL="368570" lvl="1" indent="-184285" algn="l">
              <a:lnSpc>
                <a:spcPts val="2560"/>
              </a:lnSpc>
              <a:buFont typeface="Arial"/>
              <a:buChar char="•"/>
            </a:pPr>
            <a:r>
              <a:rPr lang="en-US" sz="1707" u="none" strike="noStrike">
                <a:solidFill>
                  <a:srgbClr val="1C1C1A"/>
                </a:solidFill>
                <a:latin typeface="Poppins"/>
                <a:ea typeface="Poppins"/>
                <a:cs typeface="Poppins"/>
                <a:sym typeface="Poppins"/>
              </a:rPr>
              <a:t>Include voices from different roles, backgrounds, and experiences to reflect the full spectrum of volunteer involvement.</a:t>
            </a:r>
          </a:p>
        </p:txBody>
      </p:sp>
      <p:sp>
        <p:nvSpPr>
          <p:cNvPr id="32" name="TextBox 32"/>
          <p:cNvSpPr txBox="1"/>
          <p:nvPr/>
        </p:nvSpPr>
        <p:spPr>
          <a:xfrm>
            <a:off x="13052799" y="2649471"/>
            <a:ext cx="3367945" cy="654980"/>
          </a:xfrm>
          <a:prstGeom prst="rect">
            <a:avLst/>
          </a:prstGeom>
        </p:spPr>
        <p:txBody>
          <a:bodyPr lIns="0" tIns="0" rIns="0" bIns="0" rtlCol="0" anchor="t">
            <a:spAutoFit/>
          </a:bodyPr>
          <a:lstStyle/>
          <a:p>
            <a:pPr marL="0" lvl="0" indent="0" algn="l">
              <a:lnSpc>
                <a:spcPts val="2636"/>
              </a:lnSpc>
            </a:pPr>
            <a:r>
              <a:rPr lang="en-US" sz="2126" b="1">
                <a:solidFill>
                  <a:srgbClr val="1C1C1A"/>
                </a:solidFill>
                <a:latin typeface="Montserrat Ultra-Bold"/>
                <a:ea typeface="Montserrat Ultra-Bold"/>
                <a:cs typeface="Montserrat Ultra-Bold"/>
                <a:sym typeface="Montserrat Ultra-Bold"/>
              </a:rPr>
              <a:t>Collect stories alongside statistics</a:t>
            </a:r>
          </a:p>
        </p:txBody>
      </p:sp>
      <p:sp>
        <p:nvSpPr>
          <p:cNvPr id="33" name="TextBox 33"/>
          <p:cNvSpPr txBox="1"/>
          <p:nvPr/>
        </p:nvSpPr>
        <p:spPr>
          <a:xfrm>
            <a:off x="3213923" y="1078909"/>
            <a:ext cx="13371046" cy="684530"/>
          </a:xfrm>
          <a:prstGeom prst="rect">
            <a:avLst/>
          </a:prstGeom>
        </p:spPr>
        <p:txBody>
          <a:bodyPr lIns="0" tIns="0" rIns="0" bIns="0" rtlCol="0" anchor="t">
            <a:spAutoFit/>
          </a:bodyPr>
          <a:lstStyle/>
          <a:p>
            <a:pPr marL="0" lvl="1" indent="0" algn="ctr">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SHARE IMPACT</a:t>
            </a:r>
          </a:p>
        </p:txBody>
      </p:sp>
      <p:sp>
        <p:nvSpPr>
          <p:cNvPr id="34" name="AutoShape 34"/>
          <p:cNvSpPr/>
          <p:nvPr/>
        </p:nvSpPr>
        <p:spPr>
          <a:xfrm>
            <a:off x="3550834" y="1892285"/>
            <a:ext cx="8663773" cy="19050"/>
          </a:xfrm>
          <a:prstGeom prst="line">
            <a:avLst/>
          </a:prstGeom>
          <a:ln w="38100" cap="flat">
            <a:solidFill>
              <a:srgbClr val="C72036"/>
            </a:solidFill>
            <a:prstDash val="solid"/>
            <a:headEnd type="none" w="sm" len="sm"/>
            <a:tailEnd type="none" w="sm" len="sm"/>
          </a:ln>
        </p:spPr>
        <p:txBody>
          <a:bodyPr/>
          <a:lstStyle/>
          <a:p>
            <a:endParaRPr lang="en-AU"/>
          </a:p>
        </p:txBody>
      </p:sp>
      <p:sp>
        <p:nvSpPr>
          <p:cNvPr id="35" name="Freeform 35"/>
          <p:cNvSpPr/>
          <p:nvPr/>
        </p:nvSpPr>
        <p:spPr>
          <a:xfrm flipH="1">
            <a:off x="-442944" y="-869396"/>
            <a:ext cx="3512646" cy="3161381"/>
          </a:xfrm>
          <a:custGeom>
            <a:avLst/>
            <a:gdLst/>
            <a:ahLst/>
            <a:cxnLst/>
            <a:rect l="l" t="t" r="r" b="b"/>
            <a:pathLst>
              <a:path w="3512646" h="3161381">
                <a:moveTo>
                  <a:pt x="3512646" y="0"/>
                </a:moveTo>
                <a:lnTo>
                  <a:pt x="0" y="0"/>
                </a:lnTo>
                <a:lnTo>
                  <a:pt x="0" y="3161381"/>
                </a:lnTo>
                <a:lnTo>
                  <a:pt x="3512646" y="3161381"/>
                </a:lnTo>
                <a:lnTo>
                  <a:pt x="3512646" y="0"/>
                </a:lnTo>
                <a:close/>
              </a:path>
            </a:pathLst>
          </a:custGeom>
          <a:blipFill>
            <a:blip r:embed="rId4">
              <a:alphaModFix amt="43999"/>
              <a:extLst>
                <a:ext uri="{96DAC541-7B7A-43D3-8B79-37D633B846F1}">
                  <asvg:svgBlip xmlns:asvg="http://schemas.microsoft.com/office/drawing/2016/SVG/main" r:embed="rId5"/>
                </a:ext>
              </a:extLst>
            </a:blip>
            <a:stretch>
              <a:fillRect l="-15" r="-15"/>
            </a:stretch>
          </a:blipFill>
        </p:spPr>
        <p:txBody>
          <a:bodyPr/>
          <a:lstStyle/>
          <a:p>
            <a:endParaRPr lang="en-A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849176" y="1028700"/>
          <a:ext cx="16650156" cy="9048879"/>
        </p:xfrm>
        <a:graphic>
          <a:graphicData uri="http://schemas.openxmlformats.org/drawingml/2006/table">
            <a:tbl>
              <a:tblPr/>
              <a:tblGrid>
                <a:gridCol w="3292962">
                  <a:extLst>
                    <a:ext uri="{9D8B030D-6E8A-4147-A177-3AD203B41FA5}">
                      <a16:colId xmlns:a16="http://schemas.microsoft.com/office/drawing/2014/main" val="20000"/>
                    </a:ext>
                  </a:extLst>
                </a:gridCol>
                <a:gridCol w="13357194">
                  <a:extLst>
                    <a:ext uri="{9D8B030D-6E8A-4147-A177-3AD203B41FA5}">
                      <a16:colId xmlns:a16="http://schemas.microsoft.com/office/drawing/2014/main" val="20001"/>
                    </a:ext>
                  </a:extLst>
                </a:gridCol>
              </a:tblGrid>
              <a:tr h="859059">
                <a:tc>
                  <a:txBody>
                    <a:bodyPr/>
                    <a:lstStyle/>
                    <a:p>
                      <a:pPr algn="l">
                        <a:lnSpc>
                          <a:spcPts val="2799"/>
                        </a:lnSpc>
                        <a:defRPr/>
                      </a:pPr>
                      <a:r>
                        <a:rPr lang="en-US" sz="1999" b="1">
                          <a:solidFill>
                            <a:srgbClr val="F6F4F5"/>
                          </a:solidFill>
                          <a:latin typeface="Poppins Bold"/>
                          <a:ea typeface="Poppins Bold"/>
                          <a:cs typeface="Poppins Bold"/>
                          <a:sym typeface="Poppins Bold"/>
                        </a:rPr>
                        <a:t>Strategy</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tc>
                  <a:txBody>
                    <a:bodyPr/>
                    <a:lstStyle/>
                    <a:p>
                      <a:pPr algn="l">
                        <a:lnSpc>
                          <a:spcPts val="2520"/>
                        </a:lnSpc>
                        <a:defRPr/>
                      </a:pPr>
                      <a:r>
                        <a:rPr lang="en-US" sz="1800" b="1">
                          <a:solidFill>
                            <a:srgbClr val="F6F4F5"/>
                          </a:solidFill>
                          <a:latin typeface="Poppins Bold"/>
                          <a:ea typeface="Poppins Bold"/>
                          <a:cs typeface="Poppins Bold"/>
                          <a:sym typeface="Poppins Bold"/>
                        </a:rPr>
                        <a:t>Description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extLst>
                  <a:ext uri="{0D108BD9-81ED-4DB2-BD59-A6C34878D82A}">
                    <a16:rowId xmlns:a16="http://schemas.microsoft.com/office/drawing/2014/main" val="10000"/>
                  </a:ext>
                </a:extLst>
              </a:tr>
              <a:tr h="2844566">
                <a:tc>
                  <a:txBody>
                    <a:bodyPr/>
                    <a:lstStyle/>
                    <a:p>
                      <a:pPr algn="l">
                        <a:lnSpc>
                          <a:spcPts val="2799"/>
                        </a:lnSpc>
                        <a:defRPr/>
                      </a:pPr>
                      <a:r>
                        <a:rPr lang="en-US" sz="1999" b="1">
                          <a:solidFill>
                            <a:srgbClr val="000000"/>
                          </a:solidFill>
                          <a:latin typeface="Poppins Bold"/>
                          <a:ea typeface="Poppins Bold"/>
                          <a:cs typeface="Poppins Bold"/>
                          <a:sym typeface="Poppins Bold"/>
                        </a:rPr>
                        <a:t>Use templates for impact reports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771"/>
                        </a:lnSpc>
                        <a:defRPr/>
                      </a:pPr>
                      <a:r>
                        <a:rPr lang="en-US" sz="1700" b="1">
                          <a:solidFill>
                            <a:srgbClr val="C72036"/>
                          </a:solidFill>
                          <a:latin typeface="Poppins Bold"/>
                          <a:ea typeface="Poppins Bold"/>
                          <a:cs typeface="Poppins Bold"/>
                          <a:sym typeface="Poppins Bold"/>
                        </a:rPr>
                        <a:t>Standardise layout and content structure</a:t>
                      </a:r>
                      <a:endParaRPr lang="en-US" sz="1100"/>
                    </a:p>
                    <a:p>
                      <a:pPr marL="367031" lvl="1" indent="-183515" algn="l">
                        <a:lnSpc>
                          <a:spcPts val="2771"/>
                        </a:lnSpc>
                        <a:buFont typeface="Arial"/>
                        <a:buChar char="•"/>
                      </a:pPr>
                      <a:r>
                        <a:rPr lang="en-US" sz="1700">
                          <a:solidFill>
                            <a:srgbClr val="000000"/>
                          </a:solidFill>
                          <a:latin typeface="Poppins"/>
                          <a:ea typeface="Poppins"/>
                          <a:cs typeface="Poppins"/>
                          <a:sym typeface="Poppins"/>
                        </a:rPr>
                        <a:t> Create consistent formats for reports that include sections like key achievements, volunteer highlights, and program outcomes.</a:t>
                      </a:r>
                    </a:p>
                    <a:p>
                      <a:pPr algn="l">
                        <a:lnSpc>
                          <a:spcPts val="2771"/>
                        </a:lnSpc>
                      </a:pPr>
                      <a:r>
                        <a:rPr lang="en-US" sz="1700" b="1">
                          <a:solidFill>
                            <a:srgbClr val="C72036"/>
                          </a:solidFill>
                          <a:latin typeface="Poppins Bold"/>
                          <a:ea typeface="Poppins Bold"/>
                          <a:cs typeface="Poppins Bold"/>
                          <a:sym typeface="Poppins Bold"/>
                        </a:rPr>
                        <a:t>Include sections for data, stories, visuals, and quotes</a:t>
                      </a:r>
                    </a:p>
                    <a:p>
                      <a:pPr marL="367031" lvl="1" indent="-183515" algn="l">
                        <a:lnSpc>
                          <a:spcPts val="2771"/>
                        </a:lnSpc>
                        <a:buFont typeface="Arial"/>
                        <a:buChar char="•"/>
                      </a:pPr>
                      <a:r>
                        <a:rPr lang="en-US" sz="1700">
                          <a:solidFill>
                            <a:srgbClr val="000000"/>
                          </a:solidFill>
                          <a:latin typeface="Poppins"/>
                          <a:ea typeface="Poppins"/>
                          <a:cs typeface="Poppins"/>
                          <a:sym typeface="Poppins"/>
                        </a:rPr>
                        <a:t> Ensure each report is engaging and informative by balancing numbers with human stories.</a:t>
                      </a:r>
                    </a:p>
                    <a:p>
                      <a:pPr algn="l">
                        <a:lnSpc>
                          <a:spcPts val="2771"/>
                        </a:lnSpc>
                      </a:pPr>
                      <a:r>
                        <a:rPr lang="en-US" sz="1700" b="1">
                          <a:solidFill>
                            <a:srgbClr val="C72036"/>
                          </a:solidFill>
                          <a:latin typeface="Poppins Bold"/>
                          <a:ea typeface="Poppins Bold"/>
                          <a:cs typeface="Poppins Bold"/>
                          <a:sym typeface="Poppins Bold"/>
                        </a:rPr>
                        <a:t>Make templates adaptable for different audiences</a:t>
                      </a:r>
                    </a:p>
                    <a:p>
                      <a:pPr marL="367031" lvl="1" indent="-183515" algn="l">
                        <a:lnSpc>
                          <a:spcPts val="2771"/>
                        </a:lnSpc>
                        <a:buFont typeface="Arial"/>
                        <a:buChar char="•"/>
                      </a:pPr>
                      <a:r>
                        <a:rPr lang="en-US" sz="1700">
                          <a:solidFill>
                            <a:srgbClr val="000000"/>
                          </a:solidFill>
                          <a:latin typeface="Poppins"/>
                          <a:ea typeface="Poppins"/>
                          <a:cs typeface="Poppins"/>
                          <a:sym typeface="Poppins"/>
                        </a:rPr>
                        <a:t> Tailor versions for internal use, funders, community partners, or public sharing.</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72627">
                <a:tc>
                  <a:txBody>
                    <a:bodyPr/>
                    <a:lstStyle/>
                    <a:p>
                      <a:pPr algn="l">
                        <a:lnSpc>
                          <a:spcPts val="2799"/>
                        </a:lnSpc>
                        <a:defRPr/>
                      </a:pPr>
                      <a:r>
                        <a:rPr lang="en-US" sz="1999" b="1">
                          <a:solidFill>
                            <a:srgbClr val="000000"/>
                          </a:solidFill>
                          <a:latin typeface="Poppins Bold"/>
                          <a:ea typeface="Poppins Bold"/>
                          <a:cs typeface="Poppins Bold"/>
                          <a:sym typeface="Poppins Bold"/>
                        </a:rPr>
                        <a:t>Automate social media scheduling for impact posts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933"/>
                        </a:lnSpc>
                        <a:defRPr/>
                      </a:pPr>
                      <a:r>
                        <a:rPr lang="en-US" sz="1800" b="1">
                          <a:solidFill>
                            <a:srgbClr val="C72036"/>
                          </a:solidFill>
                          <a:latin typeface="Poppins Bold"/>
                          <a:ea typeface="Poppins Bold"/>
                          <a:cs typeface="Poppins Bold"/>
                          <a:sym typeface="Poppins Bold"/>
                        </a:rPr>
                        <a:t>Use tools like MailChimp or Campaign Monitor to plan and publish content</a:t>
                      </a:r>
                      <a:endParaRPr lang="en-US" sz="1100"/>
                    </a:p>
                    <a:p>
                      <a:pPr marL="388620" lvl="1" indent="-194310" algn="l">
                        <a:lnSpc>
                          <a:spcPts val="2933"/>
                        </a:lnSpc>
                        <a:buFont typeface="Arial"/>
                        <a:buChar char="•"/>
                      </a:pPr>
                      <a:r>
                        <a:rPr lang="en-US" sz="1800">
                          <a:solidFill>
                            <a:srgbClr val="000000"/>
                          </a:solidFill>
                          <a:latin typeface="Poppins"/>
                          <a:ea typeface="Poppins"/>
                          <a:cs typeface="Poppins"/>
                          <a:sym typeface="Poppins"/>
                        </a:rPr>
                        <a:t> Schedule posts in advance to maintain a consistent presence.</a:t>
                      </a:r>
                    </a:p>
                    <a:p>
                      <a:pPr algn="l">
                        <a:lnSpc>
                          <a:spcPts val="2933"/>
                        </a:lnSpc>
                      </a:pPr>
                      <a:r>
                        <a:rPr lang="en-US" sz="1800" b="1">
                          <a:solidFill>
                            <a:srgbClr val="C72036"/>
                          </a:solidFill>
                          <a:latin typeface="Poppins Bold"/>
                          <a:ea typeface="Poppins Bold"/>
                          <a:cs typeface="Poppins Bold"/>
                          <a:sym typeface="Poppins Bold"/>
                        </a:rPr>
                        <a:t>Schedule regular posts highlighting volunteer achievements</a:t>
                      </a:r>
                    </a:p>
                    <a:p>
                      <a:pPr marL="388620" lvl="1" indent="-194310" algn="l">
                        <a:lnSpc>
                          <a:spcPts val="2933"/>
                        </a:lnSpc>
                        <a:buFont typeface="Arial"/>
                        <a:buChar char="•"/>
                      </a:pPr>
                      <a:r>
                        <a:rPr lang="en-US" sz="1800">
                          <a:solidFill>
                            <a:srgbClr val="000000"/>
                          </a:solidFill>
                          <a:latin typeface="Poppins"/>
                          <a:ea typeface="Poppins"/>
                          <a:cs typeface="Poppins"/>
                          <a:sym typeface="Poppins"/>
                        </a:rPr>
                        <a:t> Feature milestones, testimonials, and program updates to keep audiences engaged.</a:t>
                      </a:r>
                    </a:p>
                    <a:p>
                      <a:pPr marL="388620" lvl="1" indent="-194310" algn="l">
                        <a:lnSpc>
                          <a:spcPts val="2933"/>
                        </a:lnSpc>
                        <a:buFont typeface="Arial"/>
                        <a:buChar char="•"/>
                      </a:pPr>
                      <a:r>
                        <a:rPr lang="en-US" sz="1800">
                          <a:solidFill>
                            <a:srgbClr val="000000"/>
                          </a:solidFill>
                          <a:latin typeface="Poppins"/>
                          <a:ea typeface="Poppins"/>
                          <a:cs typeface="Poppins"/>
                          <a:sym typeface="Poppins"/>
                        </a:rPr>
                        <a:t> Use analytics to understand what content resonates and adjust accordingly.</a:t>
                      </a:r>
                    </a:p>
                    <a:p>
                      <a:pPr marL="388620" lvl="1" indent="-194310" algn="l">
                        <a:lnSpc>
                          <a:spcPts val="2933"/>
                        </a:lnSpc>
                        <a:buFont typeface="Arial"/>
                        <a:buChar char="•"/>
                      </a:pPr>
                      <a:r>
                        <a:rPr lang="en-US" sz="1800">
                          <a:solidFill>
                            <a:srgbClr val="000000"/>
                          </a:solidFill>
                          <a:latin typeface="Poppins"/>
                          <a:ea typeface="Poppins"/>
                          <a:cs typeface="Poppins"/>
                          <a:sym typeface="Poppins"/>
                        </a:rPr>
                        <a:t> Plan themes and campaigns around key dates like National Volunteer Week or program anniversaries</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72627">
                <a:tc>
                  <a:txBody>
                    <a:bodyPr/>
                    <a:lstStyle/>
                    <a:p>
                      <a:pPr algn="l">
                        <a:lnSpc>
                          <a:spcPts val="2799"/>
                        </a:lnSpc>
                        <a:defRPr/>
                      </a:pPr>
                      <a:r>
                        <a:rPr lang="en-US" sz="1999" b="1">
                          <a:solidFill>
                            <a:srgbClr val="000000"/>
                          </a:solidFill>
                          <a:latin typeface="Poppins Bold"/>
                          <a:ea typeface="Poppins Bold"/>
                          <a:cs typeface="Poppins Bold"/>
                          <a:sym typeface="Poppins Bold"/>
                        </a:rPr>
                        <a:t>Integrate volunteer data with storytelling platforms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933"/>
                        </a:lnSpc>
                        <a:defRPr/>
                      </a:pPr>
                      <a:r>
                        <a:rPr lang="en-US" sz="1800" b="1">
                          <a:solidFill>
                            <a:srgbClr val="C72036"/>
                          </a:solidFill>
                          <a:latin typeface="Poppins Bold"/>
                          <a:ea typeface="Poppins Bold"/>
                          <a:cs typeface="Poppins Bold"/>
                          <a:sym typeface="Poppins Bold"/>
                        </a:rPr>
                        <a:t>Use CRM or volunteer management systems to pull data - Automatically gather metrics like hours served, event participation, and feedback scores.</a:t>
                      </a:r>
                      <a:endParaRPr lang="en-US" sz="1100"/>
                    </a:p>
                    <a:p>
                      <a:pPr marL="388620" lvl="1" indent="-194310" algn="l">
                        <a:lnSpc>
                          <a:spcPts val="2933"/>
                        </a:lnSpc>
                        <a:buFont typeface="Arial"/>
                        <a:buChar char="•"/>
                      </a:pPr>
                      <a:r>
                        <a:rPr lang="en-US" sz="1800">
                          <a:solidFill>
                            <a:srgbClr val="000000"/>
                          </a:solidFill>
                          <a:latin typeface="Poppins"/>
                          <a:ea typeface="Poppins"/>
                          <a:cs typeface="Poppins"/>
                          <a:sym typeface="Poppins"/>
                        </a:rPr>
                        <a:t>Link with platforms like Canva or Adobe Express for visual storytelling</a:t>
                      </a:r>
                    </a:p>
                    <a:p>
                      <a:pPr marL="388620" lvl="1" indent="-194310" algn="l">
                        <a:lnSpc>
                          <a:spcPts val="2933"/>
                        </a:lnSpc>
                        <a:buFont typeface="Arial"/>
                        <a:buChar char="•"/>
                      </a:pPr>
                      <a:r>
                        <a:rPr lang="en-US" sz="1800">
                          <a:solidFill>
                            <a:srgbClr val="000000"/>
                          </a:solidFill>
                          <a:latin typeface="Poppins"/>
                          <a:ea typeface="Poppins"/>
                          <a:cs typeface="Poppins"/>
                          <a:sym typeface="Poppins"/>
                        </a:rPr>
                        <a:t>Easily create infographics, posters, and social media graphics using real-time data.</a:t>
                      </a:r>
                    </a:p>
                    <a:p>
                      <a:pPr algn="l">
                        <a:lnSpc>
                          <a:spcPts val="2933"/>
                        </a:lnSpc>
                      </a:pPr>
                      <a:r>
                        <a:rPr lang="en-US" sz="1800" b="1">
                          <a:solidFill>
                            <a:srgbClr val="C72036"/>
                          </a:solidFill>
                          <a:latin typeface="Poppins Bold"/>
                          <a:ea typeface="Poppins Bold"/>
                          <a:cs typeface="Poppins Bold"/>
                          <a:sym typeface="Poppins Bold"/>
                        </a:rPr>
                        <a:t>Enable cross-team collaboration</a:t>
                      </a:r>
                    </a:p>
                    <a:p>
                      <a:pPr marL="388620" lvl="1" indent="-194310" algn="l">
                        <a:lnSpc>
                          <a:spcPts val="2933"/>
                        </a:lnSpc>
                        <a:buFont typeface="Arial"/>
                        <a:buChar char="•"/>
                      </a:pPr>
                      <a:r>
                        <a:rPr lang="en-US" sz="1800">
                          <a:solidFill>
                            <a:srgbClr val="000000"/>
                          </a:solidFill>
                          <a:latin typeface="Poppins"/>
                          <a:ea typeface="Poppins"/>
                          <a:cs typeface="Poppins"/>
                          <a:sym typeface="Poppins"/>
                        </a:rPr>
                        <a:t> Allow marketing, volunteer coordination, and leadership teams to access and contribute to shared content.</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3"/>
          <p:cNvSpPr txBox="1"/>
          <p:nvPr/>
        </p:nvSpPr>
        <p:spPr>
          <a:xfrm>
            <a:off x="1267507" y="-36201"/>
            <a:ext cx="15124488" cy="8020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 </a:t>
            </a:r>
            <a:r>
              <a:rPr lang="en-US" sz="4200" spc="-126">
                <a:solidFill>
                  <a:srgbClr val="C72036"/>
                </a:solidFill>
                <a:latin typeface="Poppins"/>
                <a:ea typeface="Poppins"/>
                <a:cs typeface="Poppins"/>
                <a:sym typeface="Poppins"/>
              </a:rPr>
              <a:t>Streamlining &amp; Automation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936279161"/>
              </p:ext>
            </p:extLst>
          </p:nvPr>
        </p:nvGraphicFramePr>
        <p:xfrm>
          <a:off x="1341850" y="1165861"/>
          <a:ext cx="15604301" cy="8043748"/>
        </p:xfrm>
        <a:graphic>
          <a:graphicData uri="http://schemas.openxmlformats.org/drawingml/2006/table">
            <a:tbl>
              <a:tblPr/>
              <a:tblGrid>
                <a:gridCol w="3075524">
                  <a:extLst>
                    <a:ext uri="{9D8B030D-6E8A-4147-A177-3AD203B41FA5}">
                      <a16:colId xmlns:a16="http://schemas.microsoft.com/office/drawing/2014/main" val="20000"/>
                    </a:ext>
                  </a:extLst>
                </a:gridCol>
                <a:gridCol w="12528777">
                  <a:extLst>
                    <a:ext uri="{9D8B030D-6E8A-4147-A177-3AD203B41FA5}">
                      <a16:colId xmlns:a16="http://schemas.microsoft.com/office/drawing/2014/main" val="20001"/>
                    </a:ext>
                  </a:extLst>
                </a:gridCol>
              </a:tblGrid>
              <a:tr h="859285">
                <a:tc>
                  <a:txBody>
                    <a:bodyPr/>
                    <a:lstStyle/>
                    <a:p>
                      <a:pPr algn="l">
                        <a:lnSpc>
                          <a:spcPts val="2799"/>
                        </a:lnSpc>
                        <a:defRPr/>
                      </a:pPr>
                      <a:r>
                        <a:rPr lang="en-US" sz="1999" b="1">
                          <a:solidFill>
                            <a:srgbClr val="F6F4F5"/>
                          </a:solidFill>
                          <a:latin typeface="Poppins Bold"/>
                          <a:ea typeface="Poppins Bold"/>
                          <a:cs typeface="Poppins Bold"/>
                          <a:sym typeface="Poppins Bold"/>
                        </a:rPr>
                        <a:t>Strategy</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tc>
                  <a:txBody>
                    <a:bodyPr/>
                    <a:lstStyle/>
                    <a:p>
                      <a:pPr algn="l">
                        <a:lnSpc>
                          <a:spcPts val="2520"/>
                        </a:lnSpc>
                        <a:defRPr/>
                      </a:pPr>
                      <a:r>
                        <a:rPr lang="en-US" sz="1800" b="1">
                          <a:solidFill>
                            <a:srgbClr val="F6F4F5"/>
                          </a:solidFill>
                          <a:latin typeface="Poppins Bold"/>
                          <a:ea typeface="Poppins Bold"/>
                          <a:cs typeface="Poppins Bold"/>
                          <a:sym typeface="Poppins Bold"/>
                        </a:rPr>
                        <a:t>Description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extLst>
                  <a:ext uri="{0D108BD9-81ED-4DB2-BD59-A6C34878D82A}">
                    <a16:rowId xmlns:a16="http://schemas.microsoft.com/office/drawing/2014/main" val="10000"/>
                  </a:ext>
                </a:extLst>
              </a:tr>
              <a:tr h="2501474">
                <a:tc>
                  <a:txBody>
                    <a:bodyPr/>
                    <a:lstStyle/>
                    <a:p>
                      <a:pPr algn="l">
                        <a:lnSpc>
                          <a:spcPts val="2799"/>
                        </a:lnSpc>
                        <a:defRPr/>
                      </a:pPr>
                      <a:r>
                        <a:rPr lang="en-US" sz="1999" b="1" dirty="0">
                          <a:solidFill>
                            <a:srgbClr val="000000"/>
                          </a:solidFill>
                          <a:latin typeface="Poppins Bold"/>
                          <a:ea typeface="Poppins Bold"/>
                          <a:cs typeface="Poppins Bold"/>
                          <a:sym typeface="Poppins Bold"/>
                        </a:rPr>
                        <a:t>Host annual volunteer impact showcases</a:t>
                      </a:r>
                      <a:endParaRPr lang="en-US" sz="1100" dirty="0"/>
                    </a:p>
                    <a:p>
                      <a:pPr algn="l">
                        <a:lnSpc>
                          <a:spcPts val="2799"/>
                        </a:lnSpc>
                      </a:pPr>
                      <a:endParaRPr lang="en-US" sz="1100" dirty="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771"/>
                        </a:lnSpc>
                        <a:defRPr/>
                      </a:pPr>
                      <a:r>
                        <a:rPr lang="en-US" sz="1700" b="1">
                          <a:solidFill>
                            <a:srgbClr val="C72036"/>
                          </a:solidFill>
                          <a:latin typeface="Poppins Bold"/>
                          <a:ea typeface="Poppins Bold"/>
                          <a:cs typeface="Poppins Bold"/>
                          <a:sym typeface="Poppins Bold"/>
                        </a:rPr>
                        <a:t>Celebrate achievements with presentations, awards, and stories</a:t>
                      </a:r>
                      <a:endParaRPr lang="en-US" sz="1100"/>
                    </a:p>
                    <a:p>
                      <a:pPr marL="367031" lvl="1" indent="-183515" algn="l">
                        <a:lnSpc>
                          <a:spcPts val="2771"/>
                        </a:lnSpc>
                        <a:buFont typeface="Arial"/>
                        <a:buChar char="•"/>
                      </a:pPr>
                      <a:r>
                        <a:rPr lang="en-US" sz="1700">
                          <a:solidFill>
                            <a:srgbClr val="000000"/>
                          </a:solidFill>
                          <a:latin typeface="Poppins"/>
                          <a:ea typeface="Poppins"/>
                          <a:cs typeface="Poppins"/>
                          <a:sym typeface="Poppins"/>
                        </a:rPr>
                        <a:t>Create a festive event that honours volunteer contributions and shares program outcomes.</a:t>
                      </a:r>
                    </a:p>
                    <a:p>
                      <a:pPr marL="367031" lvl="1" indent="-183515" algn="l">
                        <a:lnSpc>
                          <a:spcPts val="2771"/>
                        </a:lnSpc>
                        <a:buFont typeface="Arial"/>
                        <a:buChar char="•"/>
                      </a:pPr>
                      <a:r>
                        <a:rPr lang="en-US" sz="1700">
                          <a:solidFill>
                            <a:srgbClr val="000000"/>
                          </a:solidFill>
                          <a:latin typeface="Poppins"/>
                          <a:ea typeface="Poppins"/>
                          <a:cs typeface="Poppins"/>
                          <a:sym typeface="Poppins"/>
                        </a:rPr>
                        <a:t>Invite stakeholders and community members</a:t>
                      </a:r>
                    </a:p>
                    <a:p>
                      <a:pPr marL="367031" lvl="1" indent="-183515" algn="l">
                        <a:lnSpc>
                          <a:spcPts val="2771"/>
                        </a:lnSpc>
                        <a:buFont typeface="Arial"/>
                        <a:buChar char="•"/>
                      </a:pPr>
                      <a:r>
                        <a:rPr lang="en-US" sz="1700">
                          <a:solidFill>
                            <a:srgbClr val="000000"/>
                          </a:solidFill>
                          <a:latin typeface="Poppins"/>
                          <a:ea typeface="Poppins"/>
                          <a:cs typeface="Poppins"/>
                          <a:sym typeface="Poppins"/>
                        </a:rPr>
                        <a:t>Strengthen relationships and raise awareness by including funders, partners, and local leaders.</a:t>
                      </a:r>
                    </a:p>
                    <a:p>
                      <a:pPr marL="367031" lvl="1" indent="-183515" algn="l">
                        <a:lnSpc>
                          <a:spcPts val="2771"/>
                        </a:lnSpc>
                        <a:buFont typeface="Arial"/>
                        <a:buChar char="•"/>
                      </a:pPr>
                      <a:r>
                        <a:rPr lang="en-US" sz="1700">
                          <a:solidFill>
                            <a:srgbClr val="000000"/>
                          </a:solidFill>
                          <a:latin typeface="Poppins"/>
                          <a:ea typeface="Poppins"/>
                          <a:cs typeface="Poppins"/>
                          <a:sym typeface="Poppins"/>
                        </a:rPr>
                        <a:t>Combine celebration with strategic communication to maximise visibility.</a:t>
                      </a:r>
                    </a:p>
                    <a:p>
                      <a:pPr marL="367031" lvl="1" indent="-183515" algn="l">
                        <a:lnSpc>
                          <a:spcPts val="2771"/>
                        </a:lnSpc>
                        <a:buFont typeface="Arial"/>
                        <a:buChar char="•"/>
                      </a:pPr>
                      <a:r>
                        <a:rPr lang="en-US" sz="1700">
                          <a:solidFill>
                            <a:srgbClr val="000000"/>
                          </a:solidFill>
                          <a:latin typeface="Poppins"/>
                          <a:ea typeface="Poppins"/>
                          <a:cs typeface="Poppins"/>
                          <a:sym typeface="Poppins"/>
                        </a:rPr>
                        <a:t>Use videos, photo displays, or live storytelling to engage attendees.</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82015">
                <a:tc>
                  <a:txBody>
                    <a:bodyPr/>
                    <a:lstStyle/>
                    <a:p>
                      <a:pPr marL="0" marR="0" lvl="0" indent="0" algn="l" defTabSz="914400" rtl="0" eaLnBrk="1" fontAlgn="auto" latinLnBrk="0" hangingPunct="1">
                        <a:lnSpc>
                          <a:spcPts val="2799"/>
                        </a:lnSpc>
                        <a:spcBef>
                          <a:spcPts val="0"/>
                        </a:spcBef>
                        <a:spcAft>
                          <a:spcPts val="0"/>
                        </a:spcAft>
                        <a:buClrTx/>
                        <a:buSzTx/>
                        <a:buFontTx/>
                        <a:buNone/>
                        <a:tabLst/>
                        <a:defRPr/>
                      </a:pPr>
                      <a:r>
                        <a:rPr lang="en-US" sz="2000" b="1" dirty="0">
                          <a:solidFill>
                            <a:srgbClr val="000000"/>
                          </a:solidFill>
                          <a:latin typeface="Poppins" panose="00000500000000000000" pitchFamily="2" charset="0"/>
                          <a:ea typeface="Poppins Bold"/>
                          <a:cs typeface="Poppins" panose="00000500000000000000" pitchFamily="2" charset="0"/>
                          <a:sym typeface="Poppins Bold"/>
                        </a:rPr>
                        <a:t>Sharing Stories</a:t>
                      </a:r>
                      <a:endParaRPr lang="en-US" sz="2000" dirty="0">
                        <a:latin typeface="Poppins" panose="00000500000000000000" pitchFamily="2" charset="0"/>
                        <a:cs typeface="Poppins" panose="00000500000000000000" pitchFamily="2" charset="0"/>
                      </a:endParaRPr>
                    </a:p>
                    <a:p>
                      <a:pPr algn="l">
                        <a:lnSpc>
                          <a:spcPts val="2799"/>
                        </a:lnSpc>
                        <a:defRPr/>
                      </a:pPr>
                      <a:endParaRPr lang="en-US" sz="1100" dirty="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933"/>
                        </a:lnSpc>
                        <a:defRPr/>
                      </a:pPr>
                      <a:r>
                        <a:rPr lang="en-US" sz="1800" b="1" dirty="0">
                          <a:solidFill>
                            <a:srgbClr val="C72036"/>
                          </a:solidFill>
                          <a:latin typeface="Poppins Bold"/>
                          <a:ea typeface="Poppins Bold"/>
                          <a:cs typeface="Poppins Bold"/>
                          <a:sym typeface="Poppins Bold"/>
                        </a:rPr>
                        <a:t>Create short videos or podcasts featuring volunteers</a:t>
                      </a:r>
                      <a:endParaRPr lang="en-US" sz="1100" dirty="0"/>
                    </a:p>
                    <a:p>
                      <a:pPr marL="388620" lvl="1" indent="-194310" algn="l">
                        <a:lnSpc>
                          <a:spcPts val="2933"/>
                        </a:lnSpc>
                        <a:buFont typeface="Arial"/>
                        <a:buChar char="•"/>
                      </a:pPr>
                      <a:r>
                        <a:rPr lang="en-US" sz="1800" dirty="0">
                          <a:solidFill>
                            <a:srgbClr val="000000"/>
                          </a:solidFill>
                          <a:latin typeface="Poppins"/>
                          <a:ea typeface="Poppins"/>
                          <a:cs typeface="Poppins"/>
                          <a:sym typeface="Poppins"/>
                        </a:rPr>
                        <a:t>Share personal stories, reflections, and program highlights</a:t>
                      </a:r>
                    </a:p>
                    <a:p>
                      <a:pPr marL="388620" lvl="1" indent="-194310" algn="l">
                        <a:lnSpc>
                          <a:spcPts val="2933"/>
                        </a:lnSpc>
                        <a:buFont typeface="Arial"/>
                        <a:buChar char="•"/>
                      </a:pPr>
                      <a:r>
                        <a:rPr lang="en-US" sz="1800" dirty="0">
                          <a:solidFill>
                            <a:srgbClr val="000000"/>
                          </a:solidFill>
                          <a:latin typeface="Poppins"/>
                          <a:ea typeface="Poppins"/>
                          <a:cs typeface="Poppins"/>
                          <a:sym typeface="Poppins"/>
                        </a:rPr>
                        <a:t>Post on social media, websites, and newsletters to expand reach.</a:t>
                      </a:r>
                    </a:p>
                    <a:p>
                      <a:pPr marL="388620" lvl="1" indent="-194310" algn="l">
                        <a:lnSpc>
                          <a:spcPts val="2933"/>
                        </a:lnSpc>
                        <a:buFont typeface="Arial"/>
                        <a:buChar char="•"/>
                      </a:pPr>
                      <a:r>
                        <a:rPr lang="en-US" sz="1800" dirty="0">
                          <a:solidFill>
                            <a:srgbClr val="000000"/>
                          </a:solidFill>
                          <a:latin typeface="Poppins"/>
                          <a:ea typeface="Poppins"/>
                          <a:cs typeface="Poppins"/>
                          <a:sym typeface="Poppins"/>
                        </a:rPr>
                        <a:t>Ensure representation across age groups, backgrounds, and roles.</a:t>
                      </a:r>
                    </a:p>
                    <a:p>
                      <a:pPr marL="388620" lvl="1" indent="-194310" algn="l">
                        <a:lnSpc>
                          <a:spcPts val="2933"/>
                        </a:lnSpc>
                        <a:buFont typeface="Arial"/>
                        <a:buChar char="•"/>
                      </a:pPr>
                      <a:r>
                        <a:rPr lang="en-US" sz="1800" dirty="0">
                          <a:solidFill>
                            <a:srgbClr val="000000"/>
                          </a:solidFill>
                          <a:latin typeface="Poppins"/>
                          <a:ea typeface="Poppins"/>
                          <a:cs typeface="Poppins"/>
                          <a:sym typeface="Poppins"/>
                        </a:rPr>
                        <a:t>Focus on real stories told in volunteers’ own words for maximum impact.</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00974">
                <a:tc>
                  <a:txBody>
                    <a:bodyPr/>
                    <a:lstStyle/>
                    <a:p>
                      <a:pPr algn="l">
                        <a:lnSpc>
                          <a:spcPts val="2799"/>
                        </a:lnSpc>
                        <a:defRPr/>
                      </a:pPr>
                      <a:r>
                        <a:rPr lang="en-US" sz="1999" b="1" dirty="0">
                          <a:solidFill>
                            <a:srgbClr val="000000"/>
                          </a:solidFill>
                          <a:latin typeface="Poppins Bold"/>
                          <a:ea typeface="Poppins Bold"/>
                          <a:cs typeface="Poppins Bold"/>
                          <a:sym typeface="Poppins Bold"/>
                        </a:rPr>
                        <a:t>Digital Tracking</a:t>
                      </a:r>
                      <a:endParaRPr lang="en-US" sz="1100" dirty="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933"/>
                        </a:lnSpc>
                        <a:defRPr/>
                      </a:pPr>
                      <a:r>
                        <a:rPr lang="en-US" sz="1800" b="1" dirty="0">
                          <a:solidFill>
                            <a:srgbClr val="C72036"/>
                          </a:solidFill>
                          <a:latin typeface="Poppins Bold"/>
                          <a:ea typeface="Poppins Bold"/>
                          <a:cs typeface="Poppins Bold"/>
                          <a:sym typeface="Poppins Bold"/>
                        </a:rPr>
                        <a:t>Monitor training completion, progress, and outcomes. </a:t>
                      </a:r>
                      <a:endParaRPr lang="en-US" sz="1100" dirty="0"/>
                    </a:p>
                    <a:p>
                      <a:pPr marL="388620" lvl="1" indent="-194310" algn="l">
                        <a:lnSpc>
                          <a:spcPts val="2933"/>
                        </a:lnSpc>
                        <a:buFont typeface="Arial"/>
                        <a:buChar char="•"/>
                      </a:pPr>
                      <a:r>
                        <a:rPr lang="en-US" sz="1800" dirty="0">
                          <a:solidFill>
                            <a:srgbClr val="000000"/>
                          </a:solidFill>
                          <a:latin typeface="Poppins"/>
                          <a:ea typeface="Poppins"/>
                          <a:cs typeface="Poppins"/>
                          <a:sym typeface="Poppins"/>
                        </a:rPr>
                        <a:t>Allow stakeholders to explore data on volunteer hours, program outcomes, and engagement levels.</a:t>
                      </a:r>
                    </a:p>
                    <a:p>
                      <a:pPr marL="388620" lvl="1" indent="-194310" algn="l">
                        <a:lnSpc>
                          <a:spcPts val="2933"/>
                        </a:lnSpc>
                        <a:buFont typeface="Arial"/>
                        <a:buChar char="•"/>
                      </a:pPr>
                      <a:r>
                        <a:rPr lang="en-US" sz="1800" dirty="0">
                          <a:solidFill>
                            <a:srgbClr val="000000"/>
                          </a:solidFill>
                          <a:latin typeface="Poppins"/>
                          <a:ea typeface="Poppins"/>
                          <a:cs typeface="Poppins"/>
                          <a:sym typeface="Poppins"/>
                        </a:rPr>
                        <a:t>Make dashboards user-friendly and </a:t>
                      </a:r>
                      <a:r>
                        <a:rPr lang="en-US" sz="1800" dirty="0" err="1">
                          <a:solidFill>
                            <a:srgbClr val="000000"/>
                          </a:solidFill>
                          <a:latin typeface="Poppins"/>
                          <a:ea typeface="Poppins"/>
                          <a:cs typeface="Poppins"/>
                          <a:sym typeface="Poppins"/>
                        </a:rPr>
                        <a:t>customisable</a:t>
                      </a:r>
                      <a:r>
                        <a:rPr lang="en-US" sz="1800" dirty="0">
                          <a:solidFill>
                            <a:srgbClr val="000000"/>
                          </a:solidFill>
                          <a:latin typeface="Poppins"/>
                          <a:ea typeface="Poppins"/>
                          <a:cs typeface="Poppins"/>
                          <a:sym typeface="Poppins"/>
                        </a:rPr>
                        <a:t> for different needs.</a:t>
                      </a:r>
                    </a:p>
                    <a:p>
                      <a:pPr marL="388620" lvl="1" indent="-194310" algn="l">
                        <a:lnSpc>
                          <a:spcPts val="2933"/>
                        </a:lnSpc>
                        <a:buFont typeface="Arial"/>
                        <a:buChar char="•"/>
                      </a:pPr>
                      <a:r>
                        <a:rPr lang="en-US" sz="1800" dirty="0">
                          <a:solidFill>
                            <a:srgbClr val="000000"/>
                          </a:solidFill>
                          <a:latin typeface="Poppins"/>
                          <a:ea typeface="Poppins"/>
                          <a:cs typeface="Poppins"/>
                          <a:sym typeface="Poppins"/>
                        </a:rPr>
                        <a:t>Make dashboards visually engaging and easy to navigate</a:t>
                      </a:r>
                    </a:p>
                    <a:p>
                      <a:pPr marL="388620" lvl="1" indent="-194310" algn="l">
                        <a:lnSpc>
                          <a:spcPts val="2933"/>
                        </a:lnSpc>
                        <a:buFont typeface="Arial"/>
                        <a:buChar char="•"/>
                      </a:pPr>
                      <a:r>
                        <a:rPr lang="en-US" sz="1800" dirty="0">
                          <a:solidFill>
                            <a:srgbClr val="000000"/>
                          </a:solidFill>
                          <a:latin typeface="Poppins"/>
                          <a:ea typeface="Poppins"/>
                          <a:cs typeface="Poppins"/>
                          <a:sym typeface="Poppins"/>
                        </a:rPr>
                        <a:t>Embed dashboards in reports or presentations</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3"/>
          <p:cNvSpPr txBox="1"/>
          <p:nvPr/>
        </p:nvSpPr>
        <p:spPr>
          <a:xfrm>
            <a:off x="1522360" y="15235"/>
            <a:ext cx="15243279" cy="8020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 </a:t>
            </a:r>
            <a:r>
              <a:rPr lang="en-US" sz="4200" spc="-126">
                <a:solidFill>
                  <a:srgbClr val="C72036"/>
                </a:solidFill>
                <a:latin typeface="Poppins"/>
                <a:ea typeface="Poppins"/>
                <a:cs typeface="Poppins"/>
                <a:sym typeface="Poppins"/>
              </a:rPr>
              <a:t>Creative Enhancements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517305"/>
            <a:ext cx="11534839" cy="1541699"/>
          </a:xfrm>
          <a:prstGeom prst="rect">
            <a:avLst/>
          </a:prstGeom>
        </p:spPr>
        <p:txBody>
          <a:bodyPr lIns="0" tIns="0" rIns="0" bIns="0" rtlCol="0" anchor="t">
            <a:spAutoFit/>
          </a:bodyPr>
          <a:lstStyle/>
          <a:p>
            <a:pPr marL="0" lvl="0" indent="0" algn="l">
              <a:lnSpc>
                <a:spcPts val="5700"/>
              </a:lnSpc>
            </a:pPr>
            <a:r>
              <a:rPr lang="en-US" sz="5429" spc="-162">
                <a:solidFill>
                  <a:srgbClr val="000000"/>
                </a:solidFill>
                <a:latin typeface="Poppins"/>
                <a:ea typeface="Poppins"/>
                <a:cs typeface="Poppins"/>
                <a:sym typeface="Poppins"/>
              </a:rPr>
              <a:t>Congratulations on completing </a:t>
            </a:r>
            <a:r>
              <a:rPr lang="en-US" sz="5429" spc="-162">
                <a:solidFill>
                  <a:srgbClr val="C81C2C"/>
                </a:solidFill>
                <a:latin typeface="Poppins"/>
                <a:ea typeface="Poppins"/>
                <a:cs typeface="Poppins"/>
                <a:sym typeface="Poppins"/>
              </a:rPr>
              <a:t>Module 4: Evaluate</a:t>
            </a:r>
          </a:p>
        </p:txBody>
      </p:sp>
      <p:sp>
        <p:nvSpPr>
          <p:cNvPr id="4" name="TextBox 4"/>
          <p:cNvSpPr txBox="1"/>
          <p:nvPr/>
        </p:nvSpPr>
        <p:spPr>
          <a:xfrm>
            <a:off x="2210699" y="2898963"/>
            <a:ext cx="13866603" cy="6489174"/>
          </a:xfrm>
          <a:prstGeom prst="rect">
            <a:avLst/>
          </a:prstGeom>
        </p:spPr>
        <p:txBody>
          <a:bodyPr lIns="0" tIns="0" rIns="0" bIns="0" rtlCol="0" anchor="t">
            <a:spAutoFit/>
          </a:bodyPr>
          <a:lstStyle/>
          <a:p>
            <a:pPr marL="0" lvl="0" indent="0" algn="l">
              <a:lnSpc>
                <a:spcPts val="3003"/>
              </a:lnSpc>
            </a:pPr>
            <a:r>
              <a:rPr lang="en-US" sz="2145" spc="-64">
                <a:solidFill>
                  <a:srgbClr val="000000"/>
                </a:solidFill>
                <a:latin typeface="Poppins"/>
                <a:ea typeface="Poppins"/>
                <a:cs typeface="Poppins"/>
                <a:sym typeface="Poppins"/>
              </a:rPr>
              <a:t>In this module, we focused on the fourth and final stage of the volunteer involvement lifecycle—</a:t>
            </a:r>
            <a:r>
              <a:rPr lang="en-US" sz="2145" b="1" spc="-64">
                <a:solidFill>
                  <a:srgbClr val="000000"/>
                </a:solidFill>
                <a:latin typeface="Poppins Bold"/>
                <a:ea typeface="Poppins Bold"/>
                <a:cs typeface="Poppins Bold"/>
                <a:sym typeface="Poppins Bold"/>
              </a:rPr>
              <a:t>evaluate</a:t>
            </a:r>
            <a:r>
              <a:rPr lang="en-US" sz="2145" spc="-64">
                <a:solidFill>
                  <a:srgbClr val="000000"/>
                </a:solidFill>
                <a:latin typeface="Poppins"/>
                <a:ea typeface="Poppins"/>
                <a:cs typeface="Poppins"/>
                <a:sym typeface="Poppins"/>
              </a:rPr>
              <a:t>- which included:</a:t>
            </a:r>
          </a:p>
          <a:p>
            <a:pPr marL="0" lvl="0" indent="0" algn="l">
              <a:lnSpc>
                <a:spcPts val="3003"/>
              </a:lnSpc>
            </a:pPr>
            <a:endParaRPr lang="en-US" sz="2145" spc="-64">
              <a:solidFill>
                <a:srgbClr val="000000"/>
              </a:solidFill>
              <a:latin typeface="Poppins"/>
              <a:ea typeface="Poppins"/>
              <a:cs typeface="Poppins"/>
              <a:sym typeface="Poppins"/>
            </a:endParaRPr>
          </a:p>
          <a:p>
            <a:pPr marL="463256" lvl="1" indent="-231628" algn="l">
              <a:lnSpc>
                <a:spcPts val="3003"/>
              </a:lnSpc>
              <a:buFont typeface="Arial"/>
              <a:buChar char="•"/>
            </a:pPr>
            <a:r>
              <a:rPr lang="en-US" sz="2145" b="1" spc="-64">
                <a:solidFill>
                  <a:srgbClr val="E32133"/>
                </a:solidFill>
                <a:latin typeface="Poppins Bold"/>
                <a:ea typeface="Poppins Bold"/>
                <a:cs typeface="Poppins Bold"/>
                <a:sym typeface="Poppins Bold"/>
              </a:rPr>
              <a:t>Feedback: </a:t>
            </a:r>
            <a:r>
              <a:rPr lang="en-US" sz="2145" spc="-64">
                <a:solidFill>
                  <a:srgbClr val="000000"/>
                </a:solidFill>
                <a:latin typeface="Poppins"/>
                <a:ea typeface="Poppins"/>
                <a:cs typeface="Poppins"/>
                <a:sym typeface="Poppins"/>
              </a:rPr>
              <a:t>Gathering and responding to volunteer input to improve experiences and systems.</a:t>
            </a:r>
          </a:p>
          <a:p>
            <a:pPr marL="463256" lvl="1" indent="-231628" algn="l">
              <a:lnSpc>
                <a:spcPts val="3003"/>
              </a:lnSpc>
              <a:buFont typeface="Arial"/>
              <a:buChar char="•"/>
            </a:pPr>
            <a:r>
              <a:rPr lang="en-US" sz="2145" b="1" spc="-64">
                <a:solidFill>
                  <a:srgbClr val="C72036"/>
                </a:solidFill>
                <a:latin typeface="Poppins Bold"/>
                <a:ea typeface="Poppins Bold"/>
                <a:cs typeface="Poppins Bold"/>
                <a:sym typeface="Poppins Bold"/>
              </a:rPr>
              <a:t>Review:</a:t>
            </a:r>
            <a:r>
              <a:rPr lang="en-US" sz="2145" spc="-64">
                <a:solidFill>
                  <a:srgbClr val="000000"/>
                </a:solidFill>
                <a:latin typeface="Poppins"/>
                <a:ea typeface="Poppins"/>
                <a:cs typeface="Poppins"/>
                <a:sym typeface="Poppins"/>
              </a:rPr>
              <a:t> Reflecting on organisational practices, volunteer program outcomes, and alignment with strategic goals.</a:t>
            </a:r>
          </a:p>
          <a:p>
            <a:pPr marL="463256" lvl="1" indent="-231628" algn="l">
              <a:lnSpc>
                <a:spcPts val="3003"/>
              </a:lnSpc>
              <a:buFont typeface="Arial"/>
              <a:buChar char="•"/>
            </a:pPr>
            <a:r>
              <a:rPr lang="en-US" sz="2145" b="1" spc="-64">
                <a:solidFill>
                  <a:srgbClr val="C72036"/>
                </a:solidFill>
                <a:latin typeface="Poppins Bold"/>
                <a:ea typeface="Poppins Bold"/>
                <a:cs typeface="Poppins Bold"/>
                <a:sym typeface="Poppins Bold"/>
              </a:rPr>
              <a:t>Share Impact: </a:t>
            </a:r>
            <a:r>
              <a:rPr lang="en-US" sz="2145" spc="-64">
                <a:solidFill>
                  <a:srgbClr val="000000"/>
                </a:solidFill>
                <a:latin typeface="Poppins"/>
                <a:ea typeface="Poppins"/>
                <a:cs typeface="Poppins"/>
                <a:sym typeface="Poppins"/>
              </a:rPr>
              <a:t>Communicating the value and outcomes of volunteer contributions to internal and external stakeholders.</a:t>
            </a:r>
          </a:p>
          <a:p>
            <a:pPr algn="l">
              <a:lnSpc>
                <a:spcPts val="3003"/>
              </a:lnSpc>
            </a:pPr>
            <a:endParaRPr lang="en-US" sz="2145" spc="-64">
              <a:solidFill>
                <a:srgbClr val="000000"/>
              </a:solidFill>
              <a:latin typeface="Poppins"/>
              <a:ea typeface="Poppins"/>
              <a:cs typeface="Poppins"/>
              <a:sym typeface="Poppins"/>
            </a:endParaRPr>
          </a:p>
          <a:p>
            <a:pPr algn="l">
              <a:lnSpc>
                <a:spcPts val="3003"/>
              </a:lnSpc>
            </a:pPr>
            <a:r>
              <a:rPr lang="en-US" sz="2145" b="1" spc="-64">
                <a:solidFill>
                  <a:srgbClr val="C81C2C"/>
                </a:solidFill>
                <a:latin typeface="Poppins Bold"/>
                <a:ea typeface="Poppins Bold"/>
                <a:cs typeface="Poppins Bold"/>
                <a:sym typeface="Poppins Bold"/>
              </a:rPr>
              <a:t>What’s next?</a:t>
            </a:r>
          </a:p>
          <a:p>
            <a:pPr marL="463256" lvl="1" indent="-231628" algn="l">
              <a:lnSpc>
                <a:spcPts val="3003"/>
              </a:lnSpc>
              <a:buFont typeface="Arial"/>
              <a:buChar char="•"/>
            </a:pPr>
            <a:r>
              <a:rPr lang="en-US" sz="2145" i="1" spc="-64">
                <a:solidFill>
                  <a:srgbClr val="000000"/>
                </a:solidFill>
                <a:latin typeface="Poppins Italics"/>
                <a:ea typeface="Poppins Italics"/>
                <a:cs typeface="Poppins Italics"/>
                <a:sym typeface="Poppins Italics"/>
              </a:rPr>
              <a:t>Future modules will build on this foundation, covering recruitment, onboarding, engagement, and recognition strategies. </a:t>
            </a:r>
          </a:p>
          <a:p>
            <a:pPr algn="l">
              <a:lnSpc>
                <a:spcPts val="3003"/>
              </a:lnSpc>
            </a:pPr>
            <a:endParaRPr lang="en-US" sz="2145" i="1" spc="-64">
              <a:solidFill>
                <a:srgbClr val="000000"/>
              </a:solidFill>
              <a:latin typeface="Poppins Italics"/>
              <a:ea typeface="Poppins Italics"/>
              <a:cs typeface="Poppins Italics"/>
              <a:sym typeface="Poppins Italics"/>
            </a:endParaRPr>
          </a:p>
          <a:p>
            <a:pPr algn="l">
              <a:lnSpc>
                <a:spcPts val="3003"/>
              </a:lnSpc>
            </a:pPr>
            <a:r>
              <a:rPr lang="en-US" sz="2145" b="1" i="1" spc="-64">
                <a:solidFill>
                  <a:srgbClr val="C81C2C"/>
                </a:solidFill>
                <a:latin typeface="Poppins Bold Italics"/>
                <a:ea typeface="Poppins Bold Italics"/>
                <a:cs typeface="Poppins Bold Italics"/>
                <a:sym typeface="Poppins Bold Italics"/>
              </a:rPr>
              <a:t>Would you like a personalised walkthrough of the full VIO Training Module Series?</a:t>
            </a:r>
          </a:p>
          <a:p>
            <a:pPr marL="463256" lvl="1" indent="-231628" algn="l">
              <a:lnSpc>
                <a:spcPts val="3003"/>
              </a:lnSpc>
              <a:buFont typeface="Arial"/>
              <a:buChar char="•"/>
            </a:pPr>
            <a:r>
              <a:rPr lang="en-US" sz="2145" i="1" spc="-64">
                <a:solidFill>
                  <a:srgbClr val="000000"/>
                </a:solidFill>
                <a:latin typeface="Poppins Italics"/>
                <a:ea typeface="Poppins Italics"/>
                <a:cs typeface="Poppins Italics"/>
                <a:sym typeface="Poppins Italics"/>
              </a:rPr>
              <a:t>📧 Email us at: Info@seniors.org.au to arrange a session with a Volunteering Queensland team member.</a:t>
            </a:r>
          </a:p>
          <a:p>
            <a:pPr marL="0" lvl="0" indent="0" algn="l">
              <a:lnSpc>
                <a:spcPts val="3003"/>
              </a:lnSpc>
            </a:pPr>
            <a:endParaRPr lang="en-US" sz="2145" i="1" spc="-64">
              <a:solidFill>
                <a:srgbClr val="000000"/>
              </a:solidFill>
              <a:latin typeface="Poppins Italics"/>
              <a:ea typeface="Poppins Italics"/>
              <a:cs typeface="Poppins Italics"/>
              <a:sym typeface="Poppins Italics"/>
            </a:endParaRPr>
          </a:p>
        </p:txBody>
      </p:sp>
      <p:sp>
        <p:nvSpPr>
          <p:cNvPr id="5" name="AutoShape 5"/>
          <p:cNvSpPr/>
          <p:nvPr/>
        </p:nvSpPr>
        <p:spPr>
          <a:xfrm>
            <a:off x="2210699" y="2689144"/>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8184"/>
        </a:solidFill>
        <a:effectLst/>
      </p:bgPr>
    </p:bg>
    <p:spTree>
      <p:nvGrpSpPr>
        <p:cNvPr id="1" name=""/>
        <p:cNvGrpSpPr/>
        <p:nvPr/>
      </p:nvGrpSpPr>
      <p:grpSpPr>
        <a:xfrm>
          <a:off x="0" y="0"/>
          <a:ext cx="0" cy="0"/>
          <a:chOff x="0" y="0"/>
          <a:chExt cx="0" cy="0"/>
        </a:xfrm>
      </p:grpSpPr>
      <p:grpSp>
        <p:nvGrpSpPr>
          <p:cNvPr id="2" name="Group 2"/>
          <p:cNvGrpSpPr/>
          <p:nvPr/>
        </p:nvGrpSpPr>
        <p:grpSpPr>
          <a:xfrm>
            <a:off x="9871271" y="2229488"/>
            <a:ext cx="1296158" cy="129615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AU"/>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5" name="AutoShape 5"/>
          <p:cNvSpPr/>
          <p:nvPr/>
        </p:nvSpPr>
        <p:spPr>
          <a:xfrm>
            <a:off x="11474629" y="3835208"/>
            <a:ext cx="4953357" cy="30256"/>
          </a:xfrm>
          <a:prstGeom prst="line">
            <a:avLst/>
          </a:prstGeom>
          <a:ln w="28575" cap="flat">
            <a:solidFill>
              <a:srgbClr val="000000"/>
            </a:solidFill>
            <a:prstDash val="sysDash"/>
            <a:headEnd type="none" w="sm" len="sm"/>
            <a:tailEnd type="none" w="sm" len="sm"/>
          </a:ln>
        </p:spPr>
        <p:txBody>
          <a:bodyPr/>
          <a:lstStyle/>
          <a:p>
            <a:endParaRPr lang="en-AU"/>
          </a:p>
        </p:txBody>
      </p:sp>
      <p:grpSp>
        <p:nvGrpSpPr>
          <p:cNvPr id="6" name="Group 6"/>
          <p:cNvGrpSpPr/>
          <p:nvPr/>
        </p:nvGrpSpPr>
        <p:grpSpPr>
          <a:xfrm>
            <a:off x="9871271" y="4097878"/>
            <a:ext cx="1296158" cy="129615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AU"/>
            </a:p>
          </p:txBody>
        </p:sp>
        <p:sp>
          <p:nvSpPr>
            <p:cNvPr id="8" name="TextBox 8"/>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9" name="AutoShape 9"/>
          <p:cNvSpPr/>
          <p:nvPr/>
        </p:nvSpPr>
        <p:spPr>
          <a:xfrm flipV="1">
            <a:off x="11474629" y="5688932"/>
            <a:ext cx="4953357" cy="14666"/>
          </a:xfrm>
          <a:prstGeom prst="line">
            <a:avLst/>
          </a:prstGeom>
          <a:ln w="28575" cap="flat">
            <a:solidFill>
              <a:srgbClr val="000000"/>
            </a:solidFill>
            <a:prstDash val="sysDash"/>
            <a:headEnd type="none" w="sm" len="sm"/>
            <a:tailEnd type="none" w="sm" len="sm"/>
          </a:ln>
        </p:spPr>
        <p:txBody>
          <a:bodyPr/>
          <a:lstStyle/>
          <a:p>
            <a:endParaRPr lang="en-AU"/>
          </a:p>
        </p:txBody>
      </p:sp>
      <p:grpSp>
        <p:nvGrpSpPr>
          <p:cNvPr id="10" name="Group 10"/>
          <p:cNvGrpSpPr/>
          <p:nvPr/>
        </p:nvGrpSpPr>
        <p:grpSpPr>
          <a:xfrm>
            <a:off x="9871271" y="5966268"/>
            <a:ext cx="1296158" cy="129615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AU"/>
            </a:p>
          </p:txBody>
        </p:sp>
        <p:sp>
          <p:nvSpPr>
            <p:cNvPr id="12" name="TextBox 12"/>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13" name="AutoShape 13"/>
          <p:cNvSpPr/>
          <p:nvPr/>
        </p:nvSpPr>
        <p:spPr>
          <a:xfrm>
            <a:off x="11474629" y="7972038"/>
            <a:ext cx="4953486" cy="0"/>
          </a:xfrm>
          <a:prstGeom prst="line">
            <a:avLst/>
          </a:prstGeom>
          <a:ln w="28575" cap="flat">
            <a:solidFill>
              <a:srgbClr val="000000"/>
            </a:solidFill>
            <a:prstDash val="sysDash"/>
            <a:headEnd type="none" w="sm" len="sm"/>
            <a:tailEnd type="none" w="sm" len="sm"/>
          </a:ln>
        </p:spPr>
        <p:txBody>
          <a:bodyPr/>
          <a:lstStyle/>
          <a:p>
            <a:endParaRPr lang="en-AU"/>
          </a:p>
        </p:txBody>
      </p:sp>
      <p:grpSp>
        <p:nvGrpSpPr>
          <p:cNvPr id="14" name="Group 14"/>
          <p:cNvGrpSpPr/>
          <p:nvPr/>
        </p:nvGrpSpPr>
        <p:grpSpPr>
          <a:xfrm>
            <a:off x="9871271" y="8233976"/>
            <a:ext cx="1296158" cy="129615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AU"/>
            </a:p>
          </p:txBody>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17" name="AutoShape 17"/>
          <p:cNvSpPr/>
          <p:nvPr/>
        </p:nvSpPr>
        <p:spPr>
          <a:xfrm flipV="1">
            <a:off x="10063299" y="9732498"/>
            <a:ext cx="4953357" cy="15128"/>
          </a:xfrm>
          <a:prstGeom prst="line">
            <a:avLst/>
          </a:prstGeom>
          <a:ln w="28575" cap="flat">
            <a:solidFill>
              <a:srgbClr val="000000"/>
            </a:solidFill>
            <a:prstDash val="sysDash"/>
            <a:headEnd type="none" w="sm" len="sm"/>
            <a:tailEnd type="none" w="sm" len="sm"/>
          </a:ln>
        </p:spPr>
        <p:txBody>
          <a:bodyPr/>
          <a:lstStyle/>
          <a:p>
            <a:endParaRPr lang="en-AU"/>
          </a:p>
        </p:txBody>
      </p:sp>
      <p:sp>
        <p:nvSpPr>
          <p:cNvPr id="18" name="Freeform 18"/>
          <p:cNvSpPr/>
          <p:nvPr/>
        </p:nvSpPr>
        <p:spPr>
          <a:xfrm>
            <a:off x="10223437" y="2482532"/>
            <a:ext cx="772955" cy="771023"/>
          </a:xfrm>
          <a:custGeom>
            <a:avLst/>
            <a:gdLst/>
            <a:ahLst/>
            <a:cxnLst/>
            <a:rect l="l" t="t" r="r" b="b"/>
            <a:pathLst>
              <a:path w="772955" h="771023">
                <a:moveTo>
                  <a:pt x="0" y="0"/>
                </a:moveTo>
                <a:lnTo>
                  <a:pt x="772955" y="0"/>
                </a:lnTo>
                <a:lnTo>
                  <a:pt x="772955" y="771022"/>
                </a:lnTo>
                <a:lnTo>
                  <a:pt x="0" y="771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19" name="Freeform 19"/>
          <p:cNvSpPr/>
          <p:nvPr/>
        </p:nvSpPr>
        <p:spPr>
          <a:xfrm>
            <a:off x="10223437" y="4355313"/>
            <a:ext cx="591826" cy="781288"/>
          </a:xfrm>
          <a:custGeom>
            <a:avLst/>
            <a:gdLst/>
            <a:ahLst/>
            <a:cxnLst/>
            <a:rect l="l" t="t" r="r" b="b"/>
            <a:pathLst>
              <a:path w="591826" h="781288">
                <a:moveTo>
                  <a:pt x="0" y="0"/>
                </a:moveTo>
                <a:lnTo>
                  <a:pt x="591825" y="0"/>
                </a:lnTo>
                <a:lnTo>
                  <a:pt x="591825" y="781288"/>
                </a:lnTo>
                <a:lnTo>
                  <a:pt x="0" y="7812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20" name="Freeform 20"/>
          <p:cNvSpPr/>
          <p:nvPr/>
        </p:nvSpPr>
        <p:spPr>
          <a:xfrm>
            <a:off x="10148748" y="6243746"/>
            <a:ext cx="741202" cy="741202"/>
          </a:xfrm>
          <a:custGeom>
            <a:avLst/>
            <a:gdLst/>
            <a:ahLst/>
            <a:cxnLst/>
            <a:rect l="l" t="t" r="r" b="b"/>
            <a:pathLst>
              <a:path w="741202" h="741202">
                <a:moveTo>
                  <a:pt x="0" y="0"/>
                </a:moveTo>
                <a:lnTo>
                  <a:pt x="741203" y="0"/>
                </a:lnTo>
                <a:lnTo>
                  <a:pt x="741203" y="741202"/>
                </a:lnTo>
                <a:lnTo>
                  <a:pt x="0" y="7412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21" name="Freeform 21"/>
          <p:cNvSpPr/>
          <p:nvPr/>
        </p:nvSpPr>
        <p:spPr>
          <a:xfrm>
            <a:off x="10148748" y="8511453"/>
            <a:ext cx="741202" cy="741202"/>
          </a:xfrm>
          <a:custGeom>
            <a:avLst/>
            <a:gdLst/>
            <a:ahLst/>
            <a:cxnLst/>
            <a:rect l="l" t="t" r="r" b="b"/>
            <a:pathLst>
              <a:path w="741202" h="741202">
                <a:moveTo>
                  <a:pt x="0" y="0"/>
                </a:moveTo>
                <a:lnTo>
                  <a:pt x="741203" y="0"/>
                </a:lnTo>
                <a:lnTo>
                  <a:pt x="741203" y="741203"/>
                </a:lnTo>
                <a:lnTo>
                  <a:pt x="0" y="7412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22" name="Freeform 22"/>
          <p:cNvSpPr/>
          <p:nvPr/>
        </p:nvSpPr>
        <p:spPr>
          <a:xfrm>
            <a:off x="16624521" y="407188"/>
            <a:ext cx="1269558" cy="1243024"/>
          </a:xfrm>
          <a:custGeom>
            <a:avLst/>
            <a:gdLst/>
            <a:ahLst/>
            <a:cxnLst/>
            <a:rect l="l" t="t" r="r" b="b"/>
            <a:pathLst>
              <a:path w="1269558" h="1243024">
                <a:moveTo>
                  <a:pt x="0" y="0"/>
                </a:moveTo>
                <a:lnTo>
                  <a:pt x="1269558" y="0"/>
                </a:lnTo>
                <a:lnTo>
                  <a:pt x="1269558" y="1243024"/>
                </a:lnTo>
                <a:lnTo>
                  <a:pt x="0" y="1243024"/>
                </a:lnTo>
                <a:lnTo>
                  <a:pt x="0" y="0"/>
                </a:lnTo>
                <a:close/>
              </a:path>
            </a:pathLst>
          </a:custGeom>
          <a:blipFill>
            <a:blip r:embed="rId10"/>
            <a:stretch>
              <a:fillRect r="-168016"/>
            </a:stretch>
          </a:blipFill>
        </p:spPr>
        <p:txBody>
          <a:bodyPr/>
          <a:lstStyle/>
          <a:p>
            <a:endParaRPr lang="en-AU"/>
          </a:p>
        </p:txBody>
      </p:sp>
      <p:grpSp>
        <p:nvGrpSpPr>
          <p:cNvPr id="23" name="Group 23"/>
          <p:cNvGrpSpPr/>
          <p:nvPr/>
        </p:nvGrpSpPr>
        <p:grpSpPr>
          <a:xfrm>
            <a:off x="0" y="-25274"/>
            <a:ext cx="8669330" cy="10312274"/>
            <a:chOff x="0" y="0"/>
            <a:chExt cx="2283280" cy="2715990"/>
          </a:xfrm>
        </p:grpSpPr>
        <p:sp>
          <p:nvSpPr>
            <p:cNvPr id="24" name="Freeform 24"/>
            <p:cNvSpPr/>
            <p:nvPr/>
          </p:nvSpPr>
          <p:spPr>
            <a:xfrm>
              <a:off x="0" y="0"/>
              <a:ext cx="2283280" cy="2715990"/>
            </a:xfrm>
            <a:custGeom>
              <a:avLst/>
              <a:gdLst/>
              <a:ahLst/>
              <a:cxnLst/>
              <a:rect l="l" t="t" r="r" b="b"/>
              <a:pathLst>
                <a:path w="2283280" h="2715990">
                  <a:moveTo>
                    <a:pt x="0" y="0"/>
                  </a:moveTo>
                  <a:lnTo>
                    <a:pt x="2283280" y="0"/>
                  </a:lnTo>
                  <a:lnTo>
                    <a:pt x="2283280" y="2715990"/>
                  </a:lnTo>
                  <a:lnTo>
                    <a:pt x="0" y="2715990"/>
                  </a:lnTo>
                  <a:close/>
                </a:path>
              </a:pathLst>
            </a:custGeom>
            <a:solidFill>
              <a:srgbClr val="FFFFFF"/>
            </a:solidFill>
          </p:spPr>
          <p:txBody>
            <a:bodyPr/>
            <a:lstStyle/>
            <a:p>
              <a:endParaRPr lang="en-AU"/>
            </a:p>
          </p:txBody>
        </p:sp>
        <p:sp>
          <p:nvSpPr>
            <p:cNvPr id="25" name="TextBox 25"/>
            <p:cNvSpPr txBox="1"/>
            <p:nvPr/>
          </p:nvSpPr>
          <p:spPr>
            <a:xfrm>
              <a:off x="0" y="-66675"/>
              <a:ext cx="2283280" cy="2782665"/>
            </a:xfrm>
            <a:prstGeom prst="rect">
              <a:avLst/>
            </a:prstGeom>
          </p:spPr>
          <p:txBody>
            <a:bodyPr lIns="50800" tIns="50800" rIns="50800" bIns="50800" rtlCol="0" anchor="ctr"/>
            <a:lstStyle/>
            <a:p>
              <a:pPr algn="ctr">
                <a:lnSpc>
                  <a:spcPts val="3359"/>
                </a:lnSpc>
              </a:pPr>
              <a:endParaRPr/>
            </a:p>
          </p:txBody>
        </p:sp>
      </p:grpSp>
      <p:sp>
        <p:nvSpPr>
          <p:cNvPr id="26" name="TextBox 26"/>
          <p:cNvSpPr txBox="1"/>
          <p:nvPr/>
        </p:nvSpPr>
        <p:spPr>
          <a:xfrm>
            <a:off x="11474629" y="4679283"/>
            <a:ext cx="4953357" cy="640080"/>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FFF3F3"/>
                </a:solidFill>
                <a:latin typeface="Poppins Medium"/>
                <a:ea typeface="Poppins Medium"/>
                <a:cs typeface="Poppins Medium"/>
                <a:sym typeface="Poppins Medium"/>
              </a:rPr>
              <a:t>The resouce can be utilised independantly at your own pace.</a:t>
            </a:r>
          </a:p>
        </p:txBody>
      </p:sp>
      <p:sp>
        <p:nvSpPr>
          <p:cNvPr id="27" name="TextBox 27"/>
          <p:cNvSpPr txBox="1"/>
          <p:nvPr/>
        </p:nvSpPr>
        <p:spPr>
          <a:xfrm>
            <a:off x="11474759" y="1451101"/>
            <a:ext cx="2929154" cy="424815"/>
          </a:xfrm>
          <a:prstGeom prst="rect">
            <a:avLst/>
          </a:prstGeom>
        </p:spPr>
        <p:txBody>
          <a:bodyPr lIns="0" tIns="0" rIns="0" bIns="0" rtlCol="0" anchor="t">
            <a:spAutoFit/>
          </a:bodyPr>
          <a:lstStyle/>
          <a:p>
            <a:pPr algn="l">
              <a:lnSpc>
                <a:spcPts val="3359"/>
              </a:lnSpc>
            </a:pPr>
            <a:r>
              <a:rPr lang="en-US" sz="2400">
                <a:solidFill>
                  <a:srgbClr val="FFF3F3"/>
                </a:solidFill>
                <a:latin typeface="Poppins"/>
                <a:ea typeface="Poppins"/>
                <a:cs typeface="Poppins"/>
                <a:sym typeface="Poppins"/>
              </a:rPr>
              <a:t>Facilitation</a:t>
            </a:r>
          </a:p>
        </p:txBody>
      </p:sp>
      <p:sp>
        <p:nvSpPr>
          <p:cNvPr id="28" name="TextBox 28"/>
          <p:cNvSpPr txBox="1"/>
          <p:nvPr/>
        </p:nvSpPr>
        <p:spPr>
          <a:xfrm>
            <a:off x="11474759" y="2037841"/>
            <a:ext cx="4953357" cy="1583055"/>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FFF3F3"/>
                </a:solidFill>
                <a:latin typeface="Poppins Medium"/>
                <a:ea typeface="Poppins Medium"/>
                <a:cs typeface="Poppins Medium"/>
                <a:sym typeface="Poppins Medium"/>
              </a:rPr>
              <a:t>The training can be completed with a facilitator in 3x 2 hour sessions.  As there are a number of data sets that need to be gathered- preparation is key to utilise the full benefit of these workshops</a:t>
            </a:r>
          </a:p>
        </p:txBody>
      </p:sp>
      <p:sp>
        <p:nvSpPr>
          <p:cNvPr id="29" name="TextBox 29"/>
          <p:cNvSpPr txBox="1"/>
          <p:nvPr/>
        </p:nvSpPr>
        <p:spPr>
          <a:xfrm>
            <a:off x="11474629" y="4044282"/>
            <a:ext cx="2929154" cy="408051"/>
          </a:xfrm>
          <a:prstGeom prst="rect">
            <a:avLst/>
          </a:prstGeom>
        </p:spPr>
        <p:txBody>
          <a:bodyPr lIns="0" tIns="0" rIns="0" bIns="0" rtlCol="0" anchor="t">
            <a:spAutoFit/>
          </a:bodyPr>
          <a:lstStyle/>
          <a:p>
            <a:pPr algn="l">
              <a:lnSpc>
                <a:spcPts val="3234"/>
              </a:lnSpc>
            </a:pPr>
            <a:r>
              <a:rPr lang="en-US" sz="2310" b="1">
                <a:solidFill>
                  <a:srgbClr val="FFF3F3"/>
                </a:solidFill>
                <a:latin typeface="Poppins Medium"/>
                <a:ea typeface="Poppins Medium"/>
                <a:cs typeface="Poppins Medium"/>
                <a:sym typeface="Poppins Medium"/>
              </a:rPr>
              <a:t>Independant</a:t>
            </a:r>
          </a:p>
        </p:txBody>
      </p:sp>
      <p:sp>
        <p:nvSpPr>
          <p:cNvPr id="30" name="TextBox 30"/>
          <p:cNvSpPr txBox="1"/>
          <p:nvPr/>
        </p:nvSpPr>
        <p:spPr>
          <a:xfrm>
            <a:off x="11474629" y="5818931"/>
            <a:ext cx="2929154" cy="424815"/>
          </a:xfrm>
          <a:prstGeom prst="rect">
            <a:avLst/>
          </a:prstGeom>
        </p:spPr>
        <p:txBody>
          <a:bodyPr lIns="0" tIns="0" rIns="0" bIns="0" rtlCol="0" anchor="t">
            <a:spAutoFit/>
          </a:bodyPr>
          <a:lstStyle/>
          <a:p>
            <a:pPr algn="l">
              <a:lnSpc>
                <a:spcPts val="3359"/>
              </a:lnSpc>
            </a:pPr>
            <a:r>
              <a:rPr lang="en-US" sz="2400" b="1">
                <a:solidFill>
                  <a:srgbClr val="FFF3F3"/>
                </a:solidFill>
                <a:latin typeface="Poppins Medium"/>
                <a:ea typeface="Poppins Medium"/>
                <a:cs typeface="Poppins Medium"/>
                <a:sym typeface="Poppins Medium"/>
              </a:rPr>
              <a:t>Resources</a:t>
            </a:r>
          </a:p>
        </p:txBody>
      </p:sp>
      <p:sp>
        <p:nvSpPr>
          <p:cNvPr id="31" name="TextBox 31"/>
          <p:cNvSpPr txBox="1"/>
          <p:nvPr/>
        </p:nvSpPr>
        <p:spPr>
          <a:xfrm>
            <a:off x="11474629" y="6270812"/>
            <a:ext cx="4953357" cy="1583055"/>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FFF3F3"/>
                </a:solidFill>
                <a:latin typeface="Poppins Medium"/>
                <a:ea typeface="Poppins Medium"/>
                <a:cs typeface="Poppins Medium"/>
                <a:sym typeface="Poppins Medium"/>
              </a:rPr>
              <a:t>All resources relating to this review module can be found under this section of the  Module Webpage and should be downloaded and reviewed before beginning each module.</a:t>
            </a:r>
          </a:p>
        </p:txBody>
      </p:sp>
      <p:sp>
        <p:nvSpPr>
          <p:cNvPr id="32" name="TextBox 32"/>
          <p:cNvSpPr txBox="1"/>
          <p:nvPr/>
        </p:nvSpPr>
        <p:spPr>
          <a:xfrm>
            <a:off x="11474629" y="8170855"/>
            <a:ext cx="2929154" cy="424815"/>
          </a:xfrm>
          <a:prstGeom prst="rect">
            <a:avLst/>
          </a:prstGeom>
        </p:spPr>
        <p:txBody>
          <a:bodyPr lIns="0" tIns="0" rIns="0" bIns="0" rtlCol="0" anchor="t">
            <a:spAutoFit/>
          </a:bodyPr>
          <a:lstStyle/>
          <a:p>
            <a:pPr algn="l">
              <a:lnSpc>
                <a:spcPts val="3359"/>
              </a:lnSpc>
            </a:pPr>
            <a:r>
              <a:rPr lang="en-US" sz="2400" b="1">
                <a:solidFill>
                  <a:srgbClr val="FFF3F3"/>
                </a:solidFill>
                <a:latin typeface="Poppins Medium"/>
                <a:ea typeface="Poppins Medium"/>
                <a:cs typeface="Poppins Medium"/>
                <a:sym typeface="Poppins Medium"/>
              </a:rPr>
              <a:t>Help</a:t>
            </a:r>
          </a:p>
        </p:txBody>
      </p:sp>
      <p:sp>
        <p:nvSpPr>
          <p:cNvPr id="33" name="TextBox 33"/>
          <p:cNvSpPr txBox="1"/>
          <p:nvPr/>
        </p:nvSpPr>
        <p:spPr>
          <a:xfrm>
            <a:off x="11474629" y="8815380"/>
            <a:ext cx="4953357" cy="640079"/>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FFF3F3"/>
                </a:solidFill>
                <a:latin typeface="Poppins Medium"/>
                <a:ea typeface="Poppins Medium"/>
                <a:cs typeface="Poppins Medium"/>
                <a:sym typeface="Poppins Medium"/>
              </a:rPr>
              <a:t>Should you require help please contact us at Info@seniors.org.au</a:t>
            </a:r>
          </a:p>
        </p:txBody>
      </p:sp>
      <p:sp>
        <p:nvSpPr>
          <p:cNvPr id="34" name="TextBox 34"/>
          <p:cNvSpPr txBox="1"/>
          <p:nvPr/>
        </p:nvSpPr>
        <p:spPr>
          <a:xfrm>
            <a:off x="1218016" y="4235684"/>
            <a:ext cx="5614259" cy="1945005"/>
          </a:xfrm>
          <a:prstGeom prst="rect">
            <a:avLst/>
          </a:prstGeom>
        </p:spPr>
        <p:txBody>
          <a:bodyPr lIns="0" tIns="0" rIns="0" bIns="0" rtlCol="0" anchor="t">
            <a:spAutoFit/>
          </a:bodyPr>
          <a:lstStyle/>
          <a:p>
            <a:pPr algn="l">
              <a:lnSpc>
                <a:spcPts val="7200"/>
              </a:lnSpc>
            </a:pPr>
            <a:r>
              <a:rPr lang="en-US" sz="7200">
                <a:solidFill>
                  <a:srgbClr val="C81C2C"/>
                </a:solidFill>
                <a:latin typeface="Poppins"/>
                <a:ea typeface="Poppins"/>
                <a:cs typeface="Poppins"/>
                <a:sym typeface="Poppins"/>
              </a:rPr>
              <a:t>Resource</a:t>
            </a:r>
          </a:p>
          <a:p>
            <a:pPr algn="l">
              <a:lnSpc>
                <a:spcPts val="7200"/>
              </a:lnSpc>
            </a:pPr>
            <a:r>
              <a:rPr lang="en-US" sz="7200">
                <a:solidFill>
                  <a:srgbClr val="000000"/>
                </a:solidFill>
                <a:latin typeface="Poppins"/>
                <a:ea typeface="Poppins"/>
                <a:cs typeface="Poppins"/>
                <a:sym typeface="Poppins"/>
              </a:rPr>
              <a:t>Instructions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408172" y="2216116"/>
            <a:ext cx="879828" cy="791845"/>
          </a:xfrm>
          <a:custGeom>
            <a:avLst/>
            <a:gdLst/>
            <a:ahLst/>
            <a:cxnLst/>
            <a:rect l="l" t="t" r="r" b="b"/>
            <a:pathLst>
              <a:path w="879828" h="791845">
                <a:moveTo>
                  <a:pt x="0" y="0"/>
                </a:moveTo>
                <a:lnTo>
                  <a:pt x="879828" y="0"/>
                </a:lnTo>
                <a:lnTo>
                  <a:pt x="879828" y="791846"/>
                </a:lnTo>
                <a:lnTo>
                  <a:pt x="0" y="791846"/>
                </a:lnTo>
                <a:lnTo>
                  <a:pt x="0" y="0"/>
                </a:lnTo>
                <a:close/>
              </a:path>
            </a:pathLst>
          </a:custGeom>
          <a:blipFill>
            <a:blip r:embed="rId2">
              <a:extLst>
                <a:ext uri="{96DAC541-7B7A-43D3-8B79-37D633B846F1}">
                  <asvg:svgBlip xmlns:asvg="http://schemas.microsoft.com/office/drawing/2016/SVG/main" r:embed="rId3"/>
                </a:ext>
              </a:extLst>
            </a:blip>
            <a:stretch>
              <a:fillRect t="-59" b="-59"/>
            </a:stretch>
          </a:blipFill>
        </p:spPr>
        <p:txBody>
          <a:bodyPr/>
          <a:lstStyle/>
          <a:p>
            <a:endParaRPr lang="en-AU"/>
          </a:p>
        </p:txBody>
      </p:sp>
      <p:grpSp>
        <p:nvGrpSpPr>
          <p:cNvPr id="3" name="Group 3"/>
          <p:cNvGrpSpPr/>
          <p:nvPr/>
        </p:nvGrpSpPr>
        <p:grpSpPr>
          <a:xfrm>
            <a:off x="-3841051" y="4029538"/>
            <a:ext cx="8272684" cy="827268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1C2C"/>
            </a:solidFill>
          </p:spPr>
          <p:txBody>
            <a:bodyPr/>
            <a:lstStyle/>
            <a:p>
              <a:endParaRPr lang="en-AU"/>
            </a:p>
          </p:txBody>
        </p:sp>
        <p:sp>
          <p:nvSpPr>
            <p:cNvPr id="5" name="TextBox 5"/>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1388675" y="4898683"/>
            <a:ext cx="5526610" cy="5515548"/>
            <a:chOff x="0" y="0"/>
            <a:chExt cx="6658248" cy="6644921"/>
          </a:xfrm>
        </p:grpSpPr>
        <p:sp>
          <p:nvSpPr>
            <p:cNvPr id="7" name="Freeform 7"/>
            <p:cNvSpPr/>
            <p:nvPr/>
          </p:nvSpPr>
          <p:spPr>
            <a:xfrm>
              <a:off x="0" y="0"/>
              <a:ext cx="6658249" cy="6644921"/>
            </a:xfrm>
            <a:custGeom>
              <a:avLst/>
              <a:gdLst/>
              <a:ahLst/>
              <a:cxnLst/>
              <a:rect l="l" t="t" r="r" b="b"/>
              <a:pathLst>
                <a:path w="6658249" h="6644921">
                  <a:moveTo>
                    <a:pt x="6658249" y="3322500"/>
                  </a:moveTo>
                  <a:cubicBezTo>
                    <a:pt x="6658249" y="5157370"/>
                    <a:pt x="5167719" y="6644921"/>
                    <a:pt x="3329124" y="6644921"/>
                  </a:cubicBezTo>
                  <a:cubicBezTo>
                    <a:pt x="1490502" y="6644921"/>
                    <a:pt x="0" y="5157370"/>
                    <a:pt x="0" y="3322500"/>
                  </a:cubicBezTo>
                  <a:cubicBezTo>
                    <a:pt x="0" y="1487538"/>
                    <a:pt x="1490502" y="0"/>
                    <a:pt x="3329124" y="0"/>
                  </a:cubicBezTo>
                  <a:cubicBezTo>
                    <a:pt x="5167746" y="0"/>
                    <a:pt x="6658249" y="1487538"/>
                    <a:pt x="6658249" y="3322500"/>
                  </a:cubicBezTo>
                  <a:close/>
                </a:path>
              </a:pathLst>
            </a:custGeom>
            <a:blipFill>
              <a:blip r:embed="rId4"/>
              <a:stretch>
                <a:fillRect l="-24896" r="-24896"/>
              </a:stretch>
            </a:blipFill>
          </p:spPr>
          <p:txBody>
            <a:bodyPr/>
            <a:lstStyle/>
            <a:p>
              <a:endParaRPr lang="en-AU"/>
            </a:p>
          </p:txBody>
        </p:sp>
      </p:grpSp>
      <p:sp>
        <p:nvSpPr>
          <p:cNvPr id="8" name="AutoShape 8"/>
          <p:cNvSpPr/>
          <p:nvPr/>
        </p:nvSpPr>
        <p:spPr>
          <a:xfrm>
            <a:off x="6589588" y="4043826"/>
            <a:ext cx="10356158" cy="27448"/>
          </a:xfrm>
          <a:prstGeom prst="line">
            <a:avLst/>
          </a:prstGeom>
          <a:ln w="28575" cap="flat">
            <a:solidFill>
              <a:srgbClr val="000000"/>
            </a:solidFill>
            <a:prstDash val="sysDash"/>
            <a:headEnd type="none" w="sm" len="sm"/>
            <a:tailEnd type="none" w="sm" len="sm"/>
          </a:ln>
        </p:spPr>
        <p:txBody>
          <a:bodyPr/>
          <a:lstStyle/>
          <a:p>
            <a:endParaRPr lang="en-AU"/>
          </a:p>
        </p:txBody>
      </p:sp>
      <p:sp>
        <p:nvSpPr>
          <p:cNvPr id="9" name="TextBox 9"/>
          <p:cNvSpPr txBox="1"/>
          <p:nvPr/>
        </p:nvSpPr>
        <p:spPr>
          <a:xfrm>
            <a:off x="6727628" y="4400626"/>
            <a:ext cx="10264461" cy="613208"/>
          </a:xfrm>
          <a:prstGeom prst="rect">
            <a:avLst/>
          </a:prstGeom>
        </p:spPr>
        <p:txBody>
          <a:bodyPr lIns="0" tIns="0" rIns="0" bIns="0" rtlCol="0" anchor="t">
            <a:spAutoFit/>
          </a:bodyPr>
          <a:lstStyle/>
          <a:p>
            <a:pPr algn="l">
              <a:lnSpc>
                <a:spcPts val="2426"/>
              </a:lnSpc>
            </a:pPr>
            <a:r>
              <a:rPr lang="en-US" sz="1732" b="1">
                <a:solidFill>
                  <a:srgbClr val="C72036"/>
                </a:solidFill>
                <a:latin typeface="Poppins Bold"/>
                <a:ea typeface="Poppins Bold"/>
                <a:cs typeface="Poppins Bold"/>
                <a:sym typeface="Poppins Bold"/>
              </a:rPr>
              <a:t>Apply review techniques to assess program performance</a:t>
            </a:r>
            <a:r>
              <a:rPr lang="en-US" sz="1732">
                <a:solidFill>
                  <a:srgbClr val="000000"/>
                </a:solidFill>
                <a:latin typeface="Poppins"/>
                <a:ea typeface="Poppins"/>
                <a:cs typeface="Poppins"/>
                <a:sym typeface="Poppins"/>
              </a:rPr>
              <a:t>, </a:t>
            </a:r>
          </a:p>
          <a:p>
            <a:pPr marL="374147" lvl="1" indent="-187074" algn="l">
              <a:lnSpc>
                <a:spcPts val="2426"/>
              </a:lnSpc>
              <a:buFont typeface="Arial"/>
              <a:buChar char="•"/>
            </a:pPr>
            <a:r>
              <a:rPr lang="en-US" sz="1732">
                <a:solidFill>
                  <a:srgbClr val="000000"/>
                </a:solidFill>
                <a:latin typeface="Poppins"/>
                <a:ea typeface="Poppins"/>
                <a:cs typeface="Poppins"/>
                <a:sym typeface="Poppins"/>
              </a:rPr>
              <a:t>Volunteer satisfaction, and alignment with organisational goals.</a:t>
            </a:r>
          </a:p>
        </p:txBody>
      </p:sp>
      <p:sp>
        <p:nvSpPr>
          <p:cNvPr id="10" name="AutoShape 10"/>
          <p:cNvSpPr/>
          <p:nvPr/>
        </p:nvSpPr>
        <p:spPr>
          <a:xfrm flipV="1">
            <a:off x="6589355" y="5404994"/>
            <a:ext cx="10356158" cy="13305"/>
          </a:xfrm>
          <a:prstGeom prst="line">
            <a:avLst/>
          </a:prstGeom>
          <a:ln w="28575" cap="flat">
            <a:solidFill>
              <a:srgbClr val="000000"/>
            </a:solidFill>
            <a:prstDash val="sysDash"/>
            <a:headEnd type="none" w="sm" len="sm"/>
            <a:tailEnd type="none" w="sm" len="sm"/>
          </a:ln>
        </p:spPr>
        <p:txBody>
          <a:bodyPr/>
          <a:lstStyle/>
          <a:p>
            <a:endParaRPr lang="en-AU"/>
          </a:p>
        </p:txBody>
      </p:sp>
      <p:sp>
        <p:nvSpPr>
          <p:cNvPr id="11" name="AutoShape 11"/>
          <p:cNvSpPr/>
          <p:nvPr/>
        </p:nvSpPr>
        <p:spPr>
          <a:xfrm>
            <a:off x="6589355" y="7121779"/>
            <a:ext cx="10356428" cy="0"/>
          </a:xfrm>
          <a:prstGeom prst="line">
            <a:avLst/>
          </a:prstGeom>
          <a:ln w="28575" cap="flat">
            <a:solidFill>
              <a:srgbClr val="000000"/>
            </a:solidFill>
            <a:prstDash val="sysDash"/>
            <a:headEnd type="none" w="sm" len="sm"/>
            <a:tailEnd type="none" w="sm" len="sm"/>
          </a:ln>
        </p:spPr>
        <p:txBody>
          <a:bodyPr/>
          <a:lstStyle/>
          <a:p>
            <a:endParaRPr lang="en-AU"/>
          </a:p>
        </p:txBody>
      </p:sp>
      <p:sp>
        <p:nvSpPr>
          <p:cNvPr id="12" name="TextBox 12"/>
          <p:cNvSpPr txBox="1"/>
          <p:nvPr/>
        </p:nvSpPr>
        <p:spPr>
          <a:xfrm>
            <a:off x="3039058" y="1182289"/>
            <a:ext cx="3688823" cy="861237"/>
          </a:xfrm>
          <a:prstGeom prst="rect">
            <a:avLst/>
          </a:prstGeom>
        </p:spPr>
        <p:txBody>
          <a:bodyPr lIns="0" tIns="0" rIns="0" bIns="0" rtlCol="0" anchor="t">
            <a:spAutoFit/>
          </a:bodyPr>
          <a:lstStyle/>
          <a:p>
            <a:pPr algn="l">
              <a:lnSpc>
                <a:spcPts val="6604"/>
              </a:lnSpc>
              <a:spcBef>
                <a:spcPct val="0"/>
              </a:spcBef>
            </a:pPr>
            <a:r>
              <a:rPr lang="en-US" sz="4717">
                <a:solidFill>
                  <a:srgbClr val="000000"/>
                </a:solidFill>
                <a:latin typeface="Poppins"/>
                <a:ea typeface="Poppins"/>
                <a:cs typeface="Poppins"/>
                <a:sym typeface="Poppins"/>
              </a:rPr>
              <a:t>Objectives</a:t>
            </a:r>
          </a:p>
        </p:txBody>
      </p:sp>
      <p:sp>
        <p:nvSpPr>
          <p:cNvPr id="13" name="TextBox 13"/>
          <p:cNvSpPr txBox="1"/>
          <p:nvPr/>
        </p:nvSpPr>
        <p:spPr>
          <a:xfrm>
            <a:off x="6772960" y="3021148"/>
            <a:ext cx="10079610" cy="613208"/>
          </a:xfrm>
          <a:prstGeom prst="rect">
            <a:avLst/>
          </a:prstGeom>
        </p:spPr>
        <p:txBody>
          <a:bodyPr lIns="0" tIns="0" rIns="0" bIns="0" rtlCol="0" anchor="t">
            <a:spAutoFit/>
          </a:bodyPr>
          <a:lstStyle/>
          <a:p>
            <a:pPr algn="l">
              <a:lnSpc>
                <a:spcPts val="2426"/>
              </a:lnSpc>
            </a:pPr>
            <a:r>
              <a:rPr lang="en-US" sz="1732" b="1">
                <a:solidFill>
                  <a:srgbClr val="C72036"/>
                </a:solidFill>
                <a:latin typeface="Poppins Bold"/>
                <a:ea typeface="Poppins Bold"/>
                <a:cs typeface="Poppins Bold"/>
                <a:sym typeface="Poppins Bold"/>
              </a:rPr>
              <a:t>Identify effective methods for collecting volunteer feedback,</a:t>
            </a:r>
          </a:p>
          <a:p>
            <a:pPr marL="374147" lvl="1" indent="-187074" algn="l">
              <a:lnSpc>
                <a:spcPts val="2426"/>
              </a:lnSpc>
              <a:buFont typeface="Arial"/>
              <a:buChar char="•"/>
            </a:pPr>
            <a:r>
              <a:rPr lang="en-US" sz="1732" b="1">
                <a:solidFill>
                  <a:srgbClr val="000000"/>
                </a:solidFill>
                <a:latin typeface="Poppins Medium"/>
                <a:ea typeface="Poppins Medium"/>
                <a:cs typeface="Poppins Medium"/>
                <a:sym typeface="Poppins Medium"/>
              </a:rPr>
              <a:t>Including formal and informal approaches.</a:t>
            </a:r>
          </a:p>
        </p:txBody>
      </p:sp>
      <p:sp>
        <p:nvSpPr>
          <p:cNvPr id="14" name="TextBox 14"/>
          <p:cNvSpPr txBox="1"/>
          <p:nvPr/>
        </p:nvSpPr>
        <p:spPr>
          <a:xfrm>
            <a:off x="6633441" y="5612941"/>
            <a:ext cx="10358648" cy="1222808"/>
          </a:xfrm>
          <a:prstGeom prst="rect">
            <a:avLst/>
          </a:prstGeom>
        </p:spPr>
        <p:txBody>
          <a:bodyPr lIns="0" tIns="0" rIns="0" bIns="0" rtlCol="0" anchor="t">
            <a:spAutoFit/>
          </a:bodyPr>
          <a:lstStyle/>
          <a:p>
            <a:pPr algn="l">
              <a:lnSpc>
                <a:spcPts val="2426"/>
              </a:lnSpc>
            </a:pPr>
            <a:r>
              <a:rPr lang="en-US" sz="1732" b="1">
                <a:solidFill>
                  <a:srgbClr val="C72036"/>
                </a:solidFill>
                <a:latin typeface="Poppins Bold"/>
                <a:ea typeface="Poppins Bold"/>
                <a:cs typeface="Poppins Bold"/>
                <a:sym typeface="Poppins Bold"/>
              </a:rPr>
              <a:t>Develop strategies to share impact stories and evaluation outcomes with stakeholders, volunteers, and the broader community.</a:t>
            </a:r>
          </a:p>
          <a:p>
            <a:pPr marL="374147" lvl="1" indent="-187074" algn="l">
              <a:lnSpc>
                <a:spcPts val="2426"/>
              </a:lnSpc>
              <a:buFont typeface="Arial"/>
              <a:buChar char="•"/>
            </a:pPr>
            <a:r>
              <a:rPr lang="en-US" sz="1732">
                <a:solidFill>
                  <a:srgbClr val="000000"/>
                </a:solidFill>
                <a:latin typeface="Poppins"/>
                <a:ea typeface="Poppins"/>
                <a:cs typeface="Poppins"/>
                <a:sym typeface="Poppins"/>
              </a:rPr>
              <a:t>Integrate evaluation findings into future planning to support continuous improvement and volunteer retention.</a:t>
            </a:r>
          </a:p>
        </p:txBody>
      </p:sp>
      <p:sp>
        <p:nvSpPr>
          <p:cNvPr id="15" name="Freeform 15"/>
          <p:cNvSpPr/>
          <p:nvPr/>
        </p:nvSpPr>
        <p:spPr>
          <a:xfrm>
            <a:off x="5313550" y="2899217"/>
            <a:ext cx="906960" cy="904693"/>
          </a:xfrm>
          <a:custGeom>
            <a:avLst/>
            <a:gdLst/>
            <a:ahLst/>
            <a:cxnLst/>
            <a:rect l="l" t="t" r="r" b="b"/>
            <a:pathLst>
              <a:path w="906960" h="904693">
                <a:moveTo>
                  <a:pt x="0" y="0"/>
                </a:moveTo>
                <a:lnTo>
                  <a:pt x="906960" y="0"/>
                </a:lnTo>
                <a:lnTo>
                  <a:pt x="906960" y="904694"/>
                </a:lnTo>
                <a:lnTo>
                  <a:pt x="0" y="904694"/>
                </a:lnTo>
                <a:lnTo>
                  <a:pt x="0" y="0"/>
                </a:lnTo>
                <a:close/>
              </a:path>
            </a:pathLst>
          </a:custGeom>
          <a:blipFill>
            <a:blip r:embed="rId5">
              <a:extLst>
                <a:ext uri="{96DAC541-7B7A-43D3-8B79-37D633B846F1}">
                  <asvg:svgBlip xmlns:asvg="http://schemas.microsoft.com/office/drawing/2016/SVG/main" r:embed="rId6"/>
                </a:ext>
              </a:extLst>
            </a:blip>
            <a:stretch>
              <a:fillRect t="-125" b="-125"/>
            </a:stretch>
          </a:blipFill>
        </p:spPr>
        <p:txBody>
          <a:bodyPr/>
          <a:lstStyle/>
          <a:p>
            <a:endParaRPr lang="en-AU"/>
          </a:p>
        </p:txBody>
      </p:sp>
      <p:sp>
        <p:nvSpPr>
          <p:cNvPr id="16" name="AutoShape 16"/>
          <p:cNvSpPr/>
          <p:nvPr/>
        </p:nvSpPr>
        <p:spPr>
          <a:xfrm>
            <a:off x="6589084" y="9087537"/>
            <a:ext cx="10356428" cy="0"/>
          </a:xfrm>
          <a:prstGeom prst="line">
            <a:avLst/>
          </a:prstGeom>
          <a:ln w="28575" cap="flat">
            <a:solidFill>
              <a:srgbClr val="000000"/>
            </a:solidFill>
            <a:prstDash val="sysDash"/>
            <a:headEnd type="none" w="sm" len="sm"/>
            <a:tailEnd type="none" w="sm" len="sm"/>
          </a:ln>
        </p:spPr>
        <p:txBody>
          <a:bodyPr/>
          <a:lstStyle/>
          <a:p>
            <a:endParaRPr lang="en-AU"/>
          </a:p>
        </p:txBody>
      </p:sp>
      <p:sp>
        <p:nvSpPr>
          <p:cNvPr id="17" name="TextBox 17"/>
          <p:cNvSpPr txBox="1"/>
          <p:nvPr/>
        </p:nvSpPr>
        <p:spPr>
          <a:xfrm>
            <a:off x="6676340" y="7469442"/>
            <a:ext cx="10269172" cy="1222808"/>
          </a:xfrm>
          <a:prstGeom prst="rect">
            <a:avLst/>
          </a:prstGeom>
        </p:spPr>
        <p:txBody>
          <a:bodyPr lIns="0" tIns="0" rIns="0" bIns="0" rtlCol="0" anchor="t">
            <a:spAutoFit/>
          </a:bodyPr>
          <a:lstStyle/>
          <a:p>
            <a:pPr algn="l">
              <a:lnSpc>
                <a:spcPts val="2426"/>
              </a:lnSpc>
            </a:pPr>
            <a:r>
              <a:rPr lang="en-US" sz="1732" b="1">
                <a:solidFill>
                  <a:srgbClr val="C72036"/>
                </a:solidFill>
                <a:latin typeface="Poppins Bold"/>
                <a:ea typeface="Poppins Bold"/>
                <a:cs typeface="Poppins Bold"/>
                <a:sym typeface="Poppins Bold"/>
              </a:rPr>
              <a:t>Use tools and templates to facilitate feedback collection, data analysis, and impact reporting.</a:t>
            </a:r>
          </a:p>
          <a:p>
            <a:pPr marL="374147" lvl="1" indent="-187074" algn="l">
              <a:lnSpc>
                <a:spcPts val="2426"/>
              </a:lnSpc>
              <a:buFont typeface="Arial"/>
              <a:buChar char="•"/>
            </a:pPr>
            <a:r>
              <a:rPr lang="en-US" sz="1732">
                <a:solidFill>
                  <a:srgbClr val="000000"/>
                </a:solidFill>
                <a:latin typeface="Poppins"/>
                <a:ea typeface="Poppins"/>
                <a:cs typeface="Poppins"/>
                <a:sym typeface="Poppins"/>
              </a:rPr>
              <a:t>Apply review techniques to assess program performance, volunteer satisfaction, and alignment with organisational goals.</a:t>
            </a:r>
          </a:p>
        </p:txBody>
      </p:sp>
      <p:sp>
        <p:nvSpPr>
          <p:cNvPr id="18" name="Freeform 18"/>
          <p:cNvSpPr/>
          <p:nvPr/>
        </p:nvSpPr>
        <p:spPr>
          <a:xfrm>
            <a:off x="5313550" y="4278696"/>
            <a:ext cx="906960" cy="904693"/>
          </a:xfrm>
          <a:custGeom>
            <a:avLst/>
            <a:gdLst/>
            <a:ahLst/>
            <a:cxnLst/>
            <a:rect l="l" t="t" r="r" b="b"/>
            <a:pathLst>
              <a:path w="906960" h="904693">
                <a:moveTo>
                  <a:pt x="0" y="0"/>
                </a:moveTo>
                <a:lnTo>
                  <a:pt x="906960" y="0"/>
                </a:lnTo>
                <a:lnTo>
                  <a:pt x="906960" y="904693"/>
                </a:lnTo>
                <a:lnTo>
                  <a:pt x="0" y="904693"/>
                </a:lnTo>
                <a:lnTo>
                  <a:pt x="0" y="0"/>
                </a:lnTo>
                <a:close/>
              </a:path>
            </a:pathLst>
          </a:custGeom>
          <a:blipFill>
            <a:blip r:embed="rId5">
              <a:extLst>
                <a:ext uri="{96DAC541-7B7A-43D3-8B79-37D633B846F1}">
                  <asvg:svgBlip xmlns:asvg="http://schemas.microsoft.com/office/drawing/2016/SVG/main" r:embed="rId6"/>
                </a:ext>
              </a:extLst>
            </a:blip>
            <a:stretch>
              <a:fillRect t="-125" b="-125"/>
            </a:stretch>
          </a:blipFill>
        </p:spPr>
        <p:txBody>
          <a:bodyPr/>
          <a:lstStyle/>
          <a:p>
            <a:endParaRPr lang="en-AU"/>
          </a:p>
        </p:txBody>
      </p:sp>
      <p:sp>
        <p:nvSpPr>
          <p:cNvPr id="19" name="Freeform 19"/>
          <p:cNvSpPr/>
          <p:nvPr/>
        </p:nvSpPr>
        <p:spPr>
          <a:xfrm>
            <a:off x="5313550" y="5658174"/>
            <a:ext cx="906960" cy="904693"/>
          </a:xfrm>
          <a:custGeom>
            <a:avLst/>
            <a:gdLst/>
            <a:ahLst/>
            <a:cxnLst/>
            <a:rect l="l" t="t" r="r" b="b"/>
            <a:pathLst>
              <a:path w="906960" h="904693">
                <a:moveTo>
                  <a:pt x="0" y="0"/>
                </a:moveTo>
                <a:lnTo>
                  <a:pt x="906960" y="0"/>
                </a:lnTo>
                <a:lnTo>
                  <a:pt x="906960" y="904694"/>
                </a:lnTo>
                <a:lnTo>
                  <a:pt x="0" y="904694"/>
                </a:lnTo>
                <a:lnTo>
                  <a:pt x="0" y="0"/>
                </a:lnTo>
                <a:close/>
              </a:path>
            </a:pathLst>
          </a:custGeom>
          <a:blipFill>
            <a:blip r:embed="rId5">
              <a:extLst>
                <a:ext uri="{96DAC541-7B7A-43D3-8B79-37D633B846F1}">
                  <asvg:svgBlip xmlns:asvg="http://schemas.microsoft.com/office/drawing/2016/SVG/main" r:embed="rId6"/>
                </a:ext>
              </a:extLst>
            </a:blip>
            <a:stretch>
              <a:fillRect t="-125" b="-125"/>
            </a:stretch>
          </a:blipFill>
        </p:spPr>
        <p:txBody>
          <a:bodyPr/>
          <a:lstStyle/>
          <a:p>
            <a:endParaRPr lang="en-AU"/>
          </a:p>
        </p:txBody>
      </p:sp>
      <p:sp>
        <p:nvSpPr>
          <p:cNvPr id="20" name="Freeform 20"/>
          <p:cNvSpPr/>
          <p:nvPr/>
        </p:nvSpPr>
        <p:spPr>
          <a:xfrm>
            <a:off x="5313550" y="7420118"/>
            <a:ext cx="906960" cy="904693"/>
          </a:xfrm>
          <a:custGeom>
            <a:avLst/>
            <a:gdLst/>
            <a:ahLst/>
            <a:cxnLst/>
            <a:rect l="l" t="t" r="r" b="b"/>
            <a:pathLst>
              <a:path w="906960" h="904693">
                <a:moveTo>
                  <a:pt x="0" y="0"/>
                </a:moveTo>
                <a:lnTo>
                  <a:pt x="906960" y="0"/>
                </a:lnTo>
                <a:lnTo>
                  <a:pt x="906960" y="904693"/>
                </a:lnTo>
                <a:lnTo>
                  <a:pt x="0" y="904693"/>
                </a:lnTo>
                <a:lnTo>
                  <a:pt x="0" y="0"/>
                </a:lnTo>
                <a:close/>
              </a:path>
            </a:pathLst>
          </a:custGeom>
          <a:blipFill>
            <a:blip r:embed="rId5">
              <a:extLst>
                <a:ext uri="{96DAC541-7B7A-43D3-8B79-37D633B846F1}">
                  <asvg:svgBlip xmlns:asvg="http://schemas.microsoft.com/office/drawing/2016/SVG/main" r:embed="rId6"/>
                </a:ext>
              </a:extLst>
            </a:blip>
            <a:stretch>
              <a:fillRect t="-125" b="-125"/>
            </a:stretch>
          </a:blipFill>
        </p:spPr>
        <p:txBody>
          <a:bodyPr/>
          <a:lstStyle/>
          <a:p>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107828" y="1338680"/>
            <a:ext cx="11534839" cy="8177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Evaluate:</a:t>
            </a:r>
            <a:r>
              <a:rPr lang="en-US" sz="5429">
                <a:solidFill>
                  <a:srgbClr val="C72036"/>
                </a:solidFill>
                <a:latin typeface="Poppins"/>
                <a:ea typeface="Poppins"/>
                <a:cs typeface="Poppins"/>
                <a:sym typeface="Poppins"/>
              </a:rPr>
              <a:t> </a:t>
            </a:r>
            <a:r>
              <a:rPr lang="en-US" sz="5429">
                <a:solidFill>
                  <a:srgbClr val="C81C2C"/>
                </a:solidFill>
                <a:latin typeface="Poppins"/>
                <a:ea typeface="Poppins"/>
                <a:cs typeface="Poppins"/>
                <a:sym typeface="Poppins"/>
              </a:rPr>
              <a:t>Feedback</a:t>
            </a:r>
          </a:p>
        </p:txBody>
      </p:sp>
      <p:sp>
        <p:nvSpPr>
          <p:cNvPr id="4" name="TextBox 4"/>
          <p:cNvSpPr txBox="1"/>
          <p:nvPr/>
        </p:nvSpPr>
        <p:spPr>
          <a:xfrm>
            <a:off x="2085320" y="3736231"/>
            <a:ext cx="13866603" cy="4965174"/>
          </a:xfrm>
          <a:prstGeom prst="rect">
            <a:avLst/>
          </a:prstGeom>
        </p:spPr>
        <p:txBody>
          <a:bodyPr lIns="0" tIns="0" rIns="0" bIns="0" rtlCol="0" anchor="t">
            <a:spAutoFit/>
          </a:bodyPr>
          <a:lstStyle/>
          <a:p>
            <a:pPr algn="l">
              <a:lnSpc>
                <a:spcPts val="3003"/>
              </a:lnSpc>
            </a:pPr>
            <a:r>
              <a:rPr lang="en-US" sz="2145" i="1">
                <a:solidFill>
                  <a:srgbClr val="000000"/>
                </a:solidFill>
                <a:latin typeface="Poppins Italics"/>
                <a:ea typeface="Poppins Italics"/>
                <a:cs typeface="Poppins Italics"/>
                <a:sym typeface="Poppins Italics"/>
              </a:rPr>
              <a:t>The Feedback stage is a vital part of the evaluation process. It involves actively listening to volunteers, staff, and stakeholders to understand their experiences, challenges, and suggestions. Gathering feedback helps organisations identify what’s working well and where improvements are needed.</a:t>
            </a:r>
          </a:p>
          <a:p>
            <a:pPr algn="l">
              <a:lnSpc>
                <a:spcPts val="3003"/>
              </a:lnSpc>
            </a:pPr>
            <a:endParaRPr lang="en-US" sz="2145" i="1">
              <a:solidFill>
                <a:srgbClr val="000000"/>
              </a:solidFill>
              <a:latin typeface="Poppins Italics"/>
              <a:ea typeface="Poppins Italics"/>
              <a:cs typeface="Poppins Italics"/>
              <a:sym typeface="Poppins Italics"/>
            </a:endParaRPr>
          </a:p>
          <a:p>
            <a:pPr algn="l">
              <a:lnSpc>
                <a:spcPts val="3003"/>
              </a:lnSpc>
            </a:pPr>
            <a:r>
              <a:rPr lang="en-US" sz="2145" i="1">
                <a:solidFill>
                  <a:srgbClr val="000000"/>
                </a:solidFill>
                <a:latin typeface="Poppins Italics"/>
                <a:ea typeface="Poppins Italics"/>
                <a:cs typeface="Poppins Italics"/>
                <a:sym typeface="Poppins Italics"/>
              </a:rPr>
              <a:t>Effective feedback collection creates a culture of openness and trust, where volunteers feel valued and heard. It also provides the foundation for meaningful change, ensuring that volunteer programs remain responsive, inclusive, and impactful.</a:t>
            </a:r>
          </a:p>
          <a:p>
            <a:pPr algn="l">
              <a:lnSpc>
                <a:spcPts val="3003"/>
              </a:lnSpc>
            </a:pPr>
            <a:endParaRPr lang="en-US" sz="2145" i="1">
              <a:solidFill>
                <a:srgbClr val="000000"/>
              </a:solidFill>
              <a:latin typeface="Poppins Italics"/>
              <a:ea typeface="Poppins Italics"/>
              <a:cs typeface="Poppins Italics"/>
              <a:sym typeface="Poppins Italics"/>
            </a:endParaRPr>
          </a:p>
          <a:p>
            <a:pPr algn="l">
              <a:lnSpc>
                <a:spcPts val="3003"/>
              </a:lnSpc>
            </a:pPr>
            <a:endParaRPr lang="en-US" sz="2145" i="1">
              <a:solidFill>
                <a:srgbClr val="000000"/>
              </a:solidFill>
              <a:latin typeface="Poppins Italics"/>
              <a:ea typeface="Poppins Italics"/>
              <a:cs typeface="Poppins Italics"/>
              <a:sym typeface="Poppins Italics"/>
            </a:endParaRPr>
          </a:p>
          <a:p>
            <a:pPr marL="0" lvl="0" indent="0" algn="l">
              <a:lnSpc>
                <a:spcPts val="3003"/>
              </a:lnSpc>
            </a:pPr>
            <a:r>
              <a:rPr lang="en-US" sz="2145" i="1">
                <a:solidFill>
                  <a:srgbClr val="9D2E34"/>
                </a:solidFill>
                <a:latin typeface="Poppins Italics"/>
                <a:ea typeface="Poppins Italics"/>
                <a:cs typeface="Poppins Italics"/>
                <a:sym typeface="Poppins Italics"/>
              </a:rPr>
              <a:t>For this section, you will need to gather the first data set. You can use the Excel spreadsheet provided or employ your own method to capture the mentioned data set for the Feedback section of the review.</a:t>
            </a:r>
          </a:p>
        </p:txBody>
      </p:sp>
      <p:sp>
        <p:nvSpPr>
          <p:cNvPr id="5" name="AutoShape 5"/>
          <p:cNvSpPr/>
          <p:nvPr/>
        </p:nvSpPr>
        <p:spPr>
          <a:xfrm>
            <a:off x="2107828" y="2851805"/>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46144" y="2916957"/>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3">
              <a:extLst>
                <a:ext uri="{96DAC541-7B7A-43D3-8B79-37D633B846F1}">
                  <asvg:svgBlip xmlns:asvg="http://schemas.microsoft.com/office/drawing/2016/SVG/main" r:embed="rId4"/>
                </a:ext>
              </a:extLst>
            </a:blip>
            <a:stretch>
              <a:fillRect t="-125" b="-125"/>
            </a:stretch>
          </a:blipFill>
        </p:spPr>
        <p:txBody>
          <a:bodyPr/>
          <a:lstStyle/>
          <a:p>
            <a:endParaRPr lang="en-AU"/>
          </a:p>
        </p:txBody>
      </p:sp>
      <p:sp>
        <p:nvSpPr>
          <p:cNvPr id="3" name="Freeform 3"/>
          <p:cNvSpPr/>
          <p:nvPr/>
        </p:nvSpPr>
        <p:spPr>
          <a:xfrm>
            <a:off x="1244658" y="4952607"/>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5">
              <a:extLst>
                <a:ext uri="{96DAC541-7B7A-43D3-8B79-37D633B846F1}">
                  <asvg:svgBlip xmlns:asvg="http://schemas.microsoft.com/office/drawing/2016/SVG/main" r:embed="rId6"/>
                </a:ext>
              </a:extLst>
            </a:blip>
            <a:stretch>
              <a:fillRect l="-373" r="-373"/>
            </a:stretch>
          </a:blipFill>
        </p:spPr>
        <p:txBody>
          <a:bodyPr/>
          <a:lstStyle/>
          <a:p>
            <a:endParaRPr lang="en-AU"/>
          </a:p>
        </p:txBody>
      </p:sp>
      <p:sp>
        <p:nvSpPr>
          <p:cNvPr id="4" name="Freeform 4"/>
          <p:cNvSpPr/>
          <p:nvPr/>
        </p:nvSpPr>
        <p:spPr>
          <a:xfrm>
            <a:off x="1246144" y="7555280"/>
            <a:ext cx="950627" cy="1254954"/>
          </a:xfrm>
          <a:custGeom>
            <a:avLst/>
            <a:gdLst/>
            <a:ahLst/>
            <a:cxnLst/>
            <a:rect l="l" t="t" r="r" b="b"/>
            <a:pathLst>
              <a:path w="950627" h="1254954">
                <a:moveTo>
                  <a:pt x="0" y="0"/>
                </a:moveTo>
                <a:lnTo>
                  <a:pt x="950627" y="0"/>
                </a:lnTo>
                <a:lnTo>
                  <a:pt x="950627" y="1254953"/>
                </a:lnTo>
                <a:lnTo>
                  <a:pt x="0" y="1254953"/>
                </a:lnTo>
                <a:lnTo>
                  <a:pt x="0" y="0"/>
                </a:lnTo>
                <a:close/>
              </a:path>
            </a:pathLst>
          </a:custGeom>
          <a:blipFill>
            <a:blip r:embed="rId7">
              <a:extLst>
                <a:ext uri="{96DAC541-7B7A-43D3-8B79-37D633B846F1}">
                  <asvg:svgBlip xmlns:asvg="http://schemas.microsoft.com/office/drawing/2016/SVG/main" r:embed="rId8"/>
                </a:ext>
              </a:extLst>
            </a:blip>
            <a:stretch>
              <a:fillRect t="-105" b="-105"/>
            </a:stretch>
          </a:blipFill>
        </p:spPr>
        <p:txBody>
          <a:bodyPr/>
          <a:lstStyle/>
          <a:p>
            <a:endParaRPr lang="en-AU"/>
          </a:p>
        </p:txBody>
      </p:sp>
      <p:sp>
        <p:nvSpPr>
          <p:cNvPr id="5" name="Freeform 5"/>
          <p:cNvSpPr/>
          <p:nvPr/>
        </p:nvSpPr>
        <p:spPr>
          <a:xfrm>
            <a:off x="13634244" y="3145203"/>
            <a:ext cx="3950763" cy="4053955"/>
          </a:xfrm>
          <a:custGeom>
            <a:avLst/>
            <a:gdLst/>
            <a:ahLst/>
            <a:cxnLst/>
            <a:rect l="l" t="t" r="r" b="b"/>
            <a:pathLst>
              <a:path w="3950763" h="4053955">
                <a:moveTo>
                  <a:pt x="0" y="0"/>
                </a:moveTo>
                <a:lnTo>
                  <a:pt x="3950764" y="0"/>
                </a:lnTo>
                <a:lnTo>
                  <a:pt x="3950764" y="4053955"/>
                </a:lnTo>
                <a:lnTo>
                  <a:pt x="0" y="4053955"/>
                </a:lnTo>
                <a:lnTo>
                  <a:pt x="0" y="0"/>
                </a:lnTo>
                <a:close/>
              </a:path>
            </a:pathLst>
          </a:custGeom>
          <a:blipFill>
            <a:blip r:embed="rId9">
              <a:alphaModFix amt="59000"/>
              <a:extLst>
                <a:ext uri="{96DAC541-7B7A-43D3-8B79-37D633B846F1}">
                  <asvg:svgBlip xmlns:asvg="http://schemas.microsoft.com/office/drawing/2016/SVG/main" r:embed="rId10"/>
                </a:ext>
              </a:extLst>
            </a:blip>
            <a:stretch>
              <a:fillRect l="-101" r="-101"/>
            </a:stretch>
          </a:blipFill>
        </p:spPr>
        <p:txBody>
          <a:bodyPr/>
          <a:lstStyle/>
          <a:p>
            <a:endParaRPr lang="en-AU"/>
          </a:p>
        </p:txBody>
      </p:sp>
      <p:grpSp>
        <p:nvGrpSpPr>
          <p:cNvPr id="6" name="Group 6"/>
          <p:cNvGrpSpPr/>
          <p:nvPr/>
        </p:nvGrpSpPr>
        <p:grpSpPr>
          <a:xfrm>
            <a:off x="10856998" y="3859533"/>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58824"/>
              </a:srgbClr>
            </a:solidFill>
            <a:ln w="12700">
              <a:solidFill>
                <a:srgbClr val="000000"/>
              </a:solid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1"/>
              <a:stretch>
                <a:fillRect t="-86" b="-89"/>
              </a:stretch>
            </a:blipFill>
          </p:spPr>
          <p:txBody>
            <a:bodyPr/>
            <a:lstStyle/>
            <a:p>
              <a:endParaRPr lang="en-AU"/>
            </a:p>
          </p:txBody>
        </p:sp>
      </p:grpSp>
      <p:sp>
        <p:nvSpPr>
          <p:cNvPr id="10" name="TextBox 10"/>
          <p:cNvSpPr txBox="1"/>
          <p:nvPr/>
        </p:nvSpPr>
        <p:spPr>
          <a:xfrm>
            <a:off x="3175812" y="5145577"/>
            <a:ext cx="7584431" cy="746650"/>
          </a:xfrm>
          <a:prstGeom prst="rect">
            <a:avLst/>
          </a:prstGeom>
        </p:spPr>
        <p:txBody>
          <a:bodyPr lIns="0" tIns="0" rIns="0" bIns="0" rtlCol="0" anchor="t">
            <a:spAutoFit/>
          </a:bodyPr>
          <a:lstStyle/>
          <a:p>
            <a:pPr marL="454323" lvl="1" indent="-227161" algn="l">
              <a:lnSpc>
                <a:spcPts val="2946"/>
              </a:lnSpc>
              <a:buFont typeface="Arial"/>
              <a:buChar char="•"/>
            </a:pPr>
            <a:r>
              <a:rPr lang="en-US" sz="2104">
                <a:solidFill>
                  <a:srgbClr val="000000"/>
                </a:solidFill>
                <a:latin typeface="Poppins"/>
                <a:ea typeface="Poppins"/>
                <a:cs typeface="Poppins"/>
                <a:sym typeface="Poppins"/>
              </a:rPr>
              <a:t>Who collects and reviews feedback?</a:t>
            </a:r>
          </a:p>
          <a:p>
            <a:pPr algn="l">
              <a:lnSpc>
                <a:spcPts val="2946"/>
              </a:lnSpc>
            </a:pPr>
            <a:endParaRPr lang="en-US" sz="2104">
              <a:solidFill>
                <a:srgbClr val="000000"/>
              </a:solidFill>
              <a:latin typeface="Poppins"/>
              <a:ea typeface="Poppins"/>
              <a:cs typeface="Poppins"/>
              <a:sym typeface="Poppins"/>
            </a:endParaRPr>
          </a:p>
        </p:txBody>
      </p:sp>
      <p:sp>
        <p:nvSpPr>
          <p:cNvPr id="11" name="TextBox 11"/>
          <p:cNvSpPr txBox="1"/>
          <p:nvPr/>
        </p:nvSpPr>
        <p:spPr>
          <a:xfrm>
            <a:off x="3175812" y="2859807"/>
            <a:ext cx="7681186" cy="148971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000000"/>
                </a:solidFill>
                <a:latin typeface="Poppins"/>
                <a:ea typeface="Poppins"/>
                <a:cs typeface="Poppins"/>
                <a:sym typeface="Poppins"/>
              </a:rPr>
              <a:t>In the Excel Sheet provided list all feedback mechanisms that currently exist?</a:t>
            </a:r>
          </a:p>
          <a:p>
            <a:pPr algn="l">
              <a:lnSpc>
                <a:spcPts val="2940"/>
              </a:lnSpc>
            </a:pPr>
            <a:endParaRPr lang="en-US" sz="2100">
              <a:solidFill>
                <a:srgbClr val="000000"/>
              </a:solidFill>
              <a:latin typeface="Poppins"/>
              <a:ea typeface="Poppins"/>
              <a:cs typeface="Poppins"/>
              <a:sym typeface="Poppins"/>
            </a:endParaRPr>
          </a:p>
          <a:p>
            <a:pPr algn="l">
              <a:lnSpc>
                <a:spcPts val="2940"/>
              </a:lnSpc>
            </a:pPr>
            <a:endParaRPr lang="en-US" sz="2100">
              <a:solidFill>
                <a:srgbClr val="000000"/>
              </a:solidFill>
              <a:latin typeface="Poppins"/>
              <a:ea typeface="Poppins"/>
              <a:cs typeface="Poppins"/>
              <a:sym typeface="Poppins"/>
            </a:endParaRPr>
          </a:p>
        </p:txBody>
      </p:sp>
      <p:sp>
        <p:nvSpPr>
          <p:cNvPr id="12" name="TextBox 12"/>
          <p:cNvSpPr txBox="1"/>
          <p:nvPr/>
        </p:nvSpPr>
        <p:spPr>
          <a:xfrm>
            <a:off x="3175812" y="7584483"/>
            <a:ext cx="6907024" cy="2043836"/>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Frequency and consistency of feedback collection and Tools used (manual, digital, hybrid).</a:t>
            </a:r>
          </a:p>
          <a:p>
            <a:pPr algn="l">
              <a:lnSpc>
                <a:spcPts val="3226"/>
              </a:lnSpc>
            </a:pPr>
            <a:endParaRPr lang="en-US" sz="2304">
              <a:solidFill>
                <a:srgbClr val="000000"/>
              </a:solidFill>
              <a:latin typeface="Poppins"/>
              <a:ea typeface="Poppins"/>
              <a:cs typeface="Poppins"/>
              <a:sym typeface="Poppins"/>
            </a:endParaRPr>
          </a:p>
          <a:p>
            <a:pPr algn="l">
              <a:lnSpc>
                <a:spcPts val="3226"/>
              </a:lnSpc>
            </a:pPr>
            <a:endParaRPr lang="en-US" sz="2304">
              <a:solidFill>
                <a:srgbClr val="000000"/>
              </a:solidFill>
              <a:latin typeface="Poppins"/>
              <a:ea typeface="Poppins"/>
              <a:cs typeface="Poppins"/>
              <a:sym typeface="Poppins"/>
            </a:endParaRPr>
          </a:p>
        </p:txBody>
      </p:sp>
      <p:sp>
        <p:nvSpPr>
          <p:cNvPr id="13" name="TextBox 13"/>
          <p:cNvSpPr txBox="1"/>
          <p:nvPr/>
        </p:nvSpPr>
        <p:spPr>
          <a:xfrm>
            <a:off x="1457646" y="1144671"/>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Gathering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04081" y="2224311"/>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3">
              <a:extLst>
                <a:ext uri="{96DAC541-7B7A-43D3-8B79-37D633B846F1}">
                  <asvg:svgBlip xmlns:asvg="http://schemas.microsoft.com/office/drawing/2016/SVG/main" r:embed="rId4"/>
                </a:ext>
              </a:extLst>
            </a:blip>
            <a:stretch>
              <a:fillRect t="-125" b="-125"/>
            </a:stretch>
          </a:blipFill>
        </p:spPr>
        <p:txBody>
          <a:bodyPr/>
          <a:lstStyle/>
          <a:p>
            <a:endParaRPr lang="en-AU"/>
          </a:p>
        </p:txBody>
      </p:sp>
      <p:sp>
        <p:nvSpPr>
          <p:cNvPr id="3" name="Freeform 3"/>
          <p:cNvSpPr/>
          <p:nvPr/>
        </p:nvSpPr>
        <p:spPr>
          <a:xfrm>
            <a:off x="1502595" y="4259960"/>
            <a:ext cx="949142" cy="1255064"/>
          </a:xfrm>
          <a:custGeom>
            <a:avLst/>
            <a:gdLst/>
            <a:ahLst/>
            <a:cxnLst/>
            <a:rect l="l" t="t" r="r" b="b"/>
            <a:pathLst>
              <a:path w="949142" h="1255064">
                <a:moveTo>
                  <a:pt x="0" y="0"/>
                </a:moveTo>
                <a:lnTo>
                  <a:pt x="949142" y="0"/>
                </a:lnTo>
                <a:lnTo>
                  <a:pt x="949142" y="1255065"/>
                </a:lnTo>
                <a:lnTo>
                  <a:pt x="0" y="1255065"/>
                </a:lnTo>
                <a:lnTo>
                  <a:pt x="0" y="0"/>
                </a:lnTo>
                <a:close/>
              </a:path>
            </a:pathLst>
          </a:custGeom>
          <a:blipFill>
            <a:blip r:embed="rId5">
              <a:extLst>
                <a:ext uri="{96DAC541-7B7A-43D3-8B79-37D633B846F1}">
                  <asvg:svgBlip xmlns:asvg="http://schemas.microsoft.com/office/drawing/2016/SVG/main" r:embed="rId6"/>
                </a:ext>
              </a:extLst>
            </a:blip>
            <a:stretch>
              <a:fillRect l="-373" r="-373"/>
            </a:stretch>
          </a:blipFill>
        </p:spPr>
        <p:txBody>
          <a:bodyPr/>
          <a:lstStyle/>
          <a:p>
            <a:endParaRPr lang="en-AU"/>
          </a:p>
        </p:txBody>
      </p:sp>
      <p:sp>
        <p:nvSpPr>
          <p:cNvPr id="4" name="Freeform 4"/>
          <p:cNvSpPr/>
          <p:nvPr/>
        </p:nvSpPr>
        <p:spPr>
          <a:xfrm>
            <a:off x="1504081" y="6619925"/>
            <a:ext cx="950627" cy="1254954"/>
          </a:xfrm>
          <a:custGeom>
            <a:avLst/>
            <a:gdLst/>
            <a:ahLst/>
            <a:cxnLst/>
            <a:rect l="l" t="t" r="r" b="b"/>
            <a:pathLst>
              <a:path w="950627" h="1254954">
                <a:moveTo>
                  <a:pt x="0" y="0"/>
                </a:moveTo>
                <a:lnTo>
                  <a:pt x="950627" y="0"/>
                </a:lnTo>
                <a:lnTo>
                  <a:pt x="950627" y="1254954"/>
                </a:lnTo>
                <a:lnTo>
                  <a:pt x="0" y="1254954"/>
                </a:lnTo>
                <a:lnTo>
                  <a:pt x="0" y="0"/>
                </a:lnTo>
                <a:close/>
              </a:path>
            </a:pathLst>
          </a:custGeom>
          <a:blipFill>
            <a:blip r:embed="rId7">
              <a:extLst>
                <a:ext uri="{96DAC541-7B7A-43D3-8B79-37D633B846F1}">
                  <asvg:svgBlip xmlns:asvg="http://schemas.microsoft.com/office/drawing/2016/SVG/main" r:embed="rId8"/>
                </a:ext>
              </a:extLst>
            </a:blip>
            <a:stretch>
              <a:fillRect t="-105" b="-105"/>
            </a:stretch>
          </a:blipFill>
        </p:spPr>
        <p:txBody>
          <a:bodyPr/>
          <a:lstStyle/>
          <a:p>
            <a:endParaRPr lang="en-AU"/>
          </a:p>
        </p:txBody>
      </p:sp>
      <p:sp>
        <p:nvSpPr>
          <p:cNvPr id="5" name="Freeform 5"/>
          <p:cNvSpPr/>
          <p:nvPr/>
        </p:nvSpPr>
        <p:spPr>
          <a:xfrm>
            <a:off x="13747111" y="2949068"/>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9">
              <a:alphaModFix amt="58000"/>
              <a:extLst>
                <a:ext uri="{96DAC541-7B7A-43D3-8B79-37D633B846F1}">
                  <asvg:svgBlip xmlns:asvg="http://schemas.microsoft.com/office/drawing/2016/SVG/main" r:embed="rId10"/>
                </a:ext>
              </a:extLst>
            </a:blip>
            <a:stretch>
              <a:fillRect l="-101" r="-101"/>
            </a:stretch>
          </a:blipFill>
        </p:spPr>
        <p:txBody>
          <a:bodyPr/>
          <a:lstStyle/>
          <a:p>
            <a:endParaRPr lang="en-AU"/>
          </a:p>
        </p:txBody>
      </p:sp>
      <p:grpSp>
        <p:nvGrpSpPr>
          <p:cNvPr id="6" name="Group 6"/>
          <p:cNvGrpSpPr/>
          <p:nvPr/>
        </p:nvGrpSpPr>
        <p:grpSpPr>
          <a:xfrm>
            <a:off x="10969865" y="3663398"/>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57647"/>
              </a:srgbClr>
            </a:solidFill>
            <a:ln w="12700">
              <a:solidFill>
                <a:srgbClr val="000000"/>
              </a:solid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1"/>
              <a:stretch>
                <a:fillRect t="-86" b="-89"/>
              </a:stretch>
            </a:blipFill>
          </p:spPr>
          <p:txBody>
            <a:bodyPr/>
            <a:lstStyle/>
            <a:p>
              <a:endParaRPr lang="en-AU"/>
            </a:p>
          </p:txBody>
        </p:sp>
      </p:grpSp>
      <p:sp>
        <p:nvSpPr>
          <p:cNvPr id="10" name="TextBox 10"/>
          <p:cNvSpPr txBox="1"/>
          <p:nvPr/>
        </p:nvSpPr>
        <p:spPr>
          <a:xfrm>
            <a:off x="3308298" y="4338841"/>
            <a:ext cx="7965062" cy="2232550"/>
          </a:xfrm>
          <a:prstGeom prst="rect">
            <a:avLst/>
          </a:prstGeom>
        </p:spPr>
        <p:txBody>
          <a:bodyPr lIns="0" tIns="0" rIns="0" bIns="0" rtlCol="0" anchor="t">
            <a:spAutoFit/>
          </a:bodyPr>
          <a:lstStyle/>
          <a:p>
            <a:pPr marL="454323" lvl="1" indent="-227161" algn="l">
              <a:lnSpc>
                <a:spcPts val="2946"/>
              </a:lnSpc>
              <a:buFont typeface="Arial"/>
              <a:buChar char="•"/>
            </a:pPr>
            <a:r>
              <a:rPr lang="en-US" sz="2104" dirty="0">
                <a:solidFill>
                  <a:srgbClr val="000000"/>
                </a:solidFill>
                <a:latin typeface="Poppins"/>
                <a:ea typeface="Poppins"/>
                <a:cs typeface="Poppins"/>
                <a:sym typeface="Poppins"/>
              </a:rPr>
              <a:t>Is feedback acted upon or acknowledged?</a:t>
            </a:r>
          </a:p>
          <a:p>
            <a:pPr marL="908645" lvl="2" indent="-302882" algn="l">
              <a:lnSpc>
                <a:spcPts val="2946"/>
              </a:lnSpc>
              <a:buFont typeface="Arial"/>
              <a:buChar char="⚬"/>
            </a:pPr>
            <a:r>
              <a:rPr lang="en-US" sz="2104" dirty="0">
                <a:solidFill>
                  <a:srgbClr val="000000"/>
                </a:solidFill>
                <a:latin typeface="Poppins"/>
                <a:ea typeface="Poppins"/>
                <a:cs typeface="Poppins"/>
                <a:sym typeface="Poppins"/>
              </a:rPr>
              <a:t>Are volunteers informed of changes made due to feedback?</a:t>
            </a:r>
          </a:p>
          <a:p>
            <a:pPr marL="908645" lvl="2" indent="-302882" algn="l">
              <a:lnSpc>
                <a:spcPts val="2946"/>
              </a:lnSpc>
              <a:buFont typeface="Arial"/>
              <a:buChar char="⚬"/>
            </a:pPr>
            <a:r>
              <a:rPr lang="en-US" sz="2104" dirty="0">
                <a:solidFill>
                  <a:srgbClr val="000000"/>
                </a:solidFill>
                <a:latin typeface="Poppins"/>
                <a:ea typeface="Poppins"/>
                <a:cs typeface="Poppins"/>
                <a:sym typeface="Poppins"/>
              </a:rPr>
              <a:t>Is there a visible response timeline or process?</a:t>
            </a:r>
          </a:p>
          <a:p>
            <a:pPr marL="908645" lvl="2" indent="-302882" algn="l">
              <a:lnSpc>
                <a:spcPts val="2946"/>
              </a:lnSpc>
              <a:buFont typeface="Arial"/>
              <a:buChar char="⚬"/>
            </a:pPr>
            <a:r>
              <a:rPr lang="en-US" sz="2104" dirty="0">
                <a:solidFill>
                  <a:srgbClr val="000000"/>
                </a:solidFill>
                <a:latin typeface="Poppins"/>
                <a:ea typeface="Poppins"/>
                <a:cs typeface="Poppins"/>
                <a:sym typeface="Poppins"/>
              </a:rPr>
              <a:t>Are volunteers aware of how their feedback is used?</a:t>
            </a:r>
          </a:p>
          <a:p>
            <a:pPr algn="l">
              <a:lnSpc>
                <a:spcPts val="2946"/>
              </a:lnSpc>
            </a:pPr>
            <a:endParaRPr lang="en-US" sz="2104" dirty="0">
              <a:solidFill>
                <a:srgbClr val="000000"/>
              </a:solidFill>
              <a:latin typeface="Poppins"/>
              <a:ea typeface="Poppins"/>
              <a:cs typeface="Poppins"/>
              <a:sym typeface="Poppins"/>
            </a:endParaRPr>
          </a:p>
        </p:txBody>
      </p:sp>
      <p:sp>
        <p:nvSpPr>
          <p:cNvPr id="11" name="TextBox 11"/>
          <p:cNvSpPr txBox="1"/>
          <p:nvPr/>
        </p:nvSpPr>
        <p:spPr>
          <a:xfrm>
            <a:off x="3354694" y="2262636"/>
            <a:ext cx="7538035" cy="1861075"/>
          </a:xfrm>
          <a:prstGeom prst="rect">
            <a:avLst/>
          </a:prstGeom>
        </p:spPr>
        <p:txBody>
          <a:bodyPr lIns="0" tIns="0" rIns="0" bIns="0" rtlCol="0" anchor="t">
            <a:spAutoFit/>
          </a:bodyPr>
          <a:lstStyle/>
          <a:p>
            <a:pPr marL="454323" lvl="1" indent="-227161" algn="l">
              <a:lnSpc>
                <a:spcPts val="2946"/>
              </a:lnSpc>
              <a:buFont typeface="Arial"/>
              <a:buChar char="•"/>
            </a:pPr>
            <a:r>
              <a:rPr lang="en-US" sz="2104">
                <a:solidFill>
                  <a:srgbClr val="000000"/>
                </a:solidFill>
                <a:latin typeface="Poppins"/>
                <a:ea typeface="Poppins"/>
                <a:cs typeface="Poppins"/>
                <a:sym typeface="Poppins"/>
              </a:rPr>
              <a:t>Are feedback channels accessible and inclusive?</a:t>
            </a:r>
          </a:p>
          <a:p>
            <a:pPr marL="908645" lvl="2" indent="-302882" algn="l">
              <a:lnSpc>
                <a:spcPts val="2946"/>
              </a:lnSpc>
              <a:buFont typeface="Arial"/>
              <a:buChar char="⚬"/>
            </a:pPr>
            <a:r>
              <a:rPr lang="en-US" sz="2104">
                <a:solidFill>
                  <a:srgbClr val="000000"/>
                </a:solidFill>
                <a:latin typeface="Poppins"/>
                <a:ea typeface="Poppins"/>
                <a:cs typeface="Poppins"/>
                <a:sym typeface="Poppins"/>
              </a:rPr>
              <a:t>Available in multiple languages or formats?</a:t>
            </a:r>
          </a:p>
          <a:p>
            <a:pPr marL="908645" lvl="2" indent="-302882" algn="l">
              <a:lnSpc>
                <a:spcPts val="2946"/>
              </a:lnSpc>
              <a:buFont typeface="Arial"/>
              <a:buChar char="⚬"/>
            </a:pPr>
            <a:r>
              <a:rPr lang="en-US" sz="2104">
                <a:solidFill>
                  <a:srgbClr val="000000"/>
                </a:solidFill>
                <a:latin typeface="Poppins"/>
                <a:ea typeface="Poppins"/>
                <a:cs typeface="Poppins"/>
                <a:sym typeface="Poppins"/>
              </a:rPr>
              <a:t>Consideration for neurodiversity and digital literacy?</a:t>
            </a:r>
          </a:p>
          <a:p>
            <a:pPr algn="l">
              <a:lnSpc>
                <a:spcPts val="2946"/>
              </a:lnSpc>
            </a:pPr>
            <a:endParaRPr lang="en-US" sz="2104">
              <a:solidFill>
                <a:srgbClr val="000000"/>
              </a:solidFill>
              <a:latin typeface="Poppins"/>
              <a:ea typeface="Poppins"/>
              <a:cs typeface="Poppins"/>
              <a:sym typeface="Poppins"/>
            </a:endParaRPr>
          </a:p>
        </p:txBody>
      </p:sp>
      <p:sp>
        <p:nvSpPr>
          <p:cNvPr id="12" name="TextBox 12"/>
          <p:cNvSpPr txBox="1"/>
          <p:nvPr/>
        </p:nvSpPr>
        <p:spPr>
          <a:xfrm>
            <a:off x="3308298" y="6514241"/>
            <a:ext cx="8098814" cy="1861075"/>
          </a:xfrm>
          <a:prstGeom prst="rect">
            <a:avLst/>
          </a:prstGeom>
        </p:spPr>
        <p:txBody>
          <a:bodyPr lIns="0" tIns="0" rIns="0" bIns="0" rtlCol="0" anchor="t">
            <a:spAutoFit/>
          </a:bodyPr>
          <a:lstStyle/>
          <a:p>
            <a:pPr marL="454323" lvl="1" indent="-227161" algn="l">
              <a:lnSpc>
                <a:spcPts val="2946"/>
              </a:lnSpc>
              <a:buFont typeface="Arial"/>
              <a:buChar char="•"/>
            </a:pPr>
            <a:r>
              <a:rPr lang="en-US" sz="2104" dirty="0">
                <a:solidFill>
                  <a:srgbClr val="000000"/>
                </a:solidFill>
                <a:latin typeface="Poppins"/>
                <a:ea typeface="Poppins"/>
                <a:cs typeface="Poppins"/>
                <a:sym typeface="Poppins"/>
              </a:rPr>
              <a:t>What feedback trends have emerged?</a:t>
            </a:r>
          </a:p>
          <a:p>
            <a:pPr marL="908645" lvl="2" indent="-302882" algn="l">
              <a:lnSpc>
                <a:spcPts val="2946"/>
              </a:lnSpc>
              <a:buFont typeface="Arial"/>
              <a:buChar char="⚬"/>
            </a:pPr>
            <a:r>
              <a:rPr lang="en-US" sz="2104" dirty="0">
                <a:solidFill>
                  <a:srgbClr val="000000"/>
                </a:solidFill>
                <a:latin typeface="Poppins"/>
                <a:ea typeface="Poppins"/>
                <a:cs typeface="Poppins"/>
                <a:sym typeface="Poppins"/>
              </a:rPr>
              <a:t>Recurring themes (e.g., communication gaps, recognition)</a:t>
            </a:r>
          </a:p>
          <a:p>
            <a:pPr marL="908645" lvl="2" indent="-302882" algn="l">
              <a:lnSpc>
                <a:spcPts val="2946"/>
              </a:lnSpc>
              <a:buFont typeface="Arial"/>
              <a:buChar char="⚬"/>
            </a:pPr>
            <a:r>
              <a:rPr lang="en-US" sz="2104" dirty="0">
                <a:solidFill>
                  <a:srgbClr val="000000"/>
                </a:solidFill>
                <a:latin typeface="Poppins"/>
                <a:ea typeface="Poppins"/>
                <a:cs typeface="Poppins"/>
                <a:sym typeface="Poppins"/>
              </a:rPr>
              <a:t>Positive highlights and areas for improvement</a:t>
            </a:r>
          </a:p>
          <a:p>
            <a:pPr algn="l">
              <a:lnSpc>
                <a:spcPts val="2946"/>
              </a:lnSpc>
            </a:pPr>
            <a:endParaRPr lang="en-US" sz="2104" dirty="0">
              <a:solidFill>
                <a:srgbClr val="000000"/>
              </a:solidFill>
              <a:latin typeface="Poppins"/>
              <a:ea typeface="Poppins"/>
              <a:cs typeface="Poppins"/>
              <a:sym typeface="Poppins"/>
            </a:endParaRPr>
          </a:p>
        </p:txBody>
      </p:sp>
      <p:sp>
        <p:nvSpPr>
          <p:cNvPr id="13" name="TextBox 13"/>
          <p:cNvSpPr txBox="1"/>
          <p:nvPr/>
        </p:nvSpPr>
        <p:spPr>
          <a:xfrm>
            <a:off x="1501110" y="210195"/>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Review</a:t>
            </a:r>
          </a:p>
        </p:txBody>
      </p:sp>
      <p:sp>
        <p:nvSpPr>
          <p:cNvPr id="15" name="TextBox 14">
            <a:extLst>
              <a:ext uri="{FF2B5EF4-FFF2-40B4-BE49-F238E27FC236}">
                <a16:creationId xmlns:a16="http://schemas.microsoft.com/office/drawing/2014/main" id="{6C1F7A30-AA3A-08D8-4033-77AB4CACE6DB}"/>
              </a:ext>
            </a:extLst>
          </p:cNvPr>
          <p:cNvSpPr txBox="1"/>
          <p:nvPr/>
        </p:nvSpPr>
        <p:spPr>
          <a:xfrm>
            <a:off x="2971800" y="1115070"/>
            <a:ext cx="14097000" cy="942437"/>
          </a:xfrm>
          <a:prstGeom prst="rect">
            <a:avLst/>
          </a:prstGeom>
          <a:noFill/>
        </p:spPr>
        <p:txBody>
          <a:bodyPr wrap="square" rtlCol="0">
            <a:spAutoFit/>
          </a:bodyPr>
          <a:lstStyle/>
          <a:p>
            <a:pPr>
              <a:lnSpc>
                <a:spcPts val="3506"/>
              </a:lnSpc>
            </a:pPr>
            <a:r>
              <a:rPr lang="en-US" i="1" dirty="0">
                <a:solidFill>
                  <a:srgbClr val="000000"/>
                </a:solidFill>
                <a:latin typeface="Poppins Italics"/>
                <a:ea typeface="Poppins Italics"/>
                <a:cs typeface="Poppins Italics"/>
                <a:sym typeface="Poppins Italics"/>
              </a:rPr>
              <a:t>Now that you have mapped out your current evaluation and feedback processes it's time to review the current content using the below as a guide along with the resource aids provided for this section: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1959998"/>
            <a:ext cx="11534839" cy="15416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Quality Improvement Strategies: </a:t>
            </a:r>
            <a:r>
              <a:rPr lang="en-US" sz="5429">
                <a:solidFill>
                  <a:srgbClr val="C81C2C"/>
                </a:solidFill>
                <a:latin typeface="Poppins"/>
                <a:ea typeface="Poppins"/>
                <a:cs typeface="Poppins"/>
                <a:sym typeface="Poppins"/>
              </a:rPr>
              <a:t>Feedback</a:t>
            </a:r>
          </a:p>
        </p:txBody>
      </p:sp>
      <p:sp>
        <p:nvSpPr>
          <p:cNvPr id="4" name="TextBox 4"/>
          <p:cNvSpPr txBox="1"/>
          <p:nvPr/>
        </p:nvSpPr>
        <p:spPr>
          <a:xfrm>
            <a:off x="2210699" y="4700241"/>
            <a:ext cx="13866603" cy="1536174"/>
          </a:xfrm>
          <a:prstGeom prst="rect">
            <a:avLst/>
          </a:prstGeom>
        </p:spPr>
        <p:txBody>
          <a:bodyPr lIns="0" tIns="0" rIns="0" bIns="0" rtlCol="0" anchor="t">
            <a:spAutoFit/>
          </a:bodyPr>
          <a:lstStyle/>
          <a:p>
            <a:pPr marL="0" lvl="0" indent="0" algn="l">
              <a:lnSpc>
                <a:spcPts val="3003"/>
              </a:lnSpc>
            </a:pPr>
            <a:r>
              <a:rPr lang="en-US" sz="2145">
                <a:solidFill>
                  <a:srgbClr val="000000"/>
                </a:solidFill>
                <a:latin typeface="Poppins"/>
                <a:ea typeface="Poppins"/>
                <a:cs typeface="Poppins"/>
                <a:sym typeface="Poppins"/>
              </a:rPr>
              <a:t>The following slides provide examples of strategic improvement steps that can be taken to support your programs.</a:t>
            </a:r>
          </a:p>
          <a:p>
            <a:pPr marL="0" lvl="0" indent="0" algn="l">
              <a:lnSpc>
                <a:spcPts val="3003"/>
              </a:lnSpc>
            </a:pPr>
            <a:endParaRPr lang="en-US" sz="2145">
              <a:solidFill>
                <a:srgbClr val="000000"/>
              </a:solidFill>
              <a:latin typeface="Poppins"/>
              <a:ea typeface="Poppins"/>
              <a:cs typeface="Poppins"/>
              <a:sym typeface="Poppins"/>
            </a:endParaRPr>
          </a:p>
          <a:p>
            <a:pPr marL="0" lvl="0" indent="0" algn="l">
              <a:lnSpc>
                <a:spcPts val="3003"/>
              </a:lnSpc>
            </a:pPr>
            <a:r>
              <a:rPr lang="en-US" sz="2145">
                <a:solidFill>
                  <a:srgbClr val="000000"/>
                </a:solidFill>
                <a:latin typeface="Poppins"/>
                <a:ea typeface="Poppins"/>
                <a:cs typeface="Poppins"/>
                <a:sym typeface="Poppins"/>
              </a:rPr>
              <a:t>We also encourage the use of the Volunteering Qld Library of resources as further support.</a:t>
            </a:r>
          </a:p>
        </p:txBody>
      </p:sp>
      <p:sp>
        <p:nvSpPr>
          <p:cNvPr id="5" name="AutoShape 5"/>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8FF"/>
        </a:solidFill>
        <a:effectLst/>
      </p:bgPr>
    </p:bg>
    <p:spTree>
      <p:nvGrpSpPr>
        <p:cNvPr id="1" name=""/>
        <p:cNvGrpSpPr/>
        <p:nvPr/>
      </p:nvGrpSpPr>
      <p:grpSpPr>
        <a:xfrm>
          <a:off x="0" y="0"/>
          <a:ext cx="0" cy="0"/>
          <a:chOff x="0" y="0"/>
          <a:chExt cx="0" cy="0"/>
        </a:xfrm>
      </p:grpSpPr>
      <p:sp>
        <p:nvSpPr>
          <p:cNvPr id="2" name="Freeform 2"/>
          <p:cNvSpPr/>
          <p:nvPr/>
        </p:nvSpPr>
        <p:spPr>
          <a:xfrm>
            <a:off x="-716689" y="8019736"/>
            <a:ext cx="19498302" cy="19498302"/>
          </a:xfrm>
          <a:custGeom>
            <a:avLst/>
            <a:gdLst/>
            <a:ahLst/>
            <a:cxnLst/>
            <a:rect l="l" t="t" r="r" b="b"/>
            <a:pathLst>
              <a:path w="19498302" h="19498302">
                <a:moveTo>
                  <a:pt x="0" y="0"/>
                </a:moveTo>
                <a:lnTo>
                  <a:pt x="19498301" y="0"/>
                </a:lnTo>
                <a:lnTo>
                  <a:pt x="19498301" y="19498301"/>
                </a:lnTo>
                <a:lnTo>
                  <a:pt x="0" y="19498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grpSp>
        <p:nvGrpSpPr>
          <p:cNvPr id="3" name="Group 3"/>
          <p:cNvGrpSpPr/>
          <p:nvPr/>
        </p:nvGrpSpPr>
        <p:grpSpPr>
          <a:xfrm>
            <a:off x="4457322" y="4509131"/>
            <a:ext cx="1905544" cy="2923300"/>
            <a:chOff x="0" y="0"/>
            <a:chExt cx="908129" cy="1393164"/>
          </a:xfrm>
        </p:grpSpPr>
        <p:sp>
          <p:nvSpPr>
            <p:cNvPr id="4" name="Freeform 4"/>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5" name="TextBox 5"/>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6" name="Group 6"/>
          <p:cNvGrpSpPr/>
          <p:nvPr/>
        </p:nvGrpSpPr>
        <p:grpSpPr>
          <a:xfrm>
            <a:off x="10128223" y="4509131"/>
            <a:ext cx="1905544" cy="2923300"/>
            <a:chOff x="0" y="0"/>
            <a:chExt cx="908129" cy="1393164"/>
          </a:xfrm>
        </p:grpSpPr>
        <p:sp>
          <p:nvSpPr>
            <p:cNvPr id="7" name="Freeform 7"/>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8" name="TextBox 8"/>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9" name="Group 9"/>
          <p:cNvGrpSpPr/>
          <p:nvPr/>
        </p:nvGrpSpPr>
        <p:grpSpPr>
          <a:xfrm>
            <a:off x="1028700" y="2976229"/>
            <a:ext cx="4370445" cy="6107892"/>
            <a:chOff x="0" y="0"/>
            <a:chExt cx="1291150" cy="1804440"/>
          </a:xfrm>
        </p:grpSpPr>
        <p:sp>
          <p:nvSpPr>
            <p:cNvPr id="10" name="Freeform 10"/>
            <p:cNvSpPr/>
            <p:nvPr/>
          </p:nvSpPr>
          <p:spPr>
            <a:xfrm>
              <a:off x="0" y="0"/>
              <a:ext cx="1291150" cy="1804440"/>
            </a:xfrm>
            <a:custGeom>
              <a:avLst/>
              <a:gdLst/>
              <a:ahLst/>
              <a:cxnLst/>
              <a:rect l="l" t="t" r="r" b="b"/>
              <a:pathLst>
                <a:path w="1291150" h="1804440">
                  <a:moveTo>
                    <a:pt x="69086" y="0"/>
                  </a:moveTo>
                  <a:lnTo>
                    <a:pt x="1222065" y="0"/>
                  </a:lnTo>
                  <a:cubicBezTo>
                    <a:pt x="1260220" y="0"/>
                    <a:pt x="1291150" y="30931"/>
                    <a:pt x="1291150" y="69086"/>
                  </a:cubicBezTo>
                  <a:lnTo>
                    <a:pt x="1291150" y="1735355"/>
                  </a:lnTo>
                  <a:cubicBezTo>
                    <a:pt x="1291150" y="1773509"/>
                    <a:pt x="1260220" y="1804440"/>
                    <a:pt x="1222065" y="1804440"/>
                  </a:cubicBezTo>
                  <a:lnTo>
                    <a:pt x="69086" y="1804440"/>
                  </a:lnTo>
                  <a:cubicBezTo>
                    <a:pt x="30931" y="1804440"/>
                    <a:pt x="0" y="1773509"/>
                    <a:pt x="0" y="1735355"/>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1" name="TextBox 11"/>
            <p:cNvSpPr txBox="1"/>
            <p:nvPr/>
          </p:nvSpPr>
          <p:spPr>
            <a:xfrm>
              <a:off x="0" y="-38100"/>
              <a:ext cx="1291150" cy="1842540"/>
            </a:xfrm>
            <a:prstGeom prst="rect">
              <a:avLst/>
            </a:prstGeom>
          </p:spPr>
          <p:txBody>
            <a:bodyPr lIns="71438" tIns="71438" rIns="71438" bIns="71438" rtlCol="0" anchor="ctr"/>
            <a:lstStyle/>
            <a:p>
              <a:pPr marL="0" lvl="0" indent="0" algn="ctr">
                <a:lnSpc>
                  <a:spcPts val="2756"/>
                </a:lnSpc>
                <a:spcBef>
                  <a:spcPct val="0"/>
                </a:spcBef>
              </a:pPr>
              <a:endParaRPr/>
            </a:p>
          </p:txBody>
        </p:sp>
      </p:grpSp>
      <p:grpSp>
        <p:nvGrpSpPr>
          <p:cNvPr id="12" name="Group 12"/>
          <p:cNvGrpSpPr/>
          <p:nvPr/>
        </p:nvGrpSpPr>
        <p:grpSpPr>
          <a:xfrm>
            <a:off x="6701377" y="2976229"/>
            <a:ext cx="4370445" cy="6107892"/>
            <a:chOff x="0" y="0"/>
            <a:chExt cx="1291150" cy="1804440"/>
          </a:xfrm>
        </p:grpSpPr>
        <p:sp>
          <p:nvSpPr>
            <p:cNvPr id="13" name="Freeform 13"/>
            <p:cNvSpPr/>
            <p:nvPr/>
          </p:nvSpPr>
          <p:spPr>
            <a:xfrm>
              <a:off x="0" y="0"/>
              <a:ext cx="1291150" cy="1804440"/>
            </a:xfrm>
            <a:custGeom>
              <a:avLst/>
              <a:gdLst/>
              <a:ahLst/>
              <a:cxnLst/>
              <a:rect l="l" t="t" r="r" b="b"/>
              <a:pathLst>
                <a:path w="1291150" h="1804440">
                  <a:moveTo>
                    <a:pt x="69086" y="0"/>
                  </a:moveTo>
                  <a:lnTo>
                    <a:pt x="1222065" y="0"/>
                  </a:lnTo>
                  <a:cubicBezTo>
                    <a:pt x="1260220" y="0"/>
                    <a:pt x="1291150" y="30931"/>
                    <a:pt x="1291150" y="69086"/>
                  </a:cubicBezTo>
                  <a:lnTo>
                    <a:pt x="1291150" y="1735355"/>
                  </a:lnTo>
                  <a:cubicBezTo>
                    <a:pt x="1291150" y="1773509"/>
                    <a:pt x="1260220" y="1804440"/>
                    <a:pt x="1222065" y="1804440"/>
                  </a:cubicBezTo>
                  <a:lnTo>
                    <a:pt x="69086" y="1804440"/>
                  </a:lnTo>
                  <a:cubicBezTo>
                    <a:pt x="30931" y="1804440"/>
                    <a:pt x="0" y="1773509"/>
                    <a:pt x="0" y="1735355"/>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4" name="TextBox 14"/>
            <p:cNvSpPr txBox="1"/>
            <p:nvPr/>
          </p:nvSpPr>
          <p:spPr>
            <a:xfrm>
              <a:off x="0" y="-38100"/>
              <a:ext cx="1291150" cy="1842540"/>
            </a:xfrm>
            <a:prstGeom prst="rect">
              <a:avLst/>
            </a:prstGeom>
          </p:spPr>
          <p:txBody>
            <a:bodyPr lIns="71438" tIns="71438" rIns="71438" bIns="71438" rtlCol="0" anchor="ctr"/>
            <a:lstStyle/>
            <a:p>
              <a:pPr marL="0" lvl="0" indent="0" algn="ctr">
                <a:lnSpc>
                  <a:spcPts val="2756"/>
                </a:lnSpc>
                <a:spcBef>
                  <a:spcPct val="0"/>
                </a:spcBef>
              </a:pPr>
              <a:endParaRPr/>
            </a:p>
          </p:txBody>
        </p:sp>
      </p:grpSp>
      <p:sp>
        <p:nvSpPr>
          <p:cNvPr id="15" name="AutoShape 15"/>
          <p:cNvSpPr/>
          <p:nvPr/>
        </p:nvSpPr>
        <p:spPr>
          <a:xfrm>
            <a:off x="1707446" y="4284251"/>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16" name="AutoShape 16"/>
          <p:cNvSpPr/>
          <p:nvPr/>
        </p:nvSpPr>
        <p:spPr>
          <a:xfrm>
            <a:off x="7183698" y="4321012"/>
            <a:ext cx="3012953" cy="0"/>
          </a:xfrm>
          <a:prstGeom prst="line">
            <a:avLst/>
          </a:prstGeom>
          <a:ln w="47625" cap="flat">
            <a:solidFill>
              <a:srgbClr val="C72036"/>
            </a:solidFill>
            <a:prstDash val="sysDot"/>
            <a:headEnd type="none" w="sm" len="sm"/>
            <a:tailEnd type="none" w="sm" len="sm"/>
          </a:ln>
        </p:spPr>
        <p:txBody>
          <a:bodyPr/>
          <a:lstStyle/>
          <a:p>
            <a:endParaRPr lang="en-AU"/>
          </a:p>
        </p:txBody>
      </p:sp>
      <p:grpSp>
        <p:nvGrpSpPr>
          <p:cNvPr id="17" name="Group 17"/>
          <p:cNvGrpSpPr/>
          <p:nvPr/>
        </p:nvGrpSpPr>
        <p:grpSpPr>
          <a:xfrm>
            <a:off x="15791727" y="4509138"/>
            <a:ext cx="1905544" cy="2923300"/>
            <a:chOff x="0" y="0"/>
            <a:chExt cx="908129" cy="1393164"/>
          </a:xfrm>
        </p:grpSpPr>
        <p:sp>
          <p:nvSpPr>
            <p:cNvPr id="18" name="Freeform 18"/>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19" name="TextBox 19"/>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20" name="Group 20"/>
          <p:cNvGrpSpPr/>
          <p:nvPr/>
        </p:nvGrpSpPr>
        <p:grpSpPr>
          <a:xfrm>
            <a:off x="12374053" y="2976229"/>
            <a:ext cx="4370445" cy="6107892"/>
            <a:chOff x="0" y="0"/>
            <a:chExt cx="1291150" cy="1804440"/>
          </a:xfrm>
        </p:grpSpPr>
        <p:sp>
          <p:nvSpPr>
            <p:cNvPr id="21" name="Freeform 21"/>
            <p:cNvSpPr/>
            <p:nvPr/>
          </p:nvSpPr>
          <p:spPr>
            <a:xfrm>
              <a:off x="0" y="0"/>
              <a:ext cx="1291150" cy="1804440"/>
            </a:xfrm>
            <a:custGeom>
              <a:avLst/>
              <a:gdLst/>
              <a:ahLst/>
              <a:cxnLst/>
              <a:rect l="l" t="t" r="r" b="b"/>
              <a:pathLst>
                <a:path w="1291150" h="1804440">
                  <a:moveTo>
                    <a:pt x="69086" y="0"/>
                  </a:moveTo>
                  <a:lnTo>
                    <a:pt x="1222065" y="0"/>
                  </a:lnTo>
                  <a:cubicBezTo>
                    <a:pt x="1260220" y="0"/>
                    <a:pt x="1291150" y="30931"/>
                    <a:pt x="1291150" y="69086"/>
                  </a:cubicBezTo>
                  <a:lnTo>
                    <a:pt x="1291150" y="1735355"/>
                  </a:lnTo>
                  <a:cubicBezTo>
                    <a:pt x="1291150" y="1773509"/>
                    <a:pt x="1260220" y="1804440"/>
                    <a:pt x="1222065" y="1804440"/>
                  </a:cubicBezTo>
                  <a:lnTo>
                    <a:pt x="69086" y="1804440"/>
                  </a:lnTo>
                  <a:cubicBezTo>
                    <a:pt x="30931" y="1804440"/>
                    <a:pt x="0" y="1773509"/>
                    <a:pt x="0" y="1735355"/>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22" name="TextBox 22"/>
            <p:cNvSpPr txBox="1"/>
            <p:nvPr/>
          </p:nvSpPr>
          <p:spPr>
            <a:xfrm>
              <a:off x="0" y="-38100"/>
              <a:ext cx="1291150" cy="1842540"/>
            </a:xfrm>
            <a:prstGeom prst="rect">
              <a:avLst/>
            </a:prstGeom>
          </p:spPr>
          <p:txBody>
            <a:bodyPr lIns="71438" tIns="71438" rIns="71438" bIns="71438" rtlCol="0" anchor="ctr"/>
            <a:lstStyle/>
            <a:p>
              <a:pPr marL="0" lvl="0" indent="0" algn="ctr">
                <a:lnSpc>
                  <a:spcPts val="2756"/>
                </a:lnSpc>
                <a:spcBef>
                  <a:spcPct val="0"/>
                </a:spcBef>
              </a:pPr>
              <a:endParaRPr/>
            </a:p>
          </p:txBody>
        </p:sp>
      </p:grpSp>
      <p:sp>
        <p:nvSpPr>
          <p:cNvPr id="23" name="AutoShape 23"/>
          <p:cNvSpPr/>
          <p:nvPr/>
        </p:nvSpPr>
        <p:spPr>
          <a:xfrm>
            <a:off x="13052799" y="4260439"/>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24" name="TextBox 24"/>
          <p:cNvSpPr txBox="1"/>
          <p:nvPr/>
        </p:nvSpPr>
        <p:spPr>
          <a:xfrm>
            <a:off x="5410094" y="5408015"/>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u="none" strike="noStrike" spc="180">
                <a:solidFill>
                  <a:srgbClr val="FFFFFF"/>
                </a:solidFill>
                <a:latin typeface="Montserrat Ultra-Bold"/>
                <a:ea typeface="Montserrat Ultra-Bold"/>
                <a:cs typeface="Montserrat Ultra-Bold"/>
                <a:sym typeface="Montserrat Ultra-Bold"/>
              </a:rPr>
              <a:t>1</a:t>
            </a:r>
          </a:p>
        </p:txBody>
      </p:sp>
      <p:sp>
        <p:nvSpPr>
          <p:cNvPr id="25" name="TextBox 25"/>
          <p:cNvSpPr txBox="1"/>
          <p:nvPr/>
        </p:nvSpPr>
        <p:spPr>
          <a:xfrm>
            <a:off x="11122464" y="5560354"/>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spc="180">
                <a:solidFill>
                  <a:srgbClr val="FFFFFF"/>
                </a:solidFill>
                <a:latin typeface="Montserrat Ultra-Bold"/>
                <a:ea typeface="Montserrat Ultra-Bold"/>
                <a:cs typeface="Montserrat Ultra-Bold"/>
                <a:sym typeface="Montserrat Ultra-Bold"/>
              </a:rPr>
              <a:t>2</a:t>
            </a:r>
          </a:p>
        </p:txBody>
      </p:sp>
      <p:sp>
        <p:nvSpPr>
          <p:cNvPr id="26" name="TextBox 26"/>
          <p:cNvSpPr txBox="1"/>
          <p:nvPr/>
        </p:nvSpPr>
        <p:spPr>
          <a:xfrm>
            <a:off x="1454745" y="4511927"/>
            <a:ext cx="3518356" cy="4272643"/>
          </a:xfrm>
          <a:prstGeom prst="rect">
            <a:avLst/>
          </a:prstGeom>
        </p:spPr>
        <p:txBody>
          <a:bodyPr lIns="0" tIns="0" rIns="0" bIns="0" rtlCol="0" anchor="t">
            <a:spAutoFit/>
          </a:bodyPr>
          <a:lstStyle/>
          <a:p>
            <a:pPr marL="346981" lvl="1" indent="-173490" algn="l">
              <a:lnSpc>
                <a:spcPts val="2410"/>
              </a:lnSpc>
              <a:buFont typeface="Arial"/>
              <a:buChar char="•"/>
            </a:pPr>
            <a:r>
              <a:rPr lang="en-US" sz="1607">
                <a:solidFill>
                  <a:srgbClr val="1C1C1A"/>
                </a:solidFill>
                <a:latin typeface="Poppins"/>
                <a:ea typeface="Poppins"/>
                <a:cs typeface="Poppins"/>
                <a:sym typeface="Poppins"/>
              </a:rPr>
              <a:t>Define pu</a:t>
            </a:r>
            <a:r>
              <a:rPr lang="en-US" sz="1607" u="none" strike="noStrike">
                <a:solidFill>
                  <a:srgbClr val="1C1C1A"/>
                </a:solidFill>
                <a:latin typeface="Poppins"/>
                <a:ea typeface="Poppins"/>
                <a:cs typeface="Poppins"/>
                <a:sym typeface="Poppins"/>
              </a:rPr>
              <a:t>rpose, scope, and expected outcomes</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Establish why feedback is being collected (e.g., improve volunteer experience, enhance program delivery), what areas it will cover (e.g., onboarding, training, recognition), and what success looks like.</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Include co-design elements with volunteers where possible.</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Include measurable indicators and timelines.</a:t>
            </a:r>
          </a:p>
          <a:p>
            <a:pPr algn="l">
              <a:lnSpc>
                <a:spcPts val="2410"/>
              </a:lnSpc>
            </a:pPr>
            <a:endParaRPr lang="en-US" sz="1607" u="none" strike="noStrike">
              <a:solidFill>
                <a:srgbClr val="1C1C1A"/>
              </a:solidFill>
              <a:latin typeface="Poppins"/>
              <a:ea typeface="Poppins"/>
              <a:cs typeface="Poppins"/>
              <a:sym typeface="Poppins"/>
            </a:endParaRPr>
          </a:p>
        </p:txBody>
      </p:sp>
      <p:sp>
        <p:nvSpPr>
          <p:cNvPr id="27" name="TextBox 27"/>
          <p:cNvSpPr txBox="1"/>
          <p:nvPr/>
        </p:nvSpPr>
        <p:spPr>
          <a:xfrm>
            <a:off x="7127421" y="4511927"/>
            <a:ext cx="3518356" cy="3967843"/>
          </a:xfrm>
          <a:prstGeom prst="rect">
            <a:avLst/>
          </a:prstGeom>
        </p:spPr>
        <p:txBody>
          <a:bodyPr lIns="0" tIns="0" rIns="0" bIns="0" rtlCol="0" anchor="t">
            <a:spAutoFit/>
          </a:bodyPr>
          <a:lstStyle/>
          <a:p>
            <a:pPr marL="346981" lvl="1" indent="-173490" algn="l">
              <a:lnSpc>
                <a:spcPts val="2410"/>
              </a:lnSpc>
              <a:buFont typeface="Arial"/>
              <a:buChar char="•"/>
            </a:pPr>
            <a:r>
              <a:rPr lang="en-US" sz="1607">
                <a:solidFill>
                  <a:srgbClr val="1C1C1A"/>
                </a:solidFill>
                <a:latin typeface="Poppins"/>
                <a:ea typeface="Poppins"/>
                <a:cs typeface="Poppins"/>
                <a:sym typeface="Poppins"/>
              </a:rPr>
              <a:t>Inc</a:t>
            </a:r>
            <a:r>
              <a:rPr lang="en-US" sz="1607" u="none" strike="noStrike">
                <a:solidFill>
                  <a:srgbClr val="1C1C1A"/>
                </a:solidFill>
                <a:latin typeface="Poppins"/>
                <a:ea typeface="Poppins"/>
                <a:cs typeface="Poppins"/>
                <a:sym typeface="Poppins"/>
              </a:rPr>
              <a:t>lude empathy, non-defensive communication, and follow-up</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 Equip staff with skills to receive feedback constructively, validate volunteer experiences, and respond with care and professionalism.</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 Practice real-life feedback situations to build confidence and consistency in handling sensitive or critical input.</a:t>
            </a:r>
          </a:p>
        </p:txBody>
      </p:sp>
      <p:sp>
        <p:nvSpPr>
          <p:cNvPr id="28" name="TextBox 28"/>
          <p:cNvSpPr txBox="1"/>
          <p:nvPr/>
        </p:nvSpPr>
        <p:spPr>
          <a:xfrm>
            <a:off x="1654328" y="3167456"/>
            <a:ext cx="3318772" cy="891915"/>
          </a:xfrm>
          <a:prstGeom prst="rect">
            <a:avLst/>
          </a:prstGeom>
        </p:spPr>
        <p:txBody>
          <a:bodyPr lIns="0" tIns="0" rIns="0" bIns="0" rtlCol="0" anchor="t">
            <a:spAutoFit/>
          </a:bodyPr>
          <a:lstStyle/>
          <a:p>
            <a:pPr marL="0" lvl="0" indent="0" algn="l">
              <a:lnSpc>
                <a:spcPts val="2369"/>
              </a:lnSpc>
            </a:pPr>
            <a:r>
              <a:rPr lang="en-US" sz="1910" b="1">
                <a:solidFill>
                  <a:srgbClr val="1C1C1A"/>
                </a:solidFill>
                <a:latin typeface="Montserrat Ultra-Bold"/>
                <a:ea typeface="Montserrat Ultra-Bold"/>
                <a:cs typeface="Montserrat Ultra-Bold"/>
                <a:sym typeface="Montserrat Ultra-Bold"/>
              </a:rPr>
              <a:t>Develop a feedback framework with clear objectives</a:t>
            </a:r>
          </a:p>
        </p:txBody>
      </p:sp>
      <p:sp>
        <p:nvSpPr>
          <p:cNvPr id="29" name="TextBox 29"/>
          <p:cNvSpPr txBox="1"/>
          <p:nvPr/>
        </p:nvSpPr>
        <p:spPr>
          <a:xfrm>
            <a:off x="7183698" y="3149786"/>
            <a:ext cx="3697528" cy="983107"/>
          </a:xfrm>
          <a:prstGeom prst="rect">
            <a:avLst/>
          </a:prstGeom>
        </p:spPr>
        <p:txBody>
          <a:bodyPr lIns="0" tIns="0" rIns="0" bIns="0" rtlCol="0" anchor="t">
            <a:spAutoFit/>
          </a:bodyPr>
          <a:lstStyle/>
          <a:p>
            <a:pPr marL="0" lvl="0" indent="0" algn="l">
              <a:lnSpc>
                <a:spcPts val="2636"/>
              </a:lnSpc>
            </a:pPr>
            <a:r>
              <a:rPr lang="en-US" sz="2126" b="1">
                <a:solidFill>
                  <a:srgbClr val="1C1C1A"/>
                </a:solidFill>
                <a:latin typeface="Montserrat Ultra-Bold"/>
                <a:ea typeface="Montserrat Ultra-Bold"/>
                <a:cs typeface="Montserrat Ultra-Bold"/>
                <a:sym typeface="Montserrat Ultra-Bold"/>
              </a:rPr>
              <a:t>Train staff on active listening and response protocols</a:t>
            </a:r>
          </a:p>
        </p:txBody>
      </p:sp>
      <p:sp>
        <p:nvSpPr>
          <p:cNvPr id="30" name="TextBox 30"/>
          <p:cNvSpPr txBox="1"/>
          <p:nvPr/>
        </p:nvSpPr>
        <p:spPr>
          <a:xfrm>
            <a:off x="16846167" y="5560361"/>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spc="180">
                <a:solidFill>
                  <a:srgbClr val="FFFFFF"/>
                </a:solidFill>
                <a:latin typeface="Montserrat Ultra-Bold"/>
                <a:ea typeface="Montserrat Ultra-Bold"/>
                <a:cs typeface="Montserrat Ultra-Bold"/>
                <a:sym typeface="Montserrat Ultra-Bold"/>
              </a:rPr>
              <a:t>3</a:t>
            </a:r>
          </a:p>
        </p:txBody>
      </p:sp>
      <p:sp>
        <p:nvSpPr>
          <p:cNvPr id="31" name="TextBox 31"/>
          <p:cNvSpPr txBox="1"/>
          <p:nvPr/>
        </p:nvSpPr>
        <p:spPr>
          <a:xfrm>
            <a:off x="12800098" y="4511927"/>
            <a:ext cx="3758388" cy="3663043"/>
          </a:xfrm>
          <a:prstGeom prst="rect">
            <a:avLst/>
          </a:prstGeom>
        </p:spPr>
        <p:txBody>
          <a:bodyPr lIns="0" tIns="0" rIns="0" bIns="0" rtlCol="0" anchor="t">
            <a:spAutoFit/>
          </a:bodyPr>
          <a:lstStyle/>
          <a:p>
            <a:pPr marL="346981" lvl="1" indent="-173490" algn="l">
              <a:lnSpc>
                <a:spcPts val="2410"/>
              </a:lnSpc>
              <a:buFont typeface="Arial"/>
              <a:buChar char="•"/>
            </a:pPr>
            <a:r>
              <a:rPr lang="en-US" sz="1607">
                <a:solidFill>
                  <a:srgbClr val="1C1C1A"/>
                </a:solidFill>
                <a:latin typeface="Poppins"/>
                <a:ea typeface="Poppins"/>
                <a:cs typeface="Poppins"/>
                <a:sym typeface="Poppins"/>
              </a:rPr>
              <a:t>Share “You</a:t>
            </a:r>
            <a:r>
              <a:rPr lang="en-US" sz="1607" u="none" strike="noStrike">
                <a:solidFill>
                  <a:srgbClr val="1C1C1A"/>
                </a:solidFill>
                <a:latin typeface="Poppins"/>
                <a:ea typeface="Poppins"/>
                <a:cs typeface="Poppins"/>
                <a:sym typeface="Poppins"/>
              </a:rPr>
              <a:t> said, we did” updates</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Regularly communicate changes made based on volunteer feedback through newsletters, meetings, or dashboards.</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Celebrate implemented suggestions publicly</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Close the loop with individual follow-ups when appropriate</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 Where feasible, respond directly to volunteers who provided specific suggestions</a:t>
            </a:r>
          </a:p>
        </p:txBody>
      </p:sp>
      <p:sp>
        <p:nvSpPr>
          <p:cNvPr id="32" name="TextBox 32"/>
          <p:cNvSpPr txBox="1"/>
          <p:nvPr/>
        </p:nvSpPr>
        <p:spPr>
          <a:xfrm>
            <a:off x="12950509" y="3167456"/>
            <a:ext cx="3367945" cy="654980"/>
          </a:xfrm>
          <a:prstGeom prst="rect">
            <a:avLst/>
          </a:prstGeom>
        </p:spPr>
        <p:txBody>
          <a:bodyPr lIns="0" tIns="0" rIns="0" bIns="0" rtlCol="0" anchor="t">
            <a:spAutoFit/>
          </a:bodyPr>
          <a:lstStyle/>
          <a:p>
            <a:pPr marL="0" lvl="0" indent="0" algn="l">
              <a:lnSpc>
                <a:spcPts val="2636"/>
              </a:lnSpc>
            </a:pPr>
            <a:r>
              <a:rPr lang="en-US" sz="2126" b="1">
                <a:solidFill>
                  <a:srgbClr val="1C1C1A"/>
                </a:solidFill>
                <a:latin typeface="Montserrat Ultra-Bold"/>
                <a:ea typeface="Montserrat Ultra-Bold"/>
                <a:cs typeface="Montserrat Ultra-Bold"/>
                <a:sym typeface="Montserrat Ultra-Bold"/>
              </a:rPr>
              <a:t>Create feedback loops with visible outcomes</a:t>
            </a:r>
          </a:p>
        </p:txBody>
      </p:sp>
      <p:sp>
        <p:nvSpPr>
          <p:cNvPr id="33" name="TextBox 33"/>
          <p:cNvSpPr txBox="1"/>
          <p:nvPr/>
        </p:nvSpPr>
        <p:spPr>
          <a:xfrm>
            <a:off x="3213923" y="1078909"/>
            <a:ext cx="12308046" cy="684530"/>
          </a:xfrm>
          <a:prstGeom prst="rect">
            <a:avLst/>
          </a:prstGeom>
        </p:spPr>
        <p:txBody>
          <a:bodyPr lIns="0" tIns="0" rIns="0" bIns="0" rtlCol="0" anchor="t">
            <a:spAutoFit/>
          </a:bodyPr>
          <a:lstStyle/>
          <a:p>
            <a:pPr marL="0" lvl="1" indent="0" algn="ctr">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FEEDBACK</a:t>
            </a:r>
          </a:p>
        </p:txBody>
      </p:sp>
      <p:sp>
        <p:nvSpPr>
          <p:cNvPr id="34" name="AutoShape 34"/>
          <p:cNvSpPr/>
          <p:nvPr/>
        </p:nvSpPr>
        <p:spPr>
          <a:xfrm>
            <a:off x="3550834" y="1892285"/>
            <a:ext cx="8663773" cy="19050"/>
          </a:xfrm>
          <a:prstGeom prst="line">
            <a:avLst/>
          </a:prstGeom>
          <a:ln w="38100" cap="flat">
            <a:solidFill>
              <a:srgbClr val="C72036"/>
            </a:solidFill>
            <a:prstDash val="solid"/>
            <a:headEnd type="none" w="sm" len="sm"/>
            <a:tailEnd type="none" w="sm" len="sm"/>
          </a:ln>
        </p:spPr>
        <p:txBody>
          <a:bodyPr/>
          <a:lstStyle/>
          <a:p>
            <a:endParaRPr lang="en-AU"/>
          </a:p>
        </p:txBody>
      </p:sp>
      <p:sp>
        <p:nvSpPr>
          <p:cNvPr id="35" name="Freeform 35"/>
          <p:cNvSpPr/>
          <p:nvPr/>
        </p:nvSpPr>
        <p:spPr>
          <a:xfrm flipH="1">
            <a:off x="-442944" y="-869396"/>
            <a:ext cx="3512646" cy="3161381"/>
          </a:xfrm>
          <a:custGeom>
            <a:avLst/>
            <a:gdLst/>
            <a:ahLst/>
            <a:cxnLst/>
            <a:rect l="l" t="t" r="r" b="b"/>
            <a:pathLst>
              <a:path w="3512646" h="3161381">
                <a:moveTo>
                  <a:pt x="3512646" y="0"/>
                </a:moveTo>
                <a:lnTo>
                  <a:pt x="0" y="0"/>
                </a:lnTo>
                <a:lnTo>
                  <a:pt x="0" y="3161381"/>
                </a:lnTo>
                <a:lnTo>
                  <a:pt x="3512646" y="3161381"/>
                </a:lnTo>
                <a:lnTo>
                  <a:pt x="3512646" y="0"/>
                </a:lnTo>
                <a:close/>
              </a:path>
            </a:pathLst>
          </a:custGeom>
          <a:blipFill>
            <a:blip r:embed="rId4">
              <a:alphaModFix amt="43999"/>
              <a:extLst>
                <a:ext uri="{96DAC541-7B7A-43D3-8B79-37D633B846F1}">
                  <asvg:svgBlip xmlns:asvg="http://schemas.microsoft.com/office/drawing/2016/SVG/main" r:embed="rId5"/>
                </a:ext>
              </a:extLst>
            </a:blip>
            <a:stretch>
              <a:fillRect l="-15" r="-15"/>
            </a:stretch>
          </a:blipFill>
        </p:spPr>
        <p:txBody>
          <a:bodyPr/>
          <a:lstStyle/>
          <a:p>
            <a:endParaRPr lang="en-AU"/>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3410</Words>
  <Application>Microsoft Office PowerPoint</Application>
  <PresentationFormat>Custom</PresentationFormat>
  <Paragraphs>333</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Montserrat Ultra-Bold</vt:lpstr>
      <vt:lpstr>Poppins Medium</vt:lpstr>
      <vt:lpstr>Poppins Italics</vt:lpstr>
      <vt:lpstr>Poppins Bold</vt:lpstr>
      <vt:lpstr>Poppins Bold Italics</vt:lpstr>
      <vt:lpstr>Arial</vt:lpstr>
      <vt:lpstr>Poppins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Involving Organisations Module -Evaluate</dc:title>
  <cp:lastModifiedBy>Kristie McKean</cp:lastModifiedBy>
  <cp:revision>4</cp:revision>
  <dcterms:created xsi:type="dcterms:W3CDTF">2006-08-16T00:00:00Z</dcterms:created>
  <dcterms:modified xsi:type="dcterms:W3CDTF">2025-12-03T21:25:17Z</dcterms:modified>
  <dc:identifier>DAG4QwT4hCg</dc:identifier>
</cp:coreProperties>
</file>