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Arial MT Pro" panose="020B0604020202020204" charset="0"/>
      <p:regular r:id="rId34"/>
    </p:embeddedFont>
    <p:embeddedFont>
      <p:font typeface="Montserrat Ultra-Bold" panose="020B0604020202020204" charset="0"/>
      <p:regular r:id="rId35"/>
    </p:embeddedFont>
    <p:embeddedFont>
      <p:font typeface="Poppins" panose="00000500000000000000" pitchFamily="2" charset="0"/>
      <p:regular r:id="rId36"/>
    </p:embeddedFont>
    <p:embeddedFont>
      <p:font typeface="Poppins Bold" panose="020B0604020202020204" charset="0"/>
      <p:regular r:id="rId37"/>
    </p:embeddedFont>
    <p:embeddedFont>
      <p:font typeface="Poppins Bold Italics" panose="020B0604020202020204" charset="0"/>
      <p:regular r:id="rId38"/>
    </p:embeddedFont>
    <p:embeddedFont>
      <p:font typeface="Poppins Italics" panose="020B0604020202020204" charset="0"/>
      <p:regular r:id="rId39"/>
    </p:embeddedFont>
    <p:embeddedFont>
      <p:font typeface="Poppins Medium" panose="00000600000000000000" pitchFamily="2"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[Pause for a moment and engage with the audience as you begin.]</a:t>
            </a:r>
          </a:p>
          <a:p>
            <a:endParaRPr lang="en-US"/>
          </a:p>
          <a:p>
            <a:r>
              <a:rPr lang="en-US"/>
              <a:t>Let's delve into the crucial step of identifying who oversees and makes decisions about our volunteers. </a:t>
            </a:r>
          </a:p>
          <a:p>
            <a:endParaRPr lang="en-US"/>
          </a:p>
          <a:p>
            <a:r>
              <a:rPr lang="en-US"/>
              <a:t>[Emphasize the importance of this point.]</a:t>
            </a:r>
          </a:p>
          <a:p>
            <a:endParaRPr lang="en-US"/>
          </a:p>
          <a:p>
            <a:r>
              <a:rPr lang="en-US"/>
              <a:t>Knowing who holds responsibility ensures accountability and smooth operations. </a:t>
            </a:r>
          </a:p>
          <a:p>
            <a:endParaRPr lang="en-US"/>
          </a:p>
          <a:p>
            <a:r>
              <a:rPr lang="en-US"/>
              <a:t>Next, in the Excel spreadsheet we've provided, you'll find a comprehensive list of all current policies and procedures related to volunteer involvement. </a:t>
            </a:r>
          </a:p>
          <a:p>
            <a:endParaRPr lang="en-US"/>
          </a:p>
          <a:p>
            <a:r>
              <a:rPr lang="en-US"/>
              <a:t>[Guide them to think actively.]</a:t>
            </a:r>
          </a:p>
          <a:p>
            <a:endParaRPr lang="en-US"/>
          </a:p>
          <a:p>
            <a:r>
              <a:rPr lang="en-US"/>
              <a:t>Take a moment to review these documents, and you'll notice that each one includes a link for easy access. This will help you understand how well these policies are working for us.</a:t>
            </a:r>
          </a:p>
          <a:p>
            <a:endParaRPr lang="en-US"/>
          </a:p>
          <a:p>
            <a:r>
              <a:rPr lang="en-US"/>
              <a:t>Another key task is documenting how volunteer roles align with our organisation's mission. This alignment is vital because it ensures that everyone is moving in the same direction and contributing to our overarching goals.</a:t>
            </a:r>
          </a:p>
          <a:p>
            <a:endParaRPr lang="en-US"/>
          </a:p>
          <a:p>
            <a:r>
              <a:rPr lang="en-US"/>
              <a:t>[Pause briefly to let this information sink in.]</a:t>
            </a:r>
          </a:p>
          <a:p>
            <a:endParaRPr lang="en-US"/>
          </a:p>
          <a:p>
            <a:r>
              <a:rPr lang="en-US"/>
              <a:t>By gathering this information, we're laying the groundwork for effective volunteer management, ensuring clarity and purpose in all we do.</a:t>
            </a:r>
          </a:p>
          <a:p>
            <a:endParaRPr lang="en-US"/>
          </a:p>
          <a:p>
            <a:r>
              <a:rPr lang="en-US"/>
              <a:t>[Encourage reflection with a gentle prompt.]</a:t>
            </a:r>
          </a:p>
          <a:p>
            <a:endParaRPr lang="en-US"/>
          </a:p>
          <a:p>
            <a:r>
              <a:rPr lang="en-US"/>
              <a:t>As we move forward, consider how this structured approach will aid in identifying any gaps or areas for improvement.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take a closer look at our governance documentation. [Pause for a moment to engage the audience.]</a:t>
            </a:r>
          </a:p>
          <a:p>
            <a:endParaRPr lang="en-US"/>
          </a:p>
          <a:p>
            <a:r>
              <a:rPr lang="en-US"/>
              <a:t>Firstly, we need to assess whether there are any gaps in our current governance documentation. This means checking if we have all the necessary policies and procedures in place, and whether they are up-to-date and comprehensive. [Pause here to let the point resonate.]</a:t>
            </a:r>
          </a:p>
          <a:p>
            <a:endParaRPr lang="en-US"/>
          </a:p>
          <a:p>
            <a:r>
              <a:rPr lang="en-US"/>
              <a:t>Secondly, it’s crucial that these policies are easy for our volunteers to understand and follow. We must ensure they’re accessible, not just physically but also in terms of clarity and relevance. This is vital for fostering an inclusive and effective volunteering environment. [Emphasize the importance of accessibility.]</a:t>
            </a:r>
          </a:p>
          <a:p>
            <a:endParaRPr lang="en-US"/>
          </a:p>
          <a:p>
            <a:r>
              <a:rPr lang="en-US"/>
              <a:t>Finally, consider how we identify volunteer needs. Is there a systematic approach in place, and does it effectively capture the diverse needs of our volunteer team? An effective needs identification process is key to supporting our volunteers and aligning their roles with our organizational mission. [Pause briefly to allow the audience to reflect.]</a:t>
            </a:r>
          </a:p>
          <a:p>
            <a:endParaRPr lang="en-US"/>
          </a:p>
          <a:p>
            <a:r>
              <a:rPr lang="en-US"/>
              <a:t>These are the areas we need to focus on during our information review. It’s about ensuring our governance framework is robust, clear, and truly supportive of our volunteer efforts. [Conclude with a confident tone.]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svg"/><Relationship Id="rId7"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sv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8.svg"/><Relationship Id="rId7" Type="http://schemas.openxmlformats.org/officeDocument/2006/relationships/image" Target="../media/image3.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0.sv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2282" y="-617682"/>
            <a:ext cx="8007927" cy="11501582"/>
          </a:xfrm>
          <a:prstGeom prst="rect">
            <a:avLst/>
          </a:prstGeom>
          <a:solidFill>
            <a:srgbClr val="C81C2C"/>
          </a:solidFill>
        </p:spPr>
        <p:txBody>
          <a:bodyPr/>
          <a:lstStyle/>
          <a:p>
            <a:endParaRPr lang="en-AU"/>
          </a:p>
        </p:txBody>
      </p:sp>
      <p:sp>
        <p:nvSpPr>
          <p:cNvPr id="3" name="Freeform 3"/>
          <p:cNvSpPr/>
          <p:nvPr/>
        </p:nvSpPr>
        <p:spPr>
          <a:xfrm>
            <a:off x="14873386" y="8710358"/>
            <a:ext cx="2984270" cy="1095883"/>
          </a:xfrm>
          <a:custGeom>
            <a:avLst/>
            <a:gdLst/>
            <a:ahLst/>
            <a:cxnLst/>
            <a:rect l="l" t="t" r="r" b="b"/>
            <a:pathLst>
              <a:path w="2984270" h="1095883">
                <a:moveTo>
                  <a:pt x="0" y="0"/>
                </a:moveTo>
                <a:lnTo>
                  <a:pt x="2984269" y="0"/>
                </a:lnTo>
                <a:lnTo>
                  <a:pt x="2984269" y="1095884"/>
                </a:lnTo>
                <a:lnTo>
                  <a:pt x="0" y="1095884"/>
                </a:lnTo>
                <a:lnTo>
                  <a:pt x="0" y="0"/>
                </a:lnTo>
                <a:close/>
              </a:path>
            </a:pathLst>
          </a:custGeom>
          <a:blipFill>
            <a:blip r:embed="rId2"/>
            <a:stretch>
              <a:fillRect/>
            </a:stretch>
          </a:blipFill>
        </p:spPr>
        <p:txBody>
          <a:bodyPr/>
          <a:lstStyle/>
          <a:p>
            <a:endParaRPr lang="en-AU"/>
          </a:p>
        </p:txBody>
      </p:sp>
      <p:sp>
        <p:nvSpPr>
          <p:cNvPr id="4" name="Freeform 4"/>
          <p:cNvSpPr/>
          <p:nvPr/>
        </p:nvSpPr>
        <p:spPr>
          <a:xfrm>
            <a:off x="14609198" y="149875"/>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3">
              <a:extLst>
                <a:ext uri="{96DAC541-7B7A-43D3-8B79-37D633B846F1}">
                  <asvg:svgBlip xmlns:asvg="http://schemas.microsoft.com/office/drawing/2016/SVG/main" r:embed="rId4"/>
                </a:ext>
              </a:extLst>
            </a:blip>
            <a:stretch>
              <a:fillRect l="-15" r="-15"/>
            </a:stretch>
          </a:blipFill>
        </p:spPr>
        <p:txBody>
          <a:bodyPr/>
          <a:lstStyle/>
          <a:p>
            <a:endParaRPr lang="en-AU"/>
          </a:p>
        </p:txBody>
      </p:sp>
      <p:grpSp>
        <p:nvGrpSpPr>
          <p:cNvPr id="5" name="Group 5"/>
          <p:cNvGrpSpPr/>
          <p:nvPr/>
        </p:nvGrpSpPr>
        <p:grpSpPr>
          <a:xfrm>
            <a:off x="514350" y="1943152"/>
            <a:ext cx="6417473" cy="6400696"/>
            <a:chOff x="0" y="0"/>
            <a:chExt cx="814930" cy="812800"/>
          </a:xfrm>
        </p:grpSpPr>
        <p:sp>
          <p:nvSpPr>
            <p:cNvPr id="6" name="Freeform 6"/>
            <p:cNvSpPr/>
            <p:nvPr/>
          </p:nvSpPr>
          <p:spPr>
            <a:xfrm>
              <a:off x="0" y="0"/>
              <a:ext cx="814930" cy="812800"/>
            </a:xfrm>
            <a:custGeom>
              <a:avLst/>
              <a:gdLst/>
              <a:ahLst/>
              <a:cxnLst/>
              <a:rect l="l" t="t" r="r" b="b"/>
              <a:pathLst>
                <a:path w="814930" h="812800">
                  <a:moveTo>
                    <a:pt x="407465" y="0"/>
                  </a:moveTo>
                  <a:cubicBezTo>
                    <a:pt x="182428" y="0"/>
                    <a:pt x="0" y="181951"/>
                    <a:pt x="0" y="406400"/>
                  </a:cubicBezTo>
                  <a:cubicBezTo>
                    <a:pt x="0" y="630849"/>
                    <a:pt x="182428" y="812800"/>
                    <a:pt x="407465" y="812800"/>
                  </a:cubicBezTo>
                  <a:cubicBezTo>
                    <a:pt x="632502" y="812800"/>
                    <a:pt x="814930" y="630849"/>
                    <a:pt x="814930" y="406400"/>
                  </a:cubicBezTo>
                  <a:cubicBezTo>
                    <a:pt x="814930" y="181951"/>
                    <a:pt x="632502" y="0"/>
                    <a:pt x="407465" y="0"/>
                  </a:cubicBezTo>
                  <a:close/>
                </a:path>
              </a:pathLst>
            </a:custGeom>
            <a:solidFill>
              <a:srgbClr val="FFF3F3"/>
            </a:solidFill>
          </p:spPr>
          <p:txBody>
            <a:bodyPr/>
            <a:lstStyle/>
            <a:p>
              <a:endParaRPr lang="en-AU"/>
            </a:p>
          </p:txBody>
        </p:sp>
        <p:sp>
          <p:nvSpPr>
            <p:cNvPr id="7" name="TextBox 7"/>
            <p:cNvSpPr txBox="1"/>
            <p:nvPr/>
          </p:nvSpPr>
          <p:spPr>
            <a:xfrm>
              <a:off x="76400" y="19050"/>
              <a:ext cx="662131" cy="717550"/>
            </a:xfrm>
            <a:prstGeom prst="rect">
              <a:avLst/>
            </a:prstGeom>
          </p:spPr>
          <p:txBody>
            <a:bodyPr lIns="47636" tIns="47636" rIns="47636" bIns="47636" rtlCol="0" anchor="ctr"/>
            <a:lstStyle/>
            <a:p>
              <a:pPr algn="ctr">
                <a:lnSpc>
                  <a:spcPts val="2155"/>
                </a:lnSpc>
              </a:pPr>
              <a:endParaRPr/>
            </a:p>
          </p:txBody>
        </p:sp>
      </p:grpSp>
      <p:sp>
        <p:nvSpPr>
          <p:cNvPr id="8" name="AutoShape 8"/>
          <p:cNvSpPr/>
          <p:nvPr/>
        </p:nvSpPr>
        <p:spPr>
          <a:xfrm>
            <a:off x="8224651" y="6369221"/>
            <a:ext cx="8693378" cy="0"/>
          </a:xfrm>
          <a:prstGeom prst="line">
            <a:avLst/>
          </a:prstGeom>
          <a:ln w="9525" cap="rnd">
            <a:solidFill>
              <a:srgbClr val="C81C2C"/>
            </a:solidFill>
            <a:prstDash val="solid"/>
            <a:headEnd type="none" w="sm" len="sm"/>
            <a:tailEnd type="none" w="sm" len="sm"/>
          </a:ln>
        </p:spPr>
        <p:txBody>
          <a:bodyPr/>
          <a:lstStyle/>
          <a:p>
            <a:endParaRPr lang="en-AU"/>
          </a:p>
        </p:txBody>
      </p:sp>
      <p:sp>
        <p:nvSpPr>
          <p:cNvPr id="9" name="Freeform 9"/>
          <p:cNvSpPr/>
          <p:nvPr/>
        </p:nvSpPr>
        <p:spPr>
          <a:xfrm>
            <a:off x="448580" y="1843526"/>
            <a:ext cx="6549012" cy="6579166"/>
          </a:xfrm>
          <a:custGeom>
            <a:avLst/>
            <a:gdLst/>
            <a:ahLst/>
            <a:cxnLst/>
            <a:rect l="l" t="t" r="r" b="b"/>
            <a:pathLst>
              <a:path w="6549012" h="6579166">
                <a:moveTo>
                  <a:pt x="0" y="0"/>
                </a:moveTo>
                <a:lnTo>
                  <a:pt x="6549012" y="0"/>
                </a:lnTo>
                <a:lnTo>
                  <a:pt x="6549012" y="6579166"/>
                </a:lnTo>
                <a:lnTo>
                  <a:pt x="0" y="6579166"/>
                </a:lnTo>
                <a:lnTo>
                  <a:pt x="0" y="0"/>
                </a:lnTo>
                <a:close/>
              </a:path>
            </a:pathLst>
          </a:custGeom>
          <a:blipFill>
            <a:blip r:embed="rId5"/>
            <a:stretch>
              <a:fillRect/>
            </a:stretch>
          </a:blipFill>
        </p:spPr>
        <p:txBody>
          <a:bodyPr/>
          <a:lstStyle/>
          <a:p>
            <a:endParaRPr lang="en-AU"/>
          </a:p>
        </p:txBody>
      </p:sp>
      <p:sp>
        <p:nvSpPr>
          <p:cNvPr id="10" name="TextBox 10"/>
          <p:cNvSpPr txBox="1"/>
          <p:nvPr/>
        </p:nvSpPr>
        <p:spPr>
          <a:xfrm>
            <a:off x="8224651" y="2988748"/>
            <a:ext cx="8693378" cy="1952625"/>
          </a:xfrm>
          <a:prstGeom prst="rect">
            <a:avLst/>
          </a:prstGeom>
        </p:spPr>
        <p:txBody>
          <a:bodyPr lIns="0" tIns="0" rIns="0" bIns="0" rtlCol="0" anchor="t">
            <a:spAutoFit/>
          </a:bodyPr>
          <a:lstStyle/>
          <a:p>
            <a:pPr marL="0" lvl="0" indent="0" algn="l">
              <a:lnSpc>
                <a:spcPts val="7559"/>
              </a:lnSpc>
            </a:pPr>
            <a:r>
              <a:rPr lang="en-US" sz="6300">
                <a:solidFill>
                  <a:srgbClr val="000000"/>
                </a:solidFill>
                <a:latin typeface="Poppins"/>
                <a:ea typeface="Poppins"/>
                <a:cs typeface="Poppins"/>
                <a:sym typeface="Poppins"/>
              </a:rPr>
              <a:t>Module 3:</a:t>
            </a:r>
          </a:p>
          <a:p>
            <a:pPr marL="0" lvl="0" indent="0" algn="l">
              <a:lnSpc>
                <a:spcPts val="7559"/>
              </a:lnSpc>
            </a:pPr>
            <a:r>
              <a:rPr lang="en-US" sz="6300">
                <a:solidFill>
                  <a:srgbClr val="000000"/>
                </a:solidFill>
                <a:latin typeface="Poppins"/>
                <a:ea typeface="Poppins"/>
                <a:cs typeface="Poppins"/>
                <a:sym typeface="Poppins"/>
              </a:rPr>
              <a:t>Support</a:t>
            </a:r>
          </a:p>
        </p:txBody>
      </p:sp>
      <p:sp>
        <p:nvSpPr>
          <p:cNvPr id="11" name="TextBox 11"/>
          <p:cNvSpPr txBox="1"/>
          <p:nvPr/>
        </p:nvSpPr>
        <p:spPr>
          <a:xfrm>
            <a:off x="8224651" y="5414791"/>
            <a:ext cx="8693378" cy="447675"/>
          </a:xfrm>
          <a:prstGeom prst="rect">
            <a:avLst/>
          </a:prstGeom>
        </p:spPr>
        <p:txBody>
          <a:bodyPr lIns="0" tIns="0" rIns="0" bIns="0" rtlCol="0" anchor="t">
            <a:spAutoFit/>
          </a:bodyPr>
          <a:lstStyle/>
          <a:p>
            <a:pPr marL="0" lvl="0" indent="0" algn="l">
              <a:lnSpc>
                <a:spcPts val="3359"/>
              </a:lnSpc>
            </a:pPr>
            <a:r>
              <a:rPr lang="en-US" sz="2799">
                <a:solidFill>
                  <a:srgbClr val="C81C2C"/>
                </a:solidFill>
                <a:latin typeface="Poppins"/>
                <a:ea typeface="Poppins"/>
                <a:cs typeface="Poppins"/>
                <a:sym typeface="Poppins"/>
              </a:rPr>
              <a:t>Volunteer Involving Organisations:</a:t>
            </a:r>
          </a:p>
        </p:txBody>
      </p:sp>
      <p:sp>
        <p:nvSpPr>
          <p:cNvPr id="12" name="TextBox 12"/>
          <p:cNvSpPr txBox="1"/>
          <p:nvPr/>
        </p:nvSpPr>
        <p:spPr>
          <a:xfrm>
            <a:off x="8224651" y="6809302"/>
            <a:ext cx="8693378" cy="441325"/>
          </a:xfrm>
          <a:prstGeom prst="rect">
            <a:avLst/>
          </a:prstGeom>
        </p:spPr>
        <p:txBody>
          <a:bodyPr lIns="0" tIns="0" rIns="0" bIns="0" rtlCol="0" anchor="t">
            <a:spAutoFit/>
          </a:bodyPr>
          <a:lstStyle/>
          <a:p>
            <a:pPr marL="0" lvl="0" indent="0" algn="l">
              <a:lnSpc>
                <a:spcPts val="3499"/>
              </a:lnSpc>
            </a:pPr>
            <a:r>
              <a:rPr lang="en-US" sz="2499" i="1">
                <a:solidFill>
                  <a:srgbClr val="000000"/>
                </a:solidFill>
                <a:latin typeface="Poppins Italics"/>
                <a:ea typeface="Poppins Italics"/>
                <a:cs typeface="Poppins Italics"/>
                <a:sym typeface="Poppins Italics"/>
              </a:rPr>
              <a:t>Volunteer Involvement Cycle Review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8FF"/>
        </a:solidFill>
        <a:effectLst/>
      </p:bgPr>
    </p:bg>
    <p:spTree>
      <p:nvGrpSpPr>
        <p:cNvPr id="1" name=""/>
        <p:cNvGrpSpPr/>
        <p:nvPr/>
      </p:nvGrpSpPr>
      <p:grpSpPr>
        <a:xfrm>
          <a:off x="0" y="0"/>
          <a:ext cx="0" cy="0"/>
          <a:chOff x="0" y="0"/>
          <a:chExt cx="0" cy="0"/>
        </a:xfrm>
      </p:grpSpPr>
      <p:sp>
        <p:nvSpPr>
          <p:cNvPr id="2" name="Freeform 2"/>
          <p:cNvSpPr/>
          <p:nvPr/>
        </p:nvSpPr>
        <p:spPr>
          <a:xfrm>
            <a:off x="-716689" y="8019736"/>
            <a:ext cx="19498302" cy="19498302"/>
          </a:xfrm>
          <a:custGeom>
            <a:avLst/>
            <a:gdLst/>
            <a:ahLst/>
            <a:cxnLst/>
            <a:rect l="l" t="t" r="r" b="b"/>
            <a:pathLst>
              <a:path w="19498302" h="19498302">
                <a:moveTo>
                  <a:pt x="0" y="0"/>
                </a:moveTo>
                <a:lnTo>
                  <a:pt x="19498301" y="0"/>
                </a:lnTo>
                <a:lnTo>
                  <a:pt x="19498301" y="19498301"/>
                </a:lnTo>
                <a:lnTo>
                  <a:pt x="0" y="19498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3" name="Group 3"/>
          <p:cNvGrpSpPr/>
          <p:nvPr/>
        </p:nvGrpSpPr>
        <p:grpSpPr>
          <a:xfrm>
            <a:off x="4457322" y="4509131"/>
            <a:ext cx="1905544" cy="2923300"/>
            <a:chOff x="0" y="0"/>
            <a:chExt cx="908129" cy="1393164"/>
          </a:xfrm>
        </p:grpSpPr>
        <p:sp>
          <p:nvSpPr>
            <p:cNvPr id="4" name="Freeform 4"/>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5" name="TextBox 5"/>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10128223" y="4509131"/>
            <a:ext cx="1905544" cy="2923300"/>
            <a:chOff x="0" y="0"/>
            <a:chExt cx="908129" cy="1393164"/>
          </a:xfrm>
        </p:grpSpPr>
        <p:sp>
          <p:nvSpPr>
            <p:cNvPr id="7" name="Freeform 7"/>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8" name="TextBox 8"/>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9" name="Group 9"/>
          <p:cNvGrpSpPr/>
          <p:nvPr/>
        </p:nvGrpSpPr>
        <p:grpSpPr>
          <a:xfrm>
            <a:off x="1028700" y="2976229"/>
            <a:ext cx="4370445" cy="6107892"/>
            <a:chOff x="0" y="0"/>
            <a:chExt cx="1291150" cy="1804440"/>
          </a:xfrm>
        </p:grpSpPr>
        <p:sp>
          <p:nvSpPr>
            <p:cNvPr id="10" name="Freeform 10"/>
            <p:cNvSpPr/>
            <p:nvPr/>
          </p:nvSpPr>
          <p:spPr>
            <a:xfrm>
              <a:off x="0" y="0"/>
              <a:ext cx="1291150" cy="1804440"/>
            </a:xfrm>
            <a:custGeom>
              <a:avLst/>
              <a:gdLst/>
              <a:ahLst/>
              <a:cxnLst/>
              <a:rect l="l" t="t" r="r" b="b"/>
              <a:pathLst>
                <a:path w="1291150" h="1804440">
                  <a:moveTo>
                    <a:pt x="69086" y="0"/>
                  </a:moveTo>
                  <a:lnTo>
                    <a:pt x="1222065" y="0"/>
                  </a:lnTo>
                  <a:cubicBezTo>
                    <a:pt x="1260220" y="0"/>
                    <a:pt x="1291150" y="30931"/>
                    <a:pt x="1291150" y="69086"/>
                  </a:cubicBezTo>
                  <a:lnTo>
                    <a:pt x="1291150" y="1735355"/>
                  </a:lnTo>
                  <a:cubicBezTo>
                    <a:pt x="1291150" y="1773509"/>
                    <a:pt x="1260220" y="1804440"/>
                    <a:pt x="1222065" y="1804440"/>
                  </a:cubicBezTo>
                  <a:lnTo>
                    <a:pt x="69086" y="1804440"/>
                  </a:lnTo>
                  <a:cubicBezTo>
                    <a:pt x="30931" y="1804440"/>
                    <a:pt x="0" y="1773509"/>
                    <a:pt x="0" y="1735355"/>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1" name="TextBox 11"/>
            <p:cNvSpPr txBox="1"/>
            <p:nvPr/>
          </p:nvSpPr>
          <p:spPr>
            <a:xfrm>
              <a:off x="0" y="-38100"/>
              <a:ext cx="1291150" cy="1842540"/>
            </a:xfrm>
            <a:prstGeom prst="rect">
              <a:avLst/>
            </a:prstGeom>
          </p:spPr>
          <p:txBody>
            <a:bodyPr lIns="71438" tIns="71438" rIns="71438" bIns="71438" rtlCol="0" anchor="ctr"/>
            <a:lstStyle/>
            <a:p>
              <a:pPr marL="0" lvl="0" indent="0" algn="ctr">
                <a:lnSpc>
                  <a:spcPts val="2756"/>
                </a:lnSpc>
                <a:spcBef>
                  <a:spcPct val="0"/>
                </a:spcBef>
              </a:pPr>
              <a:endParaRPr/>
            </a:p>
          </p:txBody>
        </p:sp>
      </p:grpSp>
      <p:grpSp>
        <p:nvGrpSpPr>
          <p:cNvPr id="12" name="Group 12"/>
          <p:cNvGrpSpPr/>
          <p:nvPr/>
        </p:nvGrpSpPr>
        <p:grpSpPr>
          <a:xfrm>
            <a:off x="6701377" y="2976229"/>
            <a:ext cx="4370445" cy="6107892"/>
            <a:chOff x="0" y="0"/>
            <a:chExt cx="1291150" cy="1804440"/>
          </a:xfrm>
        </p:grpSpPr>
        <p:sp>
          <p:nvSpPr>
            <p:cNvPr id="13" name="Freeform 13"/>
            <p:cNvSpPr/>
            <p:nvPr/>
          </p:nvSpPr>
          <p:spPr>
            <a:xfrm>
              <a:off x="0" y="0"/>
              <a:ext cx="1291150" cy="1804440"/>
            </a:xfrm>
            <a:custGeom>
              <a:avLst/>
              <a:gdLst/>
              <a:ahLst/>
              <a:cxnLst/>
              <a:rect l="l" t="t" r="r" b="b"/>
              <a:pathLst>
                <a:path w="1291150" h="1804440">
                  <a:moveTo>
                    <a:pt x="69086" y="0"/>
                  </a:moveTo>
                  <a:lnTo>
                    <a:pt x="1222065" y="0"/>
                  </a:lnTo>
                  <a:cubicBezTo>
                    <a:pt x="1260220" y="0"/>
                    <a:pt x="1291150" y="30931"/>
                    <a:pt x="1291150" y="69086"/>
                  </a:cubicBezTo>
                  <a:lnTo>
                    <a:pt x="1291150" y="1735355"/>
                  </a:lnTo>
                  <a:cubicBezTo>
                    <a:pt x="1291150" y="1773509"/>
                    <a:pt x="1260220" y="1804440"/>
                    <a:pt x="1222065" y="1804440"/>
                  </a:cubicBezTo>
                  <a:lnTo>
                    <a:pt x="69086" y="1804440"/>
                  </a:lnTo>
                  <a:cubicBezTo>
                    <a:pt x="30931" y="1804440"/>
                    <a:pt x="0" y="1773509"/>
                    <a:pt x="0" y="1735355"/>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4" name="TextBox 14"/>
            <p:cNvSpPr txBox="1"/>
            <p:nvPr/>
          </p:nvSpPr>
          <p:spPr>
            <a:xfrm>
              <a:off x="0" y="-38100"/>
              <a:ext cx="1291150" cy="1842540"/>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15" name="AutoShape 15"/>
          <p:cNvSpPr/>
          <p:nvPr/>
        </p:nvSpPr>
        <p:spPr>
          <a:xfrm>
            <a:off x="1707446" y="4284251"/>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16" name="AutoShape 16"/>
          <p:cNvSpPr/>
          <p:nvPr/>
        </p:nvSpPr>
        <p:spPr>
          <a:xfrm>
            <a:off x="7183698" y="4321012"/>
            <a:ext cx="3012953" cy="0"/>
          </a:xfrm>
          <a:prstGeom prst="line">
            <a:avLst/>
          </a:prstGeom>
          <a:ln w="47625" cap="flat">
            <a:solidFill>
              <a:srgbClr val="C72036"/>
            </a:solidFill>
            <a:prstDash val="sysDot"/>
            <a:headEnd type="none" w="sm" len="sm"/>
            <a:tailEnd type="none" w="sm" len="sm"/>
          </a:ln>
        </p:spPr>
        <p:txBody>
          <a:bodyPr/>
          <a:lstStyle/>
          <a:p>
            <a:endParaRPr lang="en-AU"/>
          </a:p>
        </p:txBody>
      </p:sp>
      <p:grpSp>
        <p:nvGrpSpPr>
          <p:cNvPr id="17" name="Group 17"/>
          <p:cNvGrpSpPr/>
          <p:nvPr/>
        </p:nvGrpSpPr>
        <p:grpSpPr>
          <a:xfrm>
            <a:off x="15791727" y="4509138"/>
            <a:ext cx="1905544" cy="2923300"/>
            <a:chOff x="0" y="0"/>
            <a:chExt cx="908129" cy="1393164"/>
          </a:xfrm>
        </p:grpSpPr>
        <p:sp>
          <p:nvSpPr>
            <p:cNvPr id="18" name="Freeform 18"/>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19" name="TextBox 19"/>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20" name="Group 20"/>
          <p:cNvGrpSpPr/>
          <p:nvPr/>
        </p:nvGrpSpPr>
        <p:grpSpPr>
          <a:xfrm>
            <a:off x="12374053" y="2976229"/>
            <a:ext cx="4370445" cy="6107892"/>
            <a:chOff x="0" y="0"/>
            <a:chExt cx="1291150" cy="1804440"/>
          </a:xfrm>
        </p:grpSpPr>
        <p:sp>
          <p:nvSpPr>
            <p:cNvPr id="21" name="Freeform 21"/>
            <p:cNvSpPr/>
            <p:nvPr/>
          </p:nvSpPr>
          <p:spPr>
            <a:xfrm>
              <a:off x="0" y="0"/>
              <a:ext cx="1291150" cy="1804440"/>
            </a:xfrm>
            <a:custGeom>
              <a:avLst/>
              <a:gdLst/>
              <a:ahLst/>
              <a:cxnLst/>
              <a:rect l="l" t="t" r="r" b="b"/>
              <a:pathLst>
                <a:path w="1291150" h="1804440">
                  <a:moveTo>
                    <a:pt x="69086" y="0"/>
                  </a:moveTo>
                  <a:lnTo>
                    <a:pt x="1222065" y="0"/>
                  </a:lnTo>
                  <a:cubicBezTo>
                    <a:pt x="1260220" y="0"/>
                    <a:pt x="1291150" y="30931"/>
                    <a:pt x="1291150" y="69086"/>
                  </a:cubicBezTo>
                  <a:lnTo>
                    <a:pt x="1291150" y="1735355"/>
                  </a:lnTo>
                  <a:cubicBezTo>
                    <a:pt x="1291150" y="1773509"/>
                    <a:pt x="1260220" y="1804440"/>
                    <a:pt x="1222065" y="1804440"/>
                  </a:cubicBezTo>
                  <a:lnTo>
                    <a:pt x="69086" y="1804440"/>
                  </a:lnTo>
                  <a:cubicBezTo>
                    <a:pt x="30931" y="1804440"/>
                    <a:pt x="0" y="1773509"/>
                    <a:pt x="0" y="1735355"/>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22" name="TextBox 22"/>
            <p:cNvSpPr txBox="1"/>
            <p:nvPr/>
          </p:nvSpPr>
          <p:spPr>
            <a:xfrm>
              <a:off x="0" y="-38100"/>
              <a:ext cx="1291150" cy="1842540"/>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23" name="AutoShape 23"/>
          <p:cNvSpPr/>
          <p:nvPr/>
        </p:nvSpPr>
        <p:spPr>
          <a:xfrm>
            <a:off x="13052799" y="4260439"/>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24" name="TextBox 24"/>
          <p:cNvSpPr txBox="1"/>
          <p:nvPr/>
        </p:nvSpPr>
        <p:spPr>
          <a:xfrm>
            <a:off x="5410094" y="5408015"/>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u="none" strike="noStrike" spc="180">
                <a:solidFill>
                  <a:srgbClr val="FFFFFF"/>
                </a:solidFill>
                <a:latin typeface="Montserrat Ultra-Bold"/>
                <a:ea typeface="Montserrat Ultra-Bold"/>
                <a:cs typeface="Montserrat Ultra-Bold"/>
                <a:sym typeface="Montserrat Ultra-Bold"/>
              </a:rPr>
              <a:t>1</a:t>
            </a:r>
          </a:p>
        </p:txBody>
      </p:sp>
      <p:sp>
        <p:nvSpPr>
          <p:cNvPr id="25" name="TextBox 25"/>
          <p:cNvSpPr txBox="1"/>
          <p:nvPr/>
        </p:nvSpPr>
        <p:spPr>
          <a:xfrm>
            <a:off x="11122464" y="5560354"/>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2</a:t>
            </a:r>
          </a:p>
        </p:txBody>
      </p:sp>
      <p:sp>
        <p:nvSpPr>
          <p:cNvPr id="26" name="TextBox 26"/>
          <p:cNvSpPr txBox="1"/>
          <p:nvPr/>
        </p:nvSpPr>
        <p:spPr>
          <a:xfrm>
            <a:off x="1454745" y="4511927"/>
            <a:ext cx="3518356" cy="42726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C</a:t>
            </a:r>
            <a:r>
              <a:rPr lang="en-US" sz="1607" u="none" strike="noStrike">
                <a:solidFill>
                  <a:srgbClr val="1C1C1A"/>
                </a:solidFill>
                <a:latin typeface="Poppins"/>
                <a:ea typeface="Poppins"/>
                <a:cs typeface="Poppins"/>
                <a:sym typeface="Poppins"/>
              </a:rPr>
              <a:t>reate a structured approach to volunteer recognition that aligns with your organisation’s core values and mission. </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This framework should define what types of contributions are celebrated (e.g., leadership, consistency, innovation) and how they connect to broader community outcomes. </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It ensures recognition is meaningful, equitable, and reinforces desired behaviours.</a:t>
            </a:r>
          </a:p>
        </p:txBody>
      </p:sp>
      <p:sp>
        <p:nvSpPr>
          <p:cNvPr id="27" name="TextBox 27"/>
          <p:cNvSpPr txBox="1"/>
          <p:nvPr/>
        </p:nvSpPr>
        <p:spPr>
          <a:xfrm>
            <a:off x="7127421" y="4511927"/>
            <a:ext cx="3518356" cy="36630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Engag</a:t>
            </a:r>
            <a:r>
              <a:rPr lang="en-US" sz="1607" u="none" strike="noStrike">
                <a:solidFill>
                  <a:srgbClr val="1C1C1A"/>
                </a:solidFill>
                <a:latin typeface="Poppins"/>
                <a:ea typeface="Poppins"/>
                <a:cs typeface="Poppins"/>
                <a:sym typeface="Poppins"/>
              </a:rPr>
              <a:t>e volunteers in co-designing recognition initiatives through surveys, focus groups, or informal feedback. </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This helps tailor programs to what volunteers find motivating and meaningful, increasing engagement and satisfaction.</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 It also fosters a sense of ownership and inclusivity.</a:t>
            </a:r>
          </a:p>
        </p:txBody>
      </p:sp>
      <p:sp>
        <p:nvSpPr>
          <p:cNvPr id="28" name="TextBox 28"/>
          <p:cNvSpPr txBox="1"/>
          <p:nvPr/>
        </p:nvSpPr>
        <p:spPr>
          <a:xfrm>
            <a:off x="1654328" y="3167456"/>
            <a:ext cx="3318772" cy="891915"/>
          </a:xfrm>
          <a:prstGeom prst="rect">
            <a:avLst/>
          </a:prstGeom>
        </p:spPr>
        <p:txBody>
          <a:bodyPr lIns="0" tIns="0" rIns="0" bIns="0" rtlCol="0" anchor="t">
            <a:spAutoFit/>
          </a:bodyPr>
          <a:lstStyle/>
          <a:p>
            <a:pPr marL="0" lvl="0" indent="0" algn="l">
              <a:lnSpc>
                <a:spcPts val="2369"/>
              </a:lnSpc>
            </a:pPr>
            <a:r>
              <a:rPr lang="en-US" sz="1910" b="1">
                <a:solidFill>
                  <a:srgbClr val="1C1C1A"/>
                </a:solidFill>
                <a:latin typeface="Montserrat Ultra-Bold"/>
                <a:ea typeface="Montserrat Ultra-Bold"/>
                <a:cs typeface="Montserrat Ultra-Bold"/>
                <a:sym typeface="Montserrat Ultra-Bold"/>
              </a:rPr>
              <a:t>Develop a recognition framework tied to values and impact</a:t>
            </a:r>
          </a:p>
        </p:txBody>
      </p:sp>
      <p:sp>
        <p:nvSpPr>
          <p:cNvPr id="29" name="TextBox 29"/>
          <p:cNvSpPr txBox="1"/>
          <p:nvPr/>
        </p:nvSpPr>
        <p:spPr>
          <a:xfrm>
            <a:off x="7183698" y="3149786"/>
            <a:ext cx="3697528" cy="983107"/>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Include volunteer input in designing recognition programs</a:t>
            </a:r>
          </a:p>
        </p:txBody>
      </p:sp>
      <p:sp>
        <p:nvSpPr>
          <p:cNvPr id="30" name="TextBox 30"/>
          <p:cNvSpPr txBox="1"/>
          <p:nvPr/>
        </p:nvSpPr>
        <p:spPr>
          <a:xfrm>
            <a:off x="16846167" y="5560361"/>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3</a:t>
            </a:r>
          </a:p>
        </p:txBody>
      </p:sp>
      <p:sp>
        <p:nvSpPr>
          <p:cNvPr id="31" name="TextBox 31"/>
          <p:cNvSpPr txBox="1"/>
          <p:nvPr/>
        </p:nvSpPr>
        <p:spPr>
          <a:xfrm>
            <a:off x="12800098" y="4511927"/>
            <a:ext cx="3518356" cy="36630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Plan</a:t>
            </a:r>
            <a:r>
              <a:rPr lang="en-US" sz="1607" u="none" strike="noStrike">
                <a:solidFill>
                  <a:srgbClr val="1C1C1A"/>
                </a:solidFill>
                <a:latin typeface="Poppins"/>
                <a:ea typeface="Poppins"/>
                <a:cs typeface="Poppins"/>
                <a:sym typeface="Poppins"/>
              </a:rPr>
              <a:t> and publish a yearly calendar that includes key dates for volunteer appreciation—such as </a:t>
            </a:r>
            <a:r>
              <a:rPr lang="en-US" sz="1607" b="1" u="none" strike="noStrike">
                <a:solidFill>
                  <a:srgbClr val="1C1C1A"/>
                </a:solidFill>
                <a:latin typeface="Poppins Bold"/>
                <a:ea typeface="Poppins Bold"/>
                <a:cs typeface="Poppins Bold"/>
                <a:sym typeface="Poppins Bold"/>
              </a:rPr>
              <a:t>National Volunteer Week, birthdays, anniversaries, and themed appreciation days.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 This ensures consistent and timely recognition, helps with planning, and builds anticipation among volunteers.</a:t>
            </a:r>
          </a:p>
        </p:txBody>
      </p:sp>
      <p:sp>
        <p:nvSpPr>
          <p:cNvPr id="32" name="TextBox 32"/>
          <p:cNvSpPr txBox="1"/>
          <p:nvPr/>
        </p:nvSpPr>
        <p:spPr>
          <a:xfrm>
            <a:off x="12950509" y="3167456"/>
            <a:ext cx="3367945" cy="654980"/>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Create a calendar of recognition events</a:t>
            </a:r>
          </a:p>
        </p:txBody>
      </p:sp>
      <p:sp>
        <p:nvSpPr>
          <p:cNvPr id="33" name="TextBox 33"/>
          <p:cNvSpPr txBox="1"/>
          <p:nvPr/>
        </p:nvSpPr>
        <p:spPr>
          <a:xfrm>
            <a:off x="3213923" y="1078909"/>
            <a:ext cx="12308046"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RECOGNISE</a:t>
            </a:r>
          </a:p>
        </p:txBody>
      </p:sp>
      <p:sp>
        <p:nvSpPr>
          <p:cNvPr id="34" name="AutoShape 34"/>
          <p:cNvSpPr/>
          <p:nvPr/>
        </p:nvSpPr>
        <p:spPr>
          <a:xfrm>
            <a:off x="3550834" y="1892285"/>
            <a:ext cx="8663773" cy="19050"/>
          </a:xfrm>
          <a:prstGeom prst="line">
            <a:avLst/>
          </a:prstGeom>
          <a:ln w="38100" cap="flat">
            <a:solidFill>
              <a:srgbClr val="C72036"/>
            </a:solidFill>
            <a:prstDash val="solid"/>
            <a:headEnd type="none" w="sm" len="sm"/>
            <a:tailEnd type="none" w="sm" len="sm"/>
          </a:ln>
        </p:spPr>
        <p:txBody>
          <a:bodyPr/>
          <a:lstStyle/>
          <a:p>
            <a:endParaRPr lang="en-AU"/>
          </a:p>
        </p:txBody>
      </p:sp>
      <p:sp>
        <p:nvSpPr>
          <p:cNvPr id="35" name="Freeform 35"/>
          <p:cNvSpPr/>
          <p:nvPr/>
        </p:nvSpPr>
        <p:spPr>
          <a:xfrm flipH="1">
            <a:off x="-442944" y="-869396"/>
            <a:ext cx="3512646" cy="3161381"/>
          </a:xfrm>
          <a:custGeom>
            <a:avLst/>
            <a:gdLst/>
            <a:ahLst/>
            <a:cxnLst/>
            <a:rect l="l" t="t" r="r" b="b"/>
            <a:pathLst>
              <a:path w="3512646" h="3161381">
                <a:moveTo>
                  <a:pt x="3512646" y="0"/>
                </a:moveTo>
                <a:lnTo>
                  <a:pt x="0" y="0"/>
                </a:lnTo>
                <a:lnTo>
                  <a:pt x="0" y="3161381"/>
                </a:lnTo>
                <a:lnTo>
                  <a:pt x="3512646" y="3161381"/>
                </a:lnTo>
                <a:lnTo>
                  <a:pt x="3512646" y="0"/>
                </a:lnTo>
                <a:close/>
              </a:path>
            </a:pathLst>
          </a:custGeom>
          <a:blipFill>
            <a:blip r:embed="rId4">
              <a:alphaModFix amt="43999"/>
              <a:extLst>
                <a:ext uri="{96DAC541-7B7A-43D3-8B79-37D633B846F1}">
                  <asvg:svgBlip xmlns:asvg="http://schemas.microsoft.com/office/drawing/2016/SVG/main" r:embed="rId5"/>
                </a:ext>
              </a:extLst>
            </a:blip>
            <a:stretch>
              <a:fillRect l="-15" r="-15"/>
            </a:stretch>
          </a:blipFill>
        </p:spPr>
        <p:txBody>
          <a:bodyPr/>
          <a:lstStyle/>
          <a:p>
            <a:endParaRPr lang="en-A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8FF"/>
        </a:solidFill>
        <a:effectLst/>
      </p:bgPr>
    </p:bg>
    <p:spTree>
      <p:nvGrpSpPr>
        <p:cNvPr id="1" name=""/>
        <p:cNvGrpSpPr/>
        <p:nvPr/>
      </p:nvGrpSpPr>
      <p:grpSpPr>
        <a:xfrm>
          <a:off x="0" y="0"/>
          <a:ext cx="0" cy="0"/>
          <a:chOff x="0" y="0"/>
          <a:chExt cx="0" cy="0"/>
        </a:xfrm>
      </p:grpSpPr>
      <p:sp>
        <p:nvSpPr>
          <p:cNvPr id="2" name="Freeform 2"/>
          <p:cNvSpPr/>
          <p:nvPr/>
        </p:nvSpPr>
        <p:spPr>
          <a:xfrm>
            <a:off x="-716689" y="8019736"/>
            <a:ext cx="19498302" cy="19498302"/>
          </a:xfrm>
          <a:custGeom>
            <a:avLst/>
            <a:gdLst/>
            <a:ahLst/>
            <a:cxnLst/>
            <a:rect l="l" t="t" r="r" b="b"/>
            <a:pathLst>
              <a:path w="19498302" h="19498302">
                <a:moveTo>
                  <a:pt x="0" y="0"/>
                </a:moveTo>
                <a:lnTo>
                  <a:pt x="19498301" y="0"/>
                </a:lnTo>
                <a:lnTo>
                  <a:pt x="19498301" y="19498301"/>
                </a:lnTo>
                <a:lnTo>
                  <a:pt x="0" y="19498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3" name="Group 3"/>
          <p:cNvGrpSpPr/>
          <p:nvPr/>
        </p:nvGrpSpPr>
        <p:grpSpPr>
          <a:xfrm>
            <a:off x="4457322" y="4509131"/>
            <a:ext cx="1905544" cy="2923300"/>
            <a:chOff x="0" y="0"/>
            <a:chExt cx="908129" cy="1393164"/>
          </a:xfrm>
        </p:grpSpPr>
        <p:sp>
          <p:nvSpPr>
            <p:cNvPr id="4" name="Freeform 4"/>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5" name="TextBox 5"/>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10128223" y="4509131"/>
            <a:ext cx="1905544" cy="2923300"/>
            <a:chOff x="0" y="0"/>
            <a:chExt cx="908129" cy="1393164"/>
          </a:xfrm>
        </p:grpSpPr>
        <p:sp>
          <p:nvSpPr>
            <p:cNvPr id="7" name="Freeform 7"/>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8" name="TextBox 8"/>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9" name="Group 9"/>
          <p:cNvGrpSpPr/>
          <p:nvPr/>
        </p:nvGrpSpPr>
        <p:grpSpPr>
          <a:xfrm>
            <a:off x="1028700" y="3130535"/>
            <a:ext cx="4370445" cy="5953586"/>
            <a:chOff x="0" y="0"/>
            <a:chExt cx="1291150" cy="1758854"/>
          </a:xfrm>
        </p:grpSpPr>
        <p:sp>
          <p:nvSpPr>
            <p:cNvPr id="10" name="Freeform 10"/>
            <p:cNvSpPr/>
            <p:nvPr/>
          </p:nvSpPr>
          <p:spPr>
            <a:xfrm>
              <a:off x="0" y="0"/>
              <a:ext cx="1291150" cy="1758854"/>
            </a:xfrm>
            <a:custGeom>
              <a:avLst/>
              <a:gdLst/>
              <a:ahLst/>
              <a:cxnLst/>
              <a:rect l="l" t="t" r="r" b="b"/>
              <a:pathLst>
                <a:path w="1291150" h="1758854">
                  <a:moveTo>
                    <a:pt x="69086" y="0"/>
                  </a:moveTo>
                  <a:lnTo>
                    <a:pt x="1222065" y="0"/>
                  </a:lnTo>
                  <a:cubicBezTo>
                    <a:pt x="1260220" y="0"/>
                    <a:pt x="1291150" y="30931"/>
                    <a:pt x="1291150" y="69086"/>
                  </a:cubicBezTo>
                  <a:lnTo>
                    <a:pt x="1291150" y="1689768"/>
                  </a:lnTo>
                  <a:cubicBezTo>
                    <a:pt x="1291150" y="1727923"/>
                    <a:pt x="1260220" y="1758854"/>
                    <a:pt x="1222065" y="1758854"/>
                  </a:cubicBezTo>
                  <a:lnTo>
                    <a:pt x="69086" y="1758854"/>
                  </a:lnTo>
                  <a:cubicBezTo>
                    <a:pt x="30931" y="1758854"/>
                    <a:pt x="0" y="1727923"/>
                    <a:pt x="0" y="1689768"/>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1" name="TextBox 11"/>
            <p:cNvSpPr txBox="1"/>
            <p:nvPr/>
          </p:nvSpPr>
          <p:spPr>
            <a:xfrm>
              <a:off x="0" y="-38100"/>
              <a:ext cx="1291150" cy="1796954"/>
            </a:xfrm>
            <a:prstGeom prst="rect">
              <a:avLst/>
            </a:prstGeom>
          </p:spPr>
          <p:txBody>
            <a:bodyPr lIns="71438" tIns="71438" rIns="71438" bIns="71438" rtlCol="0" anchor="ctr"/>
            <a:lstStyle/>
            <a:p>
              <a:pPr marL="0" lvl="0" indent="0" algn="ctr">
                <a:lnSpc>
                  <a:spcPts val="2756"/>
                </a:lnSpc>
                <a:spcBef>
                  <a:spcPct val="0"/>
                </a:spcBef>
              </a:pPr>
              <a:endParaRPr/>
            </a:p>
          </p:txBody>
        </p:sp>
      </p:grpSp>
      <p:grpSp>
        <p:nvGrpSpPr>
          <p:cNvPr id="12" name="Group 12"/>
          <p:cNvGrpSpPr/>
          <p:nvPr/>
        </p:nvGrpSpPr>
        <p:grpSpPr>
          <a:xfrm>
            <a:off x="6701377" y="3130535"/>
            <a:ext cx="4370445" cy="5953586"/>
            <a:chOff x="0" y="0"/>
            <a:chExt cx="1291150" cy="1758854"/>
          </a:xfrm>
        </p:grpSpPr>
        <p:sp>
          <p:nvSpPr>
            <p:cNvPr id="13" name="Freeform 13"/>
            <p:cNvSpPr/>
            <p:nvPr/>
          </p:nvSpPr>
          <p:spPr>
            <a:xfrm>
              <a:off x="0" y="0"/>
              <a:ext cx="1291150" cy="1758854"/>
            </a:xfrm>
            <a:custGeom>
              <a:avLst/>
              <a:gdLst/>
              <a:ahLst/>
              <a:cxnLst/>
              <a:rect l="l" t="t" r="r" b="b"/>
              <a:pathLst>
                <a:path w="1291150" h="1758854">
                  <a:moveTo>
                    <a:pt x="69086" y="0"/>
                  </a:moveTo>
                  <a:lnTo>
                    <a:pt x="1222065" y="0"/>
                  </a:lnTo>
                  <a:cubicBezTo>
                    <a:pt x="1260220" y="0"/>
                    <a:pt x="1291150" y="30931"/>
                    <a:pt x="1291150" y="69086"/>
                  </a:cubicBezTo>
                  <a:lnTo>
                    <a:pt x="1291150" y="1689768"/>
                  </a:lnTo>
                  <a:cubicBezTo>
                    <a:pt x="1291150" y="1727923"/>
                    <a:pt x="1260220" y="1758854"/>
                    <a:pt x="1222065" y="1758854"/>
                  </a:cubicBezTo>
                  <a:lnTo>
                    <a:pt x="69086" y="1758854"/>
                  </a:lnTo>
                  <a:cubicBezTo>
                    <a:pt x="30931" y="1758854"/>
                    <a:pt x="0" y="1727923"/>
                    <a:pt x="0" y="1689768"/>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4" name="TextBox 14"/>
            <p:cNvSpPr txBox="1"/>
            <p:nvPr/>
          </p:nvSpPr>
          <p:spPr>
            <a:xfrm>
              <a:off x="0" y="-38100"/>
              <a:ext cx="1291150" cy="1796954"/>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15" name="AutoShape 15"/>
          <p:cNvSpPr/>
          <p:nvPr/>
        </p:nvSpPr>
        <p:spPr>
          <a:xfrm>
            <a:off x="1621498" y="4035559"/>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16" name="AutoShape 16"/>
          <p:cNvSpPr/>
          <p:nvPr/>
        </p:nvSpPr>
        <p:spPr>
          <a:xfrm>
            <a:off x="7380123" y="4509131"/>
            <a:ext cx="3012953" cy="0"/>
          </a:xfrm>
          <a:prstGeom prst="line">
            <a:avLst/>
          </a:prstGeom>
          <a:ln w="47625" cap="flat">
            <a:solidFill>
              <a:srgbClr val="C72036"/>
            </a:solidFill>
            <a:prstDash val="sysDot"/>
            <a:headEnd type="none" w="sm" len="sm"/>
            <a:tailEnd type="none" w="sm" len="sm"/>
          </a:ln>
        </p:spPr>
        <p:txBody>
          <a:bodyPr/>
          <a:lstStyle/>
          <a:p>
            <a:endParaRPr lang="en-AU"/>
          </a:p>
        </p:txBody>
      </p:sp>
      <p:grpSp>
        <p:nvGrpSpPr>
          <p:cNvPr id="17" name="Group 17"/>
          <p:cNvGrpSpPr/>
          <p:nvPr/>
        </p:nvGrpSpPr>
        <p:grpSpPr>
          <a:xfrm>
            <a:off x="15791727" y="4509138"/>
            <a:ext cx="1905544" cy="2923300"/>
            <a:chOff x="0" y="0"/>
            <a:chExt cx="908129" cy="1393164"/>
          </a:xfrm>
        </p:grpSpPr>
        <p:sp>
          <p:nvSpPr>
            <p:cNvPr id="18" name="Freeform 18"/>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19" name="TextBox 19"/>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20" name="Group 20"/>
          <p:cNvGrpSpPr/>
          <p:nvPr/>
        </p:nvGrpSpPr>
        <p:grpSpPr>
          <a:xfrm>
            <a:off x="12374053" y="3130535"/>
            <a:ext cx="4370445" cy="5953586"/>
            <a:chOff x="0" y="0"/>
            <a:chExt cx="1291150" cy="1758854"/>
          </a:xfrm>
        </p:grpSpPr>
        <p:sp>
          <p:nvSpPr>
            <p:cNvPr id="21" name="Freeform 21"/>
            <p:cNvSpPr/>
            <p:nvPr/>
          </p:nvSpPr>
          <p:spPr>
            <a:xfrm>
              <a:off x="0" y="0"/>
              <a:ext cx="1291150" cy="1758854"/>
            </a:xfrm>
            <a:custGeom>
              <a:avLst/>
              <a:gdLst/>
              <a:ahLst/>
              <a:cxnLst/>
              <a:rect l="l" t="t" r="r" b="b"/>
              <a:pathLst>
                <a:path w="1291150" h="1758854">
                  <a:moveTo>
                    <a:pt x="69086" y="0"/>
                  </a:moveTo>
                  <a:lnTo>
                    <a:pt x="1222065" y="0"/>
                  </a:lnTo>
                  <a:cubicBezTo>
                    <a:pt x="1260220" y="0"/>
                    <a:pt x="1291150" y="30931"/>
                    <a:pt x="1291150" y="69086"/>
                  </a:cubicBezTo>
                  <a:lnTo>
                    <a:pt x="1291150" y="1689768"/>
                  </a:lnTo>
                  <a:cubicBezTo>
                    <a:pt x="1291150" y="1727923"/>
                    <a:pt x="1260220" y="1758854"/>
                    <a:pt x="1222065" y="1758854"/>
                  </a:cubicBezTo>
                  <a:lnTo>
                    <a:pt x="69086" y="1758854"/>
                  </a:lnTo>
                  <a:cubicBezTo>
                    <a:pt x="30931" y="1758854"/>
                    <a:pt x="0" y="1727923"/>
                    <a:pt x="0" y="1689768"/>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22" name="TextBox 22"/>
            <p:cNvSpPr txBox="1"/>
            <p:nvPr/>
          </p:nvSpPr>
          <p:spPr>
            <a:xfrm>
              <a:off x="0" y="-38100"/>
              <a:ext cx="1291150" cy="1796954"/>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23" name="AutoShape 23"/>
          <p:cNvSpPr/>
          <p:nvPr/>
        </p:nvSpPr>
        <p:spPr>
          <a:xfrm>
            <a:off x="13052799" y="4509131"/>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24" name="TextBox 24"/>
          <p:cNvSpPr txBox="1"/>
          <p:nvPr/>
        </p:nvSpPr>
        <p:spPr>
          <a:xfrm>
            <a:off x="5410094" y="5408015"/>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u="none" strike="noStrike" spc="180">
                <a:solidFill>
                  <a:srgbClr val="FFFFFF"/>
                </a:solidFill>
                <a:latin typeface="Montserrat Ultra-Bold"/>
                <a:ea typeface="Montserrat Ultra-Bold"/>
                <a:cs typeface="Montserrat Ultra-Bold"/>
                <a:sym typeface="Montserrat Ultra-Bold"/>
              </a:rPr>
              <a:t>1</a:t>
            </a:r>
          </a:p>
        </p:txBody>
      </p:sp>
      <p:sp>
        <p:nvSpPr>
          <p:cNvPr id="25" name="TextBox 25"/>
          <p:cNvSpPr txBox="1"/>
          <p:nvPr/>
        </p:nvSpPr>
        <p:spPr>
          <a:xfrm>
            <a:off x="11122464" y="5560354"/>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2</a:t>
            </a:r>
          </a:p>
        </p:txBody>
      </p:sp>
      <p:sp>
        <p:nvSpPr>
          <p:cNvPr id="26" name="TextBox 26"/>
          <p:cNvSpPr txBox="1"/>
          <p:nvPr/>
        </p:nvSpPr>
        <p:spPr>
          <a:xfrm>
            <a:off x="1454745" y="4278446"/>
            <a:ext cx="3518356" cy="4429452"/>
          </a:xfrm>
          <a:prstGeom prst="rect">
            <a:avLst/>
          </a:prstGeom>
        </p:spPr>
        <p:txBody>
          <a:bodyPr lIns="0" tIns="0" rIns="0" bIns="0" rtlCol="0" anchor="t">
            <a:spAutoFit/>
          </a:bodyPr>
          <a:lstStyle/>
          <a:p>
            <a:pPr marL="325392" lvl="1" indent="-162696" algn="l">
              <a:lnSpc>
                <a:spcPts val="2260"/>
              </a:lnSpc>
              <a:buFont typeface="Arial"/>
              <a:buChar char="•"/>
            </a:pPr>
            <a:r>
              <a:rPr lang="en-US" sz="1507">
                <a:solidFill>
                  <a:srgbClr val="1C1C1A"/>
                </a:solidFill>
                <a:latin typeface="Poppins"/>
                <a:ea typeface="Poppins"/>
                <a:cs typeface="Poppins"/>
                <a:sym typeface="Poppins"/>
              </a:rPr>
              <a:t>Implem</a:t>
            </a:r>
            <a:r>
              <a:rPr lang="en-US" sz="1507" u="none" strike="noStrike">
                <a:solidFill>
                  <a:srgbClr val="1C1C1A"/>
                </a:solidFill>
                <a:latin typeface="Poppins"/>
                <a:ea typeface="Poppins"/>
                <a:cs typeface="Poppins"/>
                <a:sym typeface="Poppins"/>
              </a:rPr>
              <a:t>ent systems that automatically record volunteer hours, event participation, and key achievements.</a:t>
            </a:r>
          </a:p>
          <a:p>
            <a:pPr marL="325392" lvl="1" indent="-162696" algn="l">
              <a:lnSpc>
                <a:spcPts val="2260"/>
              </a:lnSpc>
              <a:buFont typeface="Arial"/>
              <a:buChar char="•"/>
            </a:pPr>
            <a:r>
              <a:rPr lang="en-US" sz="1507" u="none" strike="noStrike">
                <a:solidFill>
                  <a:srgbClr val="1C1C1A"/>
                </a:solidFill>
                <a:latin typeface="Poppins"/>
                <a:ea typeface="Poppins"/>
                <a:cs typeface="Poppins"/>
                <a:sym typeface="Poppins"/>
              </a:rPr>
              <a:t>This allows coordinators to monitor progress without manual data entry, saving time and reducing errors.</a:t>
            </a:r>
          </a:p>
          <a:p>
            <a:pPr marL="325392" lvl="1" indent="-162696" algn="l">
              <a:lnSpc>
                <a:spcPts val="2260"/>
              </a:lnSpc>
              <a:buFont typeface="Arial"/>
              <a:buChar char="•"/>
            </a:pPr>
            <a:r>
              <a:rPr lang="en-US" sz="1507" u="none" strike="noStrike">
                <a:solidFill>
                  <a:srgbClr val="1C1C1A"/>
                </a:solidFill>
                <a:latin typeface="Poppins"/>
                <a:ea typeface="Poppins"/>
                <a:cs typeface="Poppins"/>
                <a:sym typeface="Poppins"/>
              </a:rPr>
              <a:t>Milestone tracking helps identify when volunteers reach thresholds for recognition (e.g., 100 hours of service, 1-year anniversary).</a:t>
            </a:r>
          </a:p>
          <a:p>
            <a:pPr marL="325392" lvl="1" indent="-162696" algn="l">
              <a:lnSpc>
                <a:spcPts val="2260"/>
              </a:lnSpc>
              <a:buFont typeface="Arial"/>
              <a:buChar char="•"/>
            </a:pPr>
            <a:r>
              <a:rPr lang="en-US" sz="1507" u="none" strike="noStrike">
                <a:solidFill>
                  <a:srgbClr val="1C1C1A"/>
                </a:solidFill>
                <a:latin typeface="Poppins"/>
                <a:ea typeface="Poppins"/>
                <a:cs typeface="Poppins"/>
                <a:sym typeface="Poppins"/>
              </a:rPr>
              <a:t>Enables timely and meaningful acknowledgment, boosting morale and retention.</a:t>
            </a:r>
          </a:p>
        </p:txBody>
      </p:sp>
      <p:sp>
        <p:nvSpPr>
          <p:cNvPr id="27" name="TextBox 27"/>
          <p:cNvSpPr txBox="1"/>
          <p:nvPr/>
        </p:nvSpPr>
        <p:spPr>
          <a:xfrm>
            <a:off x="7183698" y="4666294"/>
            <a:ext cx="3518356" cy="3598879"/>
          </a:xfrm>
          <a:prstGeom prst="rect">
            <a:avLst/>
          </a:prstGeom>
        </p:spPr>
        <p:txBody>
          <a:bodyPr lIns="0" tIns="0" rIns="0" bIns="0" rtlCol="0" anchor="t">
            <a:spAutoFit/>
          </a:bodyPr>
          <a:lstStyle/>
          <a:p>
            <a:pPr marL="325392" lvl="1" indent="-162696" algn="l">
              <a:lnSpc>
                <a:spcPts val="2260"/>
              </a:lnSpc>
              <a:buFont typeface="Arial"/>
              <a:buChar char="•"/>
            </a:pPr>
            <a:r>
              <a:rPr lang="en-US" sz="1507">
                <a:solidFill>
                  <a:srgbClr val="1C1C1A"/>
                </a:solidFill>
                <a:latin typeface="Poppins"/>
                <a:ea typeface="Poppins"/>
                <a:cs typeface="Poppins"/>
                <a:sym typeface="Poppins"/>
              </a:rPr>
              <a:t>S</a:t>
            </a:r>
            <a:r>
              <a:rPr lang="en-US" sz="1507" u="none" strike="noStrike">
                <a:solidFill>
                  <a:srgbClr val="1C1C1A"/>
                </a:solidFill>
                <a:latin typeface="Poppins"/>
                <a:ea typeface="Poppins"/>
                <a:cs typeface="Poppins"/>
                <a:sym typeface="Poppins"/>
              </a:rPr>
              <a:t>et up automated workflows to send personalised messages for birthdays, service anniversaries, or other special dates.</a:t>
            </a:r>
          </a:p>
          <a:p>
            <a:pPr marL="325392" lvl="1" indent="-162696" algn="l">
              <a:lnSpc>
                <a:spcPts val="2260"/>
              </a:lnSpc>
              <a:buFont typeface="Arial"/>
              <a:buChar char="•"/>
            </a:pPr>
            <a:r>
              <a:rPr lang="en-US" sz="1507" u="none" strike="noStrike">
                <a:solidFill>
                  <a:srgbClr val="1C1C1A"/>
                </a:solidFill>
                <a:latin typeface="Poppins"/>
                <a:ea typeface="Poppins"/>
                <a:cs typeface="Poppins"/>
                <a:sym typeface="Poppins"/>
              </a:rPr>
              <a:t>These messages can be customised with names, roles, and milestones to feel personal despite being automated.</a:t>
            </a:r>
          </a:p>
          <a:p>
            <a:pPr marL="325392" lvl="1" indent="-162696" algn="l">
              <a:lnSpc>
                <a:spcPts val="2260"/>
              </a:lnSpc>
              <a:buFont typeface="Arial"/>
              <a:buChar char="•"/>
            </a:pPr>
            <a:r>
              <a:rPr lang="en-US" sz="1507" u="none" strike="noStrike">
                <a:solidFill>
                  <a:srgbClr val="1C1C1A"/>
                </a:solidFill>
                <a:latin typeface="Poppins"/>
                <a:ea typeface="Poppins"/>
                <a:cs typeface="Poppins"/>
                <a:sym typeface="Poppins"/>
              </a:rPr>
              <a:t>Helps maintain a culture of appreciation and connection, especially in large or remote teams.</a:t>
            </a:r>
          </a:p>
          <a:p>
            <a:pPr algn="l">
              <a:lnSpc>
                <a:spcPts val="2260"/>
              </a:lnSpc>
            </a:pPr>
            <a:endParaRPr lang="en-US" sz="1507" u="none" strike="noStrike">
              <a:solidFill>
                <a:srgbClr val="1C1C1A"/>
              </a:solidFill>
              <a:latin typeface="Poppins"/>
              <a:ea typeface="Poppins"/>
              <a:cs typeface="Poppins"/>
              <a:sym typeface="Poppins"/>
            </a:endParaRPr>
          </a:p>
        </p:txBody>
      </p:sp>
      <p:sp>
        <p:nvSpPr>
          <p:cNvPr id="28" name="TextBox 28"/>
          <p:cNvSpPr txBox="1"/>
          <p:nvPr/>
        </p:nvSpPr>
        <p:spPr>
          <a:xfrm>
            <a:off x="1621498" y="3439460"/>
            <a:ext cx="2272917" cy="297184"/>
          </a:xfrm>
          <a:prstGeom prst="rect">
            <a:avLst/>
          </a:prstGeom>
        </p:spPr>
        <p:txBody>
          <a:bodyPr lIns="0" tIns="0" rIns="0" bIns="0" rtlCol="0" anchor="t">
            <a:spAutoFit/>
          </a:bodyPr>
          <a:lstStyle/>
          <a:p>
            <a:pPr marL="0" lvl="0" indent="0" algn="l">
              <a:lnSpc>
                <a:spcPts val="2369"/>
              </a:lnSpc>
            </a:pPr>
            <a:r>
              <a:rPr lang="en-US" sz="1910" b="1">
                <a:solidFill>
                  <a:srgbClr val="1C1C1A"/>
                </a:solidFill>
                <a:latin typeface="Montserrat Ultra-Bold"/>
                <a:ea typeface="Montserrat Ultra-Bold"/>
                <a:cs typeface="Montserrat Ultra-Bold"/>
                <a:sym typeface="Montserrat Ultra-Bold"/>
              </a:rPr>
              <a:t>Track Milestones</a:t>
            </a:r>
          </a:p>
        </p:txBody>
      </p:sp>
      <p:sp>
        <p:nvSpPr>
          <p:cNvPr id="29" name="TextBox 29"/>
          <p:cNvSpPr txBox="1"/>
          <p:nvPr/>
        </p:nvSpPr>
        <p:spPr>
          <a:xfrm>
            <a:off x="7183698" y="3313199"/>
            <a:ext cx="3697528" cy="983107"/>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Automate Birthday/Anniversary Messages</a:t>
            </a:r>
          </a:p>
        </p:txBody>
      </p:sp>
      <p:sp>
        <p:nvSpPr>
          <p:cNvPr id="30" name="TextBox 30"/>
          <p:cNvSpPr txBox="1"/>
          <p:nvPr/>
        </p:nvSpPr>
        <p:spPr>
          <a:xfrm>
            <a:off x="16846167" y="5560361"/>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3</a:t>
            </a:r>
          </a:p>
        </p:txBody>
      </p:sp>
      <p:sp>
        <p:nvSpPr>
          <p:cNvPr id="31" name="TextBox 31"/>
          <p:cNvSpPr txBox="1"/>
          <p:nvPr/>
        </p:nvSpPr>
        <p:spPr>
          <a:xfrm>
            <a:off x="12800098" y="4826252"/>
            <a:ext cx="3518356" cy="2768306"/>
          </a:xfrm>
          <a:prstGeom prst="rect">
            <a:avLst/>
          </a:prstGeom>
        </p:spPr>
        <p:txBody>
          <a:bodyPr lIns="0" tIns="0" rIns="0" bIns="0" rtlCol="0" anchor="t">
            <a:spAutoFit/>
          </a:bodyPr>
          <a:lstStyle/>
          <a:p>
            <a:pPr marL="325392" lvl="1" indent="-162696" algn="l">
              <a:lnSpc>
                <a:spcPts val="2260"/>
              </a:lnSpc>
              <a:buFont typeface="Arial"/>
              <a:buChar char="•"/>
            </a:pPr>
            <a:r>
              <a:rPr lang="en-US" sz="1507">
                <a:solidFill>
                  <a:srgbClr val="1C1C1A"/>
                </a:solidFill>
                <a:latin typeface="Poppins"/>
                <a:ea typeface="Poppins"/>
                <a:cs typeface="Poppins"/>
                <a:sym typeface="Poppins"/>
              </a:rPr>
              <a:t>Use built-in</a:t>
            </a:r>
            <a:r>
              <a:rPr lang="en-US" sz="1507" u="none" strike="noStrike">
                <a:solidFill>
                  <a:srgbClr val="1C1C1A"/>
                </a:solidFill>
                <a:latin typeface="Poppins"/>
                <a:ea typeface="Poppins"/>
                <a:cs typeface="Poppins"/>
                <a:sym typeface="Poppins"/>
              </a:rPr>
              <a:t> analytics to create reports that highlight top contributors, long-term volunteers, or those who’ve reached specific goals.</a:t>
            </a:r>
          </a:p>
          <a:p>
            <a:pPr marL="325392" lvl="1" indent="-162696" algn="l">
              <a:lnSpc>
                <a:spcPts val="2260"/>
              </a:lnSpc>
              <a:buFont typeface="Arial"/>
              <a:buChar char="•"/>
            </a:pPr>
            <a:r>
              <a:rPr lang="en-US" sz="1507" u="none" strike="noStrike">
                <a:solidFill>
                  <a:srgbClr val="1C1C1A"/>
                </a:solidFill>
                <a:latin typeface="Poppins"/>
                <a:ea typeface="Poppins"/>
                <a:cs typeface="Poppins"/>
                <a:sym typeface="Poppins"/>
              </a:rPr>
              <a:t>These reports can be filtered by time period, activity type, or location to support targeted recognition efforts.</a:t>
            </a:r>
          </a:p>
          <a:p>
            <a:pPr algn="l">
              <a:lnSpc>
                <a:spcPts val="2260"/>
              </a:lnSpc>
            </a:pPr>
            <a:endParaRPr lang="en-US" sz="1507" u="none" strike="noStrike">
              <a:solidFill>
                <a:srgbClr val="1C1C1A"/>
              </a:solidFill>
              <a:latin typeface="Poppins"/>
              <a:ea typeface="Poppins"/>
              <a:cs typeface="Poppins"/>
              <a:sym typeface="Poppins"/>
            </a:endParaRPr>
          </a:p>
        </p:txBody>
      </p:sp>
      <p:sp>
        <p:nvSpPr>
          <p:cNvPr id="32" name="TextBox 32"/>
          <p:cNvSpPr txBox="1"/>
          <p:nvPr/>
        </p:nvSpPr>
        <p:spPr>
          <a:xfrm>
            <a:off x="12950509" y="3404391"/>
            <a:ext cx="3367945" cy="654980"/>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Generate Reports for Recognition Eligibility</a:t>
            </a:r>
          </a:p>
        </p:txBody>
      </p:sp>
      <p:sp>
        <p:nvSpPr>
          <p:cNvPr id="33" name="TextBox 33"/>
          <p:cNvSpPr txBox="1"/>
          <p:nvPr/>
        </p:nvSpPr>
        <p:spPr>
          <a:xfrm>
            <a:off x="1454745" y="629285"/>
            <a:ext cx="16504903" cy="684530"/>
          </a:xfrm>
          <a:prstGeom prst="rect">
            <a:avLst/>
          </a:prstGeom>
        </p:spPr>
        <p:txBody>
          <a:bodyPr lIns="0" tIns="0" rIns="0" bIns="0" rtlCol="0" anchor="t">
            <a:spAutoFit/>
          </a:bodyPr>
          <a:lstStyle/>
          <a:p>
            <a:pPr marL="0" lvl="1" indent="0" algn="l">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STREAMLINING &amp; AUTOMATION</a:t>
            </a:r>
          </a:p>
        </p:txBody>
      </p:sp>
      <p:sp>
        <p:nvSpPr>
          <p:cNvPr id="34" name="AutoShape 34"/>
          <p:cNvSpPr/>
          <p:nvPr/>
        </p:nvSpPr>
        <p:spPr>
          <a:xfrm>
            <a:off x="1454787" y="1480801"/>
            <a:ext cx="8663773" cy="19050"/>
          </a:xfrm>
          <a:prstGeom prst="line">
            <a:avLst/>
          </a:prstGeom>
          <a:ln w="38100" cap="flat">
            <a:solidFill>
              <a:srgbClr val="C72036"/>
            </a:solidFill>
            <a:prstDash val="solid"/>
            <a:headEnd type="none" w="sm" len="sm"/>
            <a:tailEnd type="none" w="sm" len="sm"/>
          </a:ln>
        </p:spPr>
        <p:txBody>
          <a:bodyPr/>
          <a:lstStyle/>
          <a:p>
            <a:endParaRPr lang="en-AU"/>
          </a:p>
        </p:txBody>
      </p:sp>
      <p:sp>
        <p:nvSpPr>
          <p:cNvPr id="35" name="Freeform 35"/>
          <p:cNvSpPr/>
          <p:nvPr/>
        </p:nvSpPr>
        <p:spPr>
          <a:xfrm flipH="1">
            <a:off x="-1111606" y="-837105"/>
            <a:ext cx="3512646" cy="3161381"/>
          </a:xfrm>
          <a:custGeom>
            <a:avLst/>
            <a:gdLst/>
            <a:ahLst/>
            <a:cxnLst/>
            <a:rect l="l" t="t" r="r" b="b"/>
            <a:pathLst>
              <a:path w="3512646" h="3161381">
                <a:moveTo>
                  <a:pt x="3512646" y="0"/>
                </a:moveTo>
                <a:lnTo>
                  <a:pt x="0" y="0"/>
                </a:lnTo>
                <a:lnTo>
                  <a:pt x="0" y="3161381"/>
                </a:lnTo>
                <a:lnTo>
                  <a:pt x="3512646" y="3161381"/>
                </a:lnTo>
                <a:lnTo>
                  <a:pt x="3512646" y="0"/>
                </a:lnTo>
                <a:close/>
              </a:path>
            </a:pathLst>
          </a:custGeom>
          <a:blipFill>
            <a:blip r:embed="rId4">
              <a:alphaModFix amt="43999"/>
              <a:extLst>
                <a:ext uri="{96DAC541-7B7A-43D3-8B79-37D633B846F1}">
                  <asvg:svgBlip xmlns:asvg="http://schemas.microsoft.com/office/drawing/2016/SVG/main" r:embed="rId5"/>
                </a:ext>
              </a:extLst>
            </a:blip>
            <a:stretch>
              <a:fillRect l="-15" r="-15"/>
            </a:stretch>
          </a:blipFill>
        </p:spPr>
        <p:txBody>
          <a:bodyPr/>
          <a:lstStyle/>
          <a:p>
            <a:endParaRPr lang="en-A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546548" y="1395058"/>
          <a:ext cx="14095526" cy="7439025"/>
        </p:xfrm>
        <a:graphic>
          <a:graphicData uri="http://schemas.openxmlformats.org/drawingml/2006/table">
            <a:tbl>
              <a:tblPr/>
              <a:tblGrid>
                <a:gridCol w="2317054">
                  <a:extLst>
                    <a:ext uri="{9D8B030D-6E8A-4147-A177-3AD203B41FA5}">
                      <a16:colId xmlns:a16="http://schemas.microsoft.com/office/drawing/2014/main" val="20000"/>
                    </a:ext>
                  </a:extLst>
                </a:gridCol>
                <a:gridCol w="3039286">
                  <a:extLst>
                    <a:ext uri="{9D8B030D-6E8A-4147-A177-3AD203B41FA5}">
                      <a16:colId xmlns:a16="http://schemas.microsoft.com/office/drawing/2014/main" val="20001"/>
                    </a:ext>
                  </a:extLst>
                </a:gridCol>
                <a:gridCol w="8739185">
                  <a:extLst>
                    <a:ext uri="{9D8B030D-6E8A-4147-A177-3AD203B41FA5}">
                      <a16:colId xmlns:a16="http://schemas.microsoft.com/office/drawing/2014/main" val="20002"/>
                    </a:ext>
                  </a:extLst>
                </a:gridCol>
              </a:tblGrid>
              <a:tr h="859451">
                <a:tc>
                  <a:txBody>
                    <a:bodyPr/>
                    <a:lstStyle/>
                    <a:p>
                      <a:pPr algn="l">
                        <a:lnSpc>
                          <a:spcPts val="2799"/>
                        </a:lnSpc>
                        <a:defRPr/>
                      </a:pPr>
                      <a:r>
                        <a:rPr lang="en-US" sz="19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20"/>
                        </a:lnSpc>
                        <a:defRPr/>
                      </a:pPr>
                      <a:r>
                        <a:rPr lang="en-US" sz="1800"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20"/>
                        </a:lnSpc>
                        <a:defRPr/>
                      </a:pP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1441968">
                <a:tc>
                  <a:txBody>
                    <a:bodyPr/>
                    <a:lstStyle/>
                    <a:p>
                      <a:pPr algn="l">
                        <a:lnSpc>
                          <a:spcPts val="2799"/>
                        </a:lnSpc>
                        <a:defRPr/>
                      </a:pPr>
                      <a:r>
                        <a:rPr lang="en-US" sz="1999" b="1">
                          <a:solidFill>
                            <a:srgbClr val="000000"/>
                          </a:solidFill>
                          <a:latin typeface="Poppins Bold"/>
                          <a:ea typeface="Poppins Bold"/>
                          <a:cs typeface="Poppins Bold"/>
                          <a:sym typeface="Poppins Bold"/>
                        </a:rPr>
                        <a:t>BetterImpact</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20"/>
                        </a:lnSpc>
                        <a:defRPr/>
                      </a:pPr>
                      <a:r>
                        <a:rPr lang="en-US" sz="1800">
                          <a:solidFill>
                            <a:srgbClr val="000000"/>
                          </a:solidFill>
                          <a:latin typeface="Poppins"/>
                          <a:ea typeface="Poppins"/>
                          <a:cs typeface="Poppins"/>
                          <a:sym typeface="Poppins"/>
                        </a:rPr>
                        <a:t>Comprehensive volunteer lifecycle management</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20"/>
                        </a:lnSpc>
                        <a:defRPr/>
                      </a:pPr>
                      <a:r>
                        <a:rPr lang="en-US" sz="1800">
                          <a:solidFill>
                            <a:srgbClr val="000000"/>
                          </a:solidFill>
                          <a:latin typeface="Poppins"/>
                          <a:ea typeface="Poppins"/>
                          <a:cs typeface="Poppins"/>
                          <a:sym typeface="Poppins"/>
                        </a:rPr>
                        <a:t>Volunteer scheduling, hour tracking, automated reminders, birthday recognition, branded forms, advanced reporting, mobile app, REST API </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1968">
                <a:tc>
                  <a:txBody>
                    <a:bodyPr/>
                    <a:lstStyle/>
                    <a:p>
                      <a:pPr algn="l">
                        <a:lnSpc>
                          <a:spcPts val="2799"/>
                        </a:lnSpc>
                        <a:defRPr/>
                      </a:pPr>
                      <a:r>
                        <a:rPr lang="en-US" sz="1999" b="1">
                          <a:solidFill>
                            <a:srgbClr val="000000"/>
                          </a:solidFill>
                          <a:latin typeface="Poppins Bold"/>
                          <a:ea typeface="Poppins Bold"/>
                          <a:cs typeface="Poppins Bold"/>
                          <a:sym typeface="Poppins Bold"/>
                        </a:rPr>
                        <a:t>HubSpot for Nonprofits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20"/>
                        </a:lnSpc>
                        <a:defRPr/>
                      </a:pPr>
                      <a:r>
                        <a:rPr lang="en-US" sz="1800">
                          <a:solidFill>
                            <a:srgbClr val="000000"/>
                          </a:solidFill>
                          <a:latin typeface="Poppins"/>
                          <a:ea typeface="Poppins"/>
                          <a:cs typeface="Poppins"/>
                          <a:sym typeface="Poppins"/>
                        </a:rPr>
                        <a:t>Donor &amp; volunteer engagement automation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20"/>
                        </a:lnSpc>
                        <a:defRPr/>
                      </a:pPr>
                      <a:r>
                        <a:rPr lang="en-US" sz="1800">
                          <a:solidFill>
                            <a:srgbClr val="000000"/>
                          </a:solidFill>
                          <a:latin typeface="Poppins"/>
                          <a:ea typeface="Poppins"/>
                          <a:cs typeface="Poppins"/>
                          <a:sym typeface="Poppins"/>
                        </a:rPr>
                        <a:t>Free CRM tier, customisable workflows, email automation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6836">
                <a:tc>
                  <a:txBody>
                    <a:bodyPr/>
                    <a:lstStyle/>
                    <a:p>
                      <a:pPr algn="l">
                        <a:lnSpc>
                          <a:spcPts val="2799"/>
                        </a:lnSpc>
                        <a:defRPr/>
                      </a:pPr>
                      <a:r>
                        <a:rPr lang="en-US" sz="1999" b="1">
                          <a:solidFill>
                            <a:srgbClr val="000000"/>
                          </a:solidFill>
                          <a:latin typeface="Poppins Bold"/>
                          <a:ea typeface="Poppins Bold"/>
                          <a:cs typeface="Poppins Bold"/>
                          <a:sym typeface="Poppins Bold"/>
                        </a:rPr>
                        <a:t>Golden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20"/>
                        </a:lnSpc>
                        <a:defRPr/>
                      </a:pPr>
                      <a:r>
                        <a:rPr lang="en-US" sz="1800">
                          <a:solidFill>
                            <a:srgbClr val="000000"/>
                          </a:solidFill>
                          <a:latin typeface="Poppins"/>
                          <a:ea typeface="Poppins"/>
                          <a:cs typeface="Poppins"/>
                          <a:sym typeface="Poppins"/>
                        </a:rPr>
                        <a:t>Real-time volunteer engagement</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20"/>
                        </a:lnSpc>
                        <a:defRPr/>
                      </a:pPr>
                      <a:r>
                        <a:rPr lang="en-US" sz="1800">
                          <a:solidFill>
                            <a:srgbClr val="000000"/>
                          </a:solidFill>
                          <a:latin typeface="Poppins"/>
                          <a:ea typeface="Poppins"/>
                          <a:cs typeface="Poppins"/>
                          <a:sym typeface="Poppins"/>
                        </a:rPr>
                        <a:t>Check-ins, impact tracking, CRM integrations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26836">
                <a:tc>
                  <a:txBody>
                    <a:bodyPr/>
                    <a:lstStyle/>
                    <a:p>
                      <a:pPr algn="l">
                        <a:lnSpc>
                          <a:spcPts val="2799"/>
                        </a:lnSpc>
                        <a:defRPr/>
                      </a:pPr>
                      <a:r>
                        <a:rPr lang="en-US" sz="1999" b="1">
                          <a:solidFill>
                            <a:srgbClr val="000000"/>
                          </a:solidFill>
                          <a:latin typeface="Poppins Bold"/>
                          <a:ea typeface="Poppins Bold"/>
                          <a:cs typeface="Poppins Bold"/>
                          <a:sym typeface="Poppins Bold"/>
                        </a:rPr>
                        <a:t>Charityproud</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20"/>
                        </a:lnSpc>
                        <a:defRPr/>
                      </a:pPr>
                      <a:r>
                        <a:rPr lang="en-US" sz="1800">
                          <a:solidFill>
                            <a:srgbClr val="000000"/>
                          </a:solidFill>
                          <a:latin typeface="Poppins"/>
                          <a:ea typeface="Poppins"/>
                          <a:cs typeface="Poppins"/>
                          <a:sym typeface="Poppins"/>
                        </a:rPr>
                        <a:t>Small to mid-size nonprofits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20"/>
                        </a:lnSpc>
                        <a:defRPr/>
                      </a:pPr>
                      <a:r>
                        <a:rPr lang="en-US" sz="1800">
                          <a:solidFill>
                            <a:srgbClr val="000000"/>
                          </a:solidFill>
                          <a:latin typeface="Poppins"/>
                          <a:ea typeface="Poppins"/>
                          <a:cs typeface="Poppins"/>
                          <a:sym typeface="Poppins"/>
                        </a:rPr>
                        <a:t>Volunteer &amp; donor management, reporting</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1968">
                <a:tc>
                  <a:txBody>
                    <a:bodyPr/>
                    <a:lstStyle/>
                    <a:p>
                      <a:pPr algn="l">
                        <a:lnSpc>
                          <a:spcPts val="2800"/>
                        </a:lnSpc>
                        <a:defRPr/>
                      </a:pPr>
                      <a:r>
                        <a:rPr lang="en-US" sz="2000" b="1">
                          <a:solidFill>
                            <a:srgbClr val="000000"/>
                          </a:solidFill>
                          <a:latin typeface="Poppins Bold"/>
                          <a:ea typeface="Poppins Bold"/>
                          <a:cs typeface="Poppins Bold"/>
                          <a:sym typeface="Poppins Bold"/>
                        </a:rPr>
                        <a:t>Get Connected</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20"/>
                        </a:lnSpc>
                        <a:defRPr/>
                      </a:pPr>
                      <a:r>
                        <a:rPr lang="en-US" sz="1800">
                          <a:solidFill>
                            <a:srgbClr val="000000"/>
                          </a:solidFill>
                          <a:latin typeface="Poppins"/>
                          <a:ea typeface="Poppins"/>
                          <a:cs typeface="Poppins"/>
                          <a:sym typeface="Poppins"/>
                        </a:rPr>
                        <a:t>Volunteer shift scheduling &amp; engagement</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20"/>
                        </a:lnSpc>
                        <a:defRPr/>
                      </a:pPr>
                      <a:r>
                        <a:rPr lang="en-US" sz="1800">
                          <a:solidFill>
                            <a:srgbClr val="000000"/>
                          </a:solidFill>
                          <a:latin typeface="Poppins"/>
                          <a:ea typeface="Poppins"/>
                          <a:cs typeface="Poppins"/>
                          <a:sym typeface="Poppins"/>
                        </a:rPr>
                        <a:t>Self-serve portals, CRM sync, impact reports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3"/>
          <p:cNvSpPr txBox="1"/>
          <p:nvPr/>
        </p:nvSpPr>
        <p:spPr>
          <a:xfrm rot="-5400000">
            <a:off x="-2671118" y="4785006"/>
            <a:ext cx="7854937" cy="16021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Recognise</a:t>
            </a:r>
          </a:p>
        </p:txBody>
      </p:sp>
      <p:sp>
        <p:nvSpPr>
          <p:cNvPr id="4" name="TextBox 4"/>
          <p:cNvSpPr txBox="1"/>
          <p:nvPr/>
        </p:nvSpPr>
        <p:spPr>
          <a:xfrm>
            <a:off x="4332593" y="698500"/>
            <a:ext cx="11140662" cy="593725"/>
          </a:xfrm>
          <a:prstGeom prst="rect">
            <a:avLst/>
          </a:prstGeom>
        </p:spPr>
        <p:txBody>
          <a:bodyPr lIns="0" tIns="0" rIns="0" bIns="0" rtlCol="0" anchor="t">
            <a:spAutoFit/>
          </a:bodyPr>
          <a:lstStyle/>
          <a:p>
            <a:pPr marL="0" lvl="0" indent="0" algn="l">
              <a:lnSpc>
                <a:spcPts val="4550"/>
              </a:lnSpc>
            </a:pPr>
            <a:r>
              <a:rPr lang="en-US" sz="3500" spc="-105">
                <a:solidFill>
                  <a:srgbClr val="C72036"/>
                </a:solidFill>
                <a:latin typeface="Poppins"/>
                <a:ea typeface="Poppins"/>
                <a:cs typeface="Poppins"/>
                <a:sym typeface="Poppins"/>
              </a:rPr>
              <a:t>Examples of CRM &amp; Volunteer Management Tools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985285" y="3691242"/>
            <a:ext cx="2649764" cy="2594777"/>
            <a:chOff x="-72390" y="7620"/>
            <a:chExt cx="6487160" cy="6352540"/>
          </a:xfrm>
        </p:grpSpPr>
        <p:sp>
          <p:nvSpPr>
            <p:cNvPr id="3" name="Freeform 3"/>
            <p:cNvSpPr/>
            <p:nvPr/>
          </p:nvSpPr>
          <p:spPr>
            <a:xfrm>
              <a:off x="-3836" y="7620"/>
              <a:ext cx="6350053" cy="6352540"/>
            </a:xfrm>
            <a:custGeom>
              <a:avLst/>
              <a:gdLst/>
              <a:ahLst/>
              <a:cxnLst/>
              <a:rect l="l" t="t" r="r" b="b"/>
              <a:pathLst>
                <a:path w="6350053" h="6352540">
                  <a:moveTo>
                    <a:pt x="6253506" y="3176270"/>
                  </a:moveTo>
                  <a:cubicBezTo>
                    <a:pt x="6253506" y="2844800"/>
                    <a:pt x="6418606" y="2493010"/>
                    <a:pt x="6317006" y="2194560"/>
                  </a:cubicBezTo>
                  <a:cubicBezTo>
                    <a:pt x="6212866" y="1884680"/>
                    <a:pt x="5859806" y="1694180"/>
                    <a:pt x="5665496" y="1436370"/>
                  </a:cubicBezTo>
                  <a:cubicBezTo>
                    <a:pt x="5468646" y="1176020"/>
                    <a:pt x="5387366" y="796290"/>
                    <a:pt x="5116856" y="607060"/>
                  </a:cubicBezTo>
                  <a:cubicBezTo>
                    <a:pt x="4848886" y="420370"/>
                    <a:pt x="4448836" y="462280"/>
                    <a:pt x="4127526" y="360680"/>
                  </a:cubicBezTo>
                  <a:cubicBezTo>
                    <a:pt x="3816376" y="264160"/>
                    <a:pt x="3520466" y="0"/>
                    <a:pt x="3176296" y="0"/>
                  </a:cubicBezTo>
                  <a:cubicBezTo>
                    <a:pt x="2832126" y="0"/>
                    <a:pt x="2534946" y="262890"/>
                    <a:pt x="2225066" y="360680"/>
                  </a:cubicBezTo>
                  <a:cubicBezTo>
                    <a:pt x="1903756" y="461010"/>
                    <a:pt x="1502436" y="419100"/>
                    <a:pt x="1234466" y="607060"/>
                  </a:cubicBezTo>
                  <a:cubicBezTo>
                    <a:pt x="963956" y="796290"/>
                    <a:pt x="882676" y="1176020"/>
                    <a:pt x="685826" y="1436370"/>
                  </a:cubicBezTo>
                  <a:cubicBezTo>
                    <a:pt x="490246" y="1694180"/>
                    <a:pt x="138456" y="1884680"/>
                    <a:pt x="33046" y="2194560"/>
                  </a:cubicBezTo>
                  <a:cubicBezTo>
                    <a:pt x="-67284" y="2493010"/>
                    <a:pt x="96546" y="2844800"/>
                    <a:pt x="96546" y="3176270"/>
                  </a:cubicBezTo>
                  <a:cubicBezTo>
                    <a:pt x="96546" y="3507740"/>
                    <a:pt x="-68554" y="3859530"/>
                    <a:pt x="33046" y="4157980"/>
                  </a:cubicBezTo>
                  <a:cubicBezTo>
                    <a:pt x="137186" y="4467860"/>
                    <a:pt x="490246" y="4658360"/>
                    <a:pt x="684556" y="4916170"/>
                  </a:cubicBezTo>
                  <a:cubicBezTo>
                    <a:pt x="881406" y="5176520"/>
                    <a:pt x="962686" y="5556250"/>
                    <a:pt x="1233196" y="5745480"/>
                  </a:cubicBezTo>
                  <a:cubicBezTo>
                    <a:pt x="1501166" y="5933440"/>
                    <a:pt x="1901216" y="5891530"/>
                    <a:pt x="2223796" y="5991860"/>
                  </a:cubicBezTo>
                  <a:cubicBezTo>
                    <a:pt x="2534946" y="6088380"/>
                    <a:pt x="2830856" y="6352540"/>
                    <a:pt x="3175026" y="6352540"/>
                  </a:cubicBezTo>
                  <a:cubicBezTo>
                    <a:pt x="3519196" y="6352540"/>
                    <a:pt x="3816376" y="6089650"/>
                    <a:pt x="4126256" y="5991860"/>
                  </a:cubicBezTo>
                  <a:cubicBezTo>
                    <a:pt x="4447566" y="5891530"/>
                    <a:pt x="4848886" y="5933440"/>
                    <a:pt x="5116856" y="5745480"/>
                  </a:cubicBezTo>
                  <a:cubicBezTo>
                    <a:pt x="5387366" y="5556250"/>
                    <a:pt x="5468646" y="5176520"/>
                    <a:pt x="5665496" y="4916170"/>
                  </a:cubicBezTo>
                  <a:cubicBezTo>
                    <a:pt x="5861076" y="4658360"/>
                    <a:pt x="6212866" y="4467860"/>
                    <a:pt x="6317006" y="4157980"/>
                  </a:cubicBezTo>
                  <a:cubicBezTo>
                    <a:pt x="6418606" y="3858260"/>
                    <a:pt x="6253506" y="3506470"/>
                    <a:pt x="6253506" y="3176270"/>
                  </a:cubicBezTo>
                  <a:close/>
                </a:path>
              </a:pathLst>
            </a:custGeom>
            <a:solidFill>
              <a:srgbClr val="C72036"/>
            </a:solidFill>
          </p:spPr>
          <p:txBody>
            <a:bodyPr/>
            <a:lstStyle/>
            <a:p>
              <a:endParaRPr lang="en-AU"/>
            </a:p>
          </p:txBody>
        </p:sp>
      </p:grpSp>
      <p:grpSp>
        <p:nvGrpSpPr>
          <p:cNvPr id="4" name="Group 4"/>
          <p:cNvGrpSpPr/>
          <p:nvPr/>
        </p:nvGrpSpPr>
        <p:grpSpPr>
          <a:xfrm>
            <a:off x="5676420" y="3931521"/>
            <a:ext cx="1162992" cy="116299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1780922" y="3931521"/>
            <a:ext cx="1162992" cy="116299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966671" y="6246907"/>
            <a:ext cx="1162992" cy="116299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11496902" y="6246907"/>
            <a:ext cx="1162992" cy="116299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sp>
        <p:nvSpPr>
          <p:cNvPr id="16" name="AutoShape 16"/>
          <p:cNvSpPr/>
          <p:nvPr/>
        </p:nvSpPr>
        <p:spPr>
          <a:xfrm>
            <a:off x="6832560" y="4602560"/>
            <a:ext cx="1192746" cy="185858"/>
          </a:xfrm>
          <a:prstGeom prst="line">
            <a:avLst/>
          </a:prstGeom>
          <a:ln w="28575" cap="flat">
            <a:solidFill>
              <a:srgbClr val="3C5679"/>
            </a:solidFill>
            <a:prstDash val="sysDash"/>
            <a:headEnd type="none" w="sm" len="sm"/>
            <a:tailEnd type="none" w="sm" len="sm"/>
          </a:ln>
        </p:spPr>
        <p:txBody>
          <a:bodyPr/>
          <a:lstStyle/>
          <a:p>
            <a:endParaRPr lang="en-AU"/>
          </a:p>
        </p:txBody>
      </p:sp>
      <p:sp>
        <p:nvSpPr>
          <p:cNvPr id="17" name="AutoShape 17"/>
          <p:cNvSpPr/>
          <p:nvPr/>
        </p:nvSpPr>
        <p:spPr>
          <a:xfrm flipV="1">
            <a:off x="7032178" y="5677803"/>
            <a:ext cx="1243353" cy="828200"/>
          </a:xfrm>
          <a:prstGeom prst="line">
            <a:avLst/>
          </a:prstGeom>
          <a:ln w="28575" cap="flat">
            <a:solidFill>
              <a:srgbClr val="3C5679"/>
            </a:solidFill>
            <a:prstDash val="sysDash"/>
            <a:headEnd type="none" w="sm" len="sm"/>
            <a:tailEnd type="none" w="sm" len="sm"/>
          </a:ln>
        </p:spPr>
        <p:txBody>
          <a:bodyPr/>
          <a:lstStyle/>
          <a:p>
            <a:endParaRPr lang="en-AU"/>
          </a:p>
        </p:txBody>
      </p:sp>
      <p:sp>
        <p:nvSpPr>
          <p:cNvPr id="18" name="AutoShape 18"/>
          <p:cNvSpPr/>
          <p:nvPr/>
        </p:nvSpPr>
        <p:spPr>
          <a:xfrm flipH="1" flipV="1">
            <a:off x="10345714" y="5676857"/>
            <a:ext cx="1248338" cy="829648"/>
          </a:xfrm>
          <a:prstGeom prst="line">
            <a:avLst/>
          </a:prstGeom>
          <a:ln w="28575" cap="flat">
            <a:solidFill>
              <a:srgbClr val="3C5679"/>
            </a:solidFill>
            <a:prstDash val="sysDash"/>
            <a:headEnd type="none" w="sm" len="sm"/>
            <a:tailEnd type="none" w="sm" len="sm"/>
          </a:ln>
        </p:spPr>
        <p:txBody>
          <a:bodyPr/>
          <a:lstStyle/>
          <a:p>
            <a:endParaRPr lang="en-AU"/>
          </a:p>
        </p:txBody>
      </p:sp>
      <p:sp>
        <p:nvSpPr>
          <p:cNvPr id="19" name="AutoShape 19"/>
          <p:cNvSpPr/>
          <p:nvPr/>
        </p:nvSpPr>
        <p:spPr>
          <a:xfrm flipH="1">
            <a:off x="10595223" y="4602560"/>
            <a:ext cx="1192551" cy="185828"/>
          </a:xfrm>
          <a:prstGeom prst="line">
            <a:avLst/>
          </a:prstGeom>
          <a:ln w="28575" cap="flat">
            <a:solidFill>
              <a:srgbClr val="3C5679"/>
            </a:solidFill>
            <a:prstDash val="sysDash"/>
            <a:headEnd type="none" w="sm" len="sm"/>
            <a:tailEnd type="none" w="sm" len="sm"/>
          </a:ln>
        </p:spPr>
        <p:txBody>
          <a:bodyPr/>
          <a:lstStyle/>
          <a:p>
            <a:endParaRPr lang="en-AU"/>
          </a:p>
        </p:txBody>
      </p:sp>
      <p:sp>
        <p:nvSpPr>
          <p:cNvPr id="20" name="Freeform 20"/>
          <p:cNvSpPr/>
          <p:nvPr/>
        </p:nvSpPr>
        <p:spPr>
          <a:xfrm>
            <a:off x="8728671" y="4337094"/>
            <a:ext cx="1162992" cy="1303072"/>
          </a:xfrm>
          <a:custGeom>
            <a:avLst/>
            <a:gdLst/>
            <a:ahLst/>
            <a:cxnLst/>
            <a:rect l="l" t="t" r="r" b="b"/>
            <a:pathLst>
              <a:path w="1162992" h="1303072">
                <a:moveTo>
                  <a:pt x="0" y="0"/>
                </a:moveTo>
                <a:lnTo>
                  <a:pt x="1162992" y="0"/>
                </a:lnTo>
                <a:lnTo>
                  <a:pt x="1162992" y="1303072"/>
                </a:lnTo>
                <a:lnTo>
                  <a:pt x="0" y="13030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1" name="Freeform 21"/>
          <p:cNvSpPr/>
          <p:nvPr/>
        </p:nvSpPr>
        <p:spPr>
          <a:xfrm>
            <a:off x="5967664" y="4222765"/>
            <a:ext cx="580503" cy="580503"/>
          </a:xfrm>
          <a:custGeom>
            <a:avLst/>
            <a:gdLst/>
            <a:ahLst/>
            <a:cxnLst/>
            <a:rect l="l" t="t" r="r" b="b"/>
            <a:pathLst>
              <a:path w="580503" h="580503">
                <a:moveTo>
                  <a:pt x="0" y="0"/>
                </a:moveTo>
                <a:lnTo>
                  <a:pt x="580503" y="0"/>
                </a:lnTo>
                <a:lnTo>
                  <a:pt x="580503" y="580503"/>
                </a:lnTo>
                <a:lnTo>
                  <a:pt x="0" y="5805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2" name="Freeform 22"/>
          <p:cNvSpPr/>
          <p:nvPr/>
        </p:nvSpPr>
        <p:spPr>
          <a:xfrm>
            <a:off x="6266254" y="6546490"/>
            <a:ext cx="563827" cy="563827"/>
          </a:xfrm>
          <a:custGeom>
            <a:avLst/>
            <a:gdLst/>
            <a:ahLst/>
            <a:cxnLst/>
            <a:rect l="l" t="t" r="r" b="b"/>
            <a:pathLst>
              <a:path w="563827" h="563827">
                <a:moveTo>
                  <a:pt x="0" y="0"/>
                </a:moveTo>
                <a:lnTo>
                  <a:pt x="563827" y="0"/>
                </a:lnTo>
                <a:lnTo>
                  <a:pt x="563827" y="563827"/>
                </a:lnTo>
                <a:lnTo>
                  <a:pt x="0" y="5638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3" name="Freeform 23"/>
          <p:cNvSpPr/>
          <p:nvPr/>
        </p:nvSpPr>
        <p:spPr>
          <a:xfrm>
            <a:off x="11777610" y="6549047"/>
            <a:ext cx="601575" cy="558713"/>
          </a:xfrm>
          <a:custGeom>
            <a:avLst/>
            <a:gdLst/>
            <a:ahLst/>
            <a:cxnLst/>
            <a:rect l="l" t="t" r="r" b="b"/>
            <a:pathLst>
              <a:path w="601575" h="558713">
                <a:moveTo>
                  <a:pt x="0" y="0"/>
                </a:moveTo>
                <a:lnTo>
                  <a:pt x="601576" y="0"/>
                </a:lnTo>
                <a:lnTo>
                  <a:pt x="601576" y="558713"/>
                </a:lnTo>
                <a:lnTo>
                  <a:pt x="0" y="5587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4" name="Freeform 24"/>
          <p:cNvSpPr/>
          <p:nvPr/>
        </p:nvSpPr>
        <p:spPr>
          <a:xfrm>
            <a:off x="12036016" y="4256383"/>
            <a:ext cx="652804" cy="513267"/>
          </a:xfrm>
          <a:custGeom>
            <a:avLst/>
            <a:gdLst/>
            <a:ahLst/>
            <a:cxnLst/>
            <a:rect l="l" t="t" r="r" b="b"/>
            <a:pathLst>
              <a:path w="652804" h="513267">
                <a:moveTo>
                  <a:pt x="0" y="0"/>
                </a:moveTo>
                <a:lnTo>
                  <a:pt x="652804" y="0"/>
                </a:lnTo>
                <a:lnTo>
                  <a:pt x="652804" y="513267"/>
                </a:lnTo>
                <a:lnTo>
                  <a:pt x="0" y="51326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5" name="TextBox 25"/>
          <p:cNvSpPr txBox="1"/>
          <p:nvPr/>
        </p:nvSpPr>
        <p:spPr>
          <a:xfrm>
            <a:off x="823318" y="413729"/>
            <a:ext cx="15784106"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CREATIVE ENHANCEMENTS</a:t>
            </a:r>
          </a:p>
        </p:txBody>
      </p:sp>
      <p:sp>
        <p:nvSpPr>
          <p:cNvPr id="26" name="TextBox 26"/>
          <p:cNvSpPr txBox="1"/>
          <p:nvPr/>
        </p:nvSpPr>
        <p:spPr>
          <a:xfrm>
            <a:off x="1149348" y="2855373"/>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Peer-to-peer recognition programs</a:t>
            </a:r>
          </a:p>
        </p:txBody>
      </p:sp>
      <p:sp>
        <p:nvSpPr>
          <p:cNvPr id="27" name="TextBox 27"/>
          <p:cNvSpPr txBox="1"/>
          <p:nvPr/>
        </p:nvSpPr>
        <p:spPr>
          <a:xfrm>
            <a:off x="989761" y="3827794"/>
            <a:ext cx="4241322" cy="17678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Em</a:t>
            </a:r>
            <a:r>
              <a:rPr lang="en-US" sz="1599" u="none" strike="noStrike">
                <a:solidFill>
                  <a:srgbClr val="3B3B3B"/>
                </a:solidFill>
                <a:latin typeface="Poppins"/>
                <a:ea typeface="Poppins"/>
                <a:cs typeface="Poppins"/>
                <a:sym typeface="Poppins"/>
              </a:rPr>
              <a:t>power volunteers to recognise each other through nomination systems, shout-out boards, or digital thanks. This builds community and shared appreciation.</a:t>
            </a:r>
          </a:p>
          <a:p>
            <a:pPr algn="l">
              <a:lnSpc>
                <a:spcPts val="2399"/>
              </a:lnSpc>
            </a:pPr>
            <a:endParaRPr lang="en-US" sz="1599" u="none" strike="noStrike">
              <a:solidFill>
                <a:srgbClr val="3B3B3B"/>
              </a:solidFill>
              <a:latin typeface="Poppins"/>
              <a:ea typeface="Poppins"/>
              <a:cs typeface="Poppins"/>
              <a:sym typeface="Poppins"/>
            </a:endParaRPr>
          </a:p>
        </p:txBody>
      </p:sp>
      <p:sp>
        <p:nvSpPr>
          <p:cNvPr id="28" name="TextBox 28"/>
          <p:cNvSpPr txBox="1"/>
          <p:nvPr/>
        </p:nvSpPr>
        <p:spPr>
          <a:xfrm>
            <a:off x="13059944" y="6354892"/>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“Wall of Thanks” or digital appreciation boards</a:t>
            </a:r>
          </a:p>
        </p:txBody>
      </p:sp>
      <p:sp>
        <p:nvSpPr>
          <p:cNvPr id="29" name="TextBox 29"/>
          <p:cNvSpPr txBox="1"/>
          <p:nvPr/>
        </p:nvSpPr>
        <p:spPr>
          <a:xfrm>
            <a:off x="13059944" y="7330252"/>
            <a:ext cx="4241322" cy="17678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Cr</a:t>
            </a:r>
            <a:r>
              <a:rPr lang="en-US" sz="1599" u="none" strike="noStrike">
                <a:solidFill>
                  <a:srgbClr val="3B3B3B"/>
                </a:solidFill>
                <a:latin typeface="Poppins"/>
                <a:ea typeface="Poppins"/>
                <a:cs typeface="Poppins"/>
                <a:sym typeface="Poppins"/>
              </a:rPr>
              <a:t>eate a physical or online space where staff and volunteers can post messages of gratitude. It’s a simple yet powerful way to foster a culture of appreciation.</a:t>
            </a:r>
          </a:p>
          <a:p>
            <a:pPr algn="l">
              <a:lnSpc>
                <a:spcPts val="2399"/>
              </a:lnSpc>
            </a:pPr>
            <a:endParaRPr lang="en-US" sz="1599" u="none" strike="noStrike">
              <a:solidFill>
                <a:srgbClr val="3B3B3B"/>
              </a:solidFill>
              <a:latin typeface="Poppins"/>
              <a:ea typeface="Poppins"/>
              <a:cs typeface="Poppins"/>
              <a:sym typeface="Poppins"/>
            </a:endParaRPr>
          </a:p>
        </p:txBody>
      </p:sp>
      <p:sp>
        <p:nvSpPr>
          <p:cNvPr id="30" name="TextBox 30"/>
          <p:cNvSpPr txBox="1"/>
          <p:nvPr/>
        </p:nvSpPr>
        <p:spPr>
          <a:xfrm>
            <a:off x="13558097" y="2836819"/>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Recognition tokens (e.g., badges, digital awards)</a:t>
            </a:r>
          </a:p>
        </p:txBody>
      </p:sp>
      <p:sp>
        <p:nvSpPr>
          <p:cNvPr id="31" name="TextBox 31"/>
          <p:cNvSpPr txBox="1"/>
          <p:nvPr/>
        </p:nvSpPr>
        <p:spPr>
          <a:xfrm>
            <a:off x="13391589" y="3791782"/>
            <a:ext cx="4241322" cy="117729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Gamify recognition with visual tokens that volunteers can collect or display. These can be tied to achievements, roles, or values.</a:t>
            </a:r>
          </a:p>
        </p:txBody>
      </p:sp>
      <p:sp>
        <p:nvSpPr>
          <p:cNvPr id="32" name="TextBox 32"/>
          <p:cNvSpPr txBox="1"/>
          <p:nvPr/>
        </p:nvSpPr>
        <p:spPr>
          <a:xfrm>
            <a:off x="1325299" y="6653628"/>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Volunteer spotlight stories on social media</a:t>
            </a:r>
          </a:p>
        </p:txBody>
      </p:sp>
      <p:sp>
        <p:nvSpPr>
          <p:cNvPr id="33" name="TextBox 33"/>
          <p:cNvSpPr txBox="1"/>
          <p:nvPr/>
        </p:nvSpPr>
        <p:spPr>
          <a:xfrm>
            <a:off x="1325299" y="7697917"/>
            <a:ext cx="4241322" cy="117729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Fea</a:t>
            </a:r>
            <a:r>
              <a:rPr lang="en-US" sz="1599" u="none" strike="noStrike">
                <a:solidFill>
                  <a:srgbClr val="3B3B3B"/>
                </a:solidFill>
                <a:latin typeface="Poppins"/>
                <a:ea typeface="Poppins"/>
                <a:cs typeface="Poppins"/>
                <a:sym typeface="Poppins"/>
              </a:rPr>
              <a:t>ture individual volunteers in posts or videos that highlight their journey, impact, and personality. It boosts morale and public awareness.</a:t>
            </a:r>
          </a:p>
        </p:txBody>
      </p:sp>
      <p:sp>
        <p:nvSpPr>
          <p:cNvPr id="34" name="AutoShape 34"/>
          <p:cNvSpPr/>
          <p:nvPr/>
        </p:nvSpPr>
        <p:spPr>
          <a:xfrm>
            <a:off x="1028700" y="1375957"/>
            <a:ext cx="8618855" cy="0"/>
          </a:xfrm>
          <a:prstGeom prst="line">
            <a:avLst/>
          </a:prstGeom>
          <a:ln w="38100" cap="flat">
            <a:solidFill>
              <a:srgbClr val="C72036"/>
            </a:solidFill>
            <a:prstDash val="solid"/>
            <a:headEnd type="none" w="sm" len="sm"/>
            <a:tailEnd type="none" w="sm" len="sm"/>
          </a:ln>
        </p:spPr>
        <p:txBody>
          <a:bodyPr/>
          <a:lstStyle/>
          <a:p>
            <a:endParaRPr lang="en-A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458445" y="3796591"/>
          <a:ext cx="14955162" cy="4829175"/>
        </p:xfrm>
        <a:graphic>
          <a:graphicData uri="http://schemas.openxmlformats.org/drawingml/2006/table">
            <a:tbl>
              <a:tblPr/>
              <a:tblGrid>
                <a:gridCol w="2694229">
                  <a:extLst>
                    <a:ext uri="{9D8B030D-6E8A-4147-A177-3AD203B41FA5}">
                      <a16:colId xmlns:a16="http://schemas.microsoft.com/office/drawing/2014/main" val="20000"/>
                    </a:ext>
                  </a:extLst>
                </a:gridCol>
                <a:gridCol w="12260933">
                  <a:extLst>
                    <a:ext uri="{9D8B030D-6E8A-4147-A177-3AD203B41FA5}">
                      <a16:colId xmlns:a16="http://schemas.microsoft.com/office/drawing/2014/main" val="20001"/>
                    </a:ext>
                  </a:extLst>
                </a:gridCol>
              </a:tblGrid>
              <a:tr h="812831">
                <a:tc>
                  <a:txBody>
                    <a:bodyPr/>
                    <a:lstStyle/>
                    <a:p>
                      <a:pPr algn="l">
                        <a:lnSpc>
                          <a:spcPts val="2519"/>
                        </a:lnSpc>
                        <a:defRPr/>
                      </a:pPr>
                      <a:r>
                        <a:rPr lang="en-US" sz="17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19"/>
                        </a:lnSpc>
                        <a:defRPr/>
                      </a:pPr>
                      <a:r>
                        <a:rPr lang="en-US" sz="1799"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1443971">
                <a:tc>
                  <a:txBody>
                    <a:bodyPr/>
                    <a:lstStyle/>
                    <a:p>
                      <a:pPr algn="l">
                        <a:lnSpc>
                          <a:spcPts val="2519"/>
                        </a:lnSpc>
                        <a:defRPr/>
                      </a:pPr>
                      <a:r>
                        <a:rPr lang="en-US" sz="1799" b="1">
                          <a:solidFill>
                            <a:srgbClr val="000000"/>
                          </a:solidFill>
                          <a:latin typeface="Poppins Bold"/>
                          <a:ea typeface="Poppins Bold"/>
                          <a:cs typeface="Poppins Bold"/>
                          <a:sym typeface="Poppins Bold"/>
                        </a:rPr>
                        <a:t>Leverage local talent: </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a:solidFill>
                            <a:srgbClr val="000000"/>
                          </a:solidFill>
                          <a:latin typeface="Poppins"/>
                          <a:ea typeface="Poppins"/>
                          <a:cs typeface="Poppins"/>
                          <a:sym typeface="Poppins"/>
                        </a:rPr>
                        <a:t>Engage current volunteers or community contacts with creative skills—such as artists, crafters, or designers—to co-create gifts. A local artist might donate a custom painting that symbolises the organisation’s service or impact.</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3971">
                <a:tc>
                  <a:txBody>
                    <a:bodyPr/>
                    <a:lstStyle/>
                    <a:p>
                      <a:pPr algn="l">
                        <a:lnSpc>
                          <a:spcPts val="2519"/>
                        </a:lnSpc>
                        <a:defRPr/>
                      </a:pPr>
                      <a:r>
                        <a:rPr lang="en-US" sz="1799" b="1">
                          <a:solidFill>
                            <a:srgbClr val="000000"/>
                          </a:solidFill>
                          <a:latin typeface="Poppins Bold"/>
                          <a:ea typeface="Poppins Bold"/>
                          <a:cs typeface="Poppins Bold"/>
                          <a:sym typeface="Poppins Bold"/>
                        </a:rPr>
                        <a:t>Partner with schools: </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a:solidFill>
                            <a:srgbClr val="000000"/>
                          </a:solidFill>
                          <a:latin typeface="Poppins"/>
                          <a:ea typeface="Poppins"/>
                          <a:cs typeface="Poppins"/>
                          <a:sym typeface="Poppins"/>
                        </a:rPr>
                        <a:t>Collaborate with local schools to have students write thank-you poems, stories, or create artwork that expresses appreciation for the volunteers that work with the children or school. These can be replicated and framed for a specific milestone/s.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8401">
                <a:tc>
                  <a:txBody>
                    <a:bodyPr/>
                    <a:lstStyle/>
                    <a:p>
                      <a:pPr algn="l">
                        <a:lnSpc>
                          <a:spcPts val="2519"/>
                        </a:lnSpc>
                        <a:defRPr/>
                      </a:pPr>
                      <a:r>
                        <a:rPr lang="en-US" sz="1799" b="1">
                          <a:solidFill>
                            <a:srgbClr val="000000"/>
                          </a:solidFill>
                          <a:latin typeface="Poppins Bold"/>
                          <a:ea typeface="Poppins Bold"/>
                          <a:cs typeface="Poppins Bold"/>
                          <a:sym typeface="Poppins Bold"/>
                        </a:rPr>
                        <a:t>Involve service participants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a:solidFill>
                            <a:srgbClr val="000000"/>
                          </a:solidFill>
                          <a:latin typeface="Poppins"/>
                          <a:ea typeface="Poppins"/>
                          <a:cs typeface="Poppins"/>
                          <a:sym typeface="Poppins"/>
                        </a:rPr>
                        <a:t>Ask individuals who benefit from the organisation’s services to write personal thank-you cards or messages. These heartfelt notes can be replicated and shared as part of recognition packages.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rot="-5400000">
            <a:off x="-2987956" y="4626262"/>
            <a:ext cx="7871389" cy="16021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a:t>
            </a:r>
            <a:r>
              <a:rPr lang="en-US" sz="4200" spc="-126">
                <a:solidFill>
                  <a:srgbClr val="F6F4F5"/>
                </a:solidFill>
                <a:latin typeface="Poppins"/>
                <a:ea typeface="Poppins"/>
                <a:cs typeface="Poppins"/>
                <a:sym typeface="Poppins"/>
              </a:rPr>
              <a:t> </a:t>
            </a:r>
            <a:r>
              <a:rPr lang="en-US" sz="4200" spc="-126">
                <a:solidFill>
                  <a:srgbClr val="C72036"/>
                </a:solidFill>
                <a:latin typeface="Poppins"/>
                <a:ea typeface="Poppins"/>
                <a:cs typeface="Poppins"/>
                <a:sym typeface="Poppins"/>
              </a:rPr>
              <a:t>Recognise</a:t>
            </a:r>
          </a:p>
        </p:txBody>
      </p:sp>
      <p:sp>
        <p:nvSpPr>
          <p:cNvPr id="4" name="TextBox 4"/>
          <p:cNvSpPr txBox="1"/>
          <p:nvPr/>
        </p:nvSpPr>
        <p:spPr>
          <a:xfrm>
            <a:off x="5874470" y="450215"/>
            <a:ext cx="8123112" cy="1165225"/>
          </a:xfrm>
          <a:prstGeom prst="rect">
            <a:avLst/>
          </a:prstGeom>
        </p:spPr>
        <p:txBody>
          <a:bodyPr lIns="0" tIns="0" rIns="0" bIns="0" rtlCol="0" anchor="t">
            <a:spAutoFit/>
          </a:bodyPr>
          <a:lstStyle/>
          <a:p>
            <a:pPr marL="0" lvl="0" indent="0" algn="l">
              <a:lnSpc>
                <a:spcPts val="4550"/>
              </a:lnSpc>
            </a:pPr>
            <a:r>
              <a:rPr lang="en-US" sz="3500" spc="-105">
                <a:solidFill>
                  <a:srgbClr val="C81C2C"/>
                </a:solidFill>
                <a:latin typeface="Poppins"/>
                <a:ea typeface="Poppins"/>
                <a:cs typeface="Poppins"/>
                <a:sym typeface="Poppins"/>
              </a:rPr>
              <a:t>Example of Design of Recognition Gifts</a:t>
            </a:r>
          </a:p>
          <a:p>
            <a:pPr marL="0" lvl="0" indent="0" algn="l">
              <a:lnSpc>
                <a:spcPts val="4550"/>
              </a:lnSpc>
            </a:pPr>
            <a:endParaRPr lang="en-US" sz="3500" spc="-105">
              <a:solidFill>
                <a:srgbClr val="C81C2C"/>
              </a:solidFill>
              <a:latin typeface="Poppins"/>
              <a:ea typeface="Poppins"/>
              <a:cs typeface="Poppins"/>
              <a:sym typeface="Poppins"/>
            </a:endParaRPr>
          </a:p>
        </p:txBody>
      </p:sp>
      <p:sp>
        <p:nvSpPr>
          <p:cNvPr id="5" name="TextBox 5"/>
          <p:cNvSpPr txBox="1"/>
          <p:nvPr/>
        </p:nvSpPr>
        <p:spPr>
          <a:xfrm>
            <a:off x="2535598" y="1529715"/>
            <a:ext cx="14800855" cy="1259205"/>
          </a:xfrm>
          <a:prstGeom prst="rect">
            <a:avLst/>
          </a:prstGeom>
        </p:spPr>
        <p:txBody>
          <a:bodyPr lIns="0" tIns="0" rIns="0" bIns="0" rtlCol="0" anchor="t">
            <a:spAutoFit/>
          </a:bodyPr>
          <a:lstStyle/>
          <a:p>
            <a:pPr algn="l">
              <a:lnSpc>
                <a:spcPts val="3300"/>
              </a:lnSpc>
            </a:pPr>
            <a:r>
              <a:rPr lang="en-US" sz="2200">
                <a:solidFill>
                  <a:srgbClr val="3B3B3B"/>
                </a:solidFill>
                <a:latin typeface="Poppins"/>
                <a:ea typeface="Poppins"/>
                <a:cs typeface="Poppins"/>
                <a:sym typeface="Poppins"/>
              </a:rPr>
              <a:t>Recogniti</a:t>
            </a:r>
            <a:r>
              <a:rPr lang="en-US" sz="2200" u="none" strike="noStrike">
                <a:solidFill>
                  <a:srgbClr val="3B3B3B"/>
                </a:solidFill>
                <a:latin typeface="Poppins"/>
                <a:ea typeface="Poppins"/>
                <a:cs typeface="Poppins"/>
                <a:sym typeface="Poppins"/>
              </a:rPr>
              <a:t>on gifts can be thoughtfully crafted to reflect the mission and values of the organisation, making them more meaningful and memorable. Rather than relying solely on generic items, consider creating tailored gifts that celebrate the unique identity of your organisation and community.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2555987"/>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Support: </a:t>
            </a:r>
            <a:r>
              <a:rPr lang="en-US" sz="5429">
                <a:solidFill>
                  <a:srgbClr val="C72036"/>
                </a:solidFill>
                <a:latin typeface="Poppins"/>
                <a:ea typeface="Poppins"/>
                <a:cs typeface="Poppins"/>
                <a:sym typeface="Poppins"/>
              </a:rPr>
              <a:t>Communicate</a:t>
            </a:r>
          </a:p>
        </p:txBody>
      </p:sp>
      <p:sp>
        <p:nvSpPr>
          <p:cNvPr id="4" name="AutoShape 4"/>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5" name="Group 5"/>
          <p:cNvGrpSpPr/>
          <p:nvPr/>
        </p:nvGrpSpPr>
        <p:grpSpPr>
          <a:xfrm>
            <a:off x="14675765" y="8701406"/>
            <a:ext cx="3038297" cy="1113789"/>
            <a:chOff x="0" y="0"/>
            <a:chExt cx="4051063" cy="1485052"/>
          </a:xfrm>
        </p:grpSpPr>
        <p:sp>
          <p:nvSpPr>
            <p:cNvPr id="6" name="Freeform 6"/>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
        <p:nvSpPr>
          <p:cNvPr id="7" name="TextBox 7"/>
          <p:cNvSpPr txBox="1"/>
          <p:nvPr/>
        </p:nvSpPr>
        <p:spPr>
          <a:xfrm>
            <a:off x="2210699" y="4700241"/>
            <a:ext cx="13866603" cy="3441174"/>
          </a:xfrm>
          <a:prstGeom prst="rect">
            <a:avLst/>
          </a:prstGeom>
        </p:spPr>
        <p:txBody>
          <a:bodyPr lIns="0" tIns="0" rIns="0" bIns="0" rtlCol="0" anchor="t">
            <a:spAutoFit/>
          </a:bodyPr>
          <a:lstStyle/>
          <a:p>
            <a:pPr algn="l">
              <a:lnSpc>
                <a:spcPts val="3003"/>
              </a:lnSpc>
            </a:pPr>
            <a:r>
              <a:rPr lang="en-US" sz="2145" i="1">
                <a:solidFill>
                  <a:srgbClr val="000000"/>
                </a:solidFill>
                <a:latin typeface="Poppins Italics"/>
                <a:ea typeface="Poppins Italics"/>
                <a:cs typeface="Poppins Italics"/>
                <a:sym typeface="Poppins Italics"/>
              </a:rPr>
              <a:t>Effective communication is the foundation of strong volunteer relationships. This section focuses on how your organisation keeps volunteers informed, engaged, and heard. You’ll assess your current communication methods, identify gaps, and explore strategies to improve clarity, consistency, and connection—while also considering automation and creative approaches.</a:t>
            </a:r>
          </a:p>
          <a:p>
            <a:pPr algn="l">
              <a:lnSpc>
                <a:spcPts val="3003"/>
              </a:lnSpc>
            </a:pPr>
            <a:endParaRPr lang="en-US" sz="2145" i="1">
              <a:solidFill>
                <a:srgbClr val="000000"/>
              </a:solidFill>
              <a:latin typeface="Poppins Italics"/>
              <a:ea typeface="Poppins Italics"/>
              <a:cs typeface="Poppins Italics"/>
              <a:sym typeface="Poppins Italics"/>
            </a:endParaRPr>
          </a:p>
          <a:p>
            <a:pPr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9D2E34"/>
                </a:solidFill>
                <a:latin typeface="Poppins Italics"/>
                <a:ea typeface="Poppins Italics"/>
                <a:cs typeface="Poppins Italics"/>
                <a:sym typeface="Poppins Italics"/>
              </a:rPr>
              <a:t>For this section, you will need to gather the second data set. You can use the Excel spreadsheet provided or employ your own method to capture the mentioned data set for the Design section of the review.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30186" y="4203195"/>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28700" y="6238845"/>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6">
              <a:alphaModFix amt="54000"/>
              <a:extLst>
                <a:ext uri="{96DAC541-7B7A-43D3-8B79-37D633B846F1}">
                  <asvg:svgBlip xmlns:asvg="http://schemas.microsoft.com/office/drawing/2016/SVG/main" r:embed="rId7"/>
                </a:ext>
              </a:extLst>
            </a:blip>
            <a:stretch>
              <a:fillRect l="-101" r="-101"/>
            </a:stretch>
          </a:blipFill>
        </p:spPr>
        <p:txBody>
          <a:bodyPr/>
          <a:lstStyle/>
          <a:p>
            <a:endParaRPr lang="en-AU"/>
          </a:p>
        </p:txBody>
      </p:sp>
      <p:grpSp>
        <p:nvGrpSpPr>
          <p:cNvPr id="5" name="Group 5"/>
          <p:cNvGrpSpPr/>
          <p:nvPr/>
        </p:nvGrpSpPr>
        <p:grpSpPr>
          <a:xfrm>
            <a:off x="10894871" y="2590755"/>
            <a:ext cx="5263185" cy="5398767"/>
            <a:chOff x="0" y="0"/>
            <a:chExt cx="7017580" cy="7198356"/>
          </a:xfrm>
        </p:grpSpPr>
        <p:sp>
          <p:nvSpPr>
            <p:cNvPr id="6" name="Freeform 6"/>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3725"/>
              </a:srgbClr>
            </a:solidFill>
            <a:ln w="12700">
              <a:noFill/>
            </a:ln>
          </p:spPr>
          <p:txBody>
            <a:bodyPr/>
            <a:lstStyle/>
            <a:p>
              <a:endParaRPr lang="en-AU"/>
            </a:p>
          </p:txBody>
        </p:sp>
      </p:grpSp>
      <p:grpSp>
        <p:nvGrpSpPr>
          <p:cNvPr id="7" name="Group 7"/>
          <p:cNvGrpSpPr/>
          <p:nvPr/>
        </p:nvGrpSpPr>
        <p:grpSpPr>
          <a:xfrm>
            <a:off x="14221003" y="8144511"/>
            <a:ext cx="3038297" cy="1113789"/>
            <a:chOff x="0" y="0"/>
            <a:chExt cx="4051063" cy="1485052"/>
          </a:xfrm>
        </p:grpSpPr>
        <p:sp>
          <p:nvSpPr>
            <p:cNvPr id="8" name="Freeform 8"/>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8"/>
              <a:stretch>
                <a:fillRect t="-86" b="-89"/>
              </a:stretch>
            </a:blipFill>
          </p:spPr>
          <p:txBody>
            <a:bodyPr/>
            <a:lstStyle/>
            <a:p>
              <a:endParaRPr lang="en-AU"/>
            </a:p>
          </p:txBody>
        </p:sp>
      </p:grpSp>
      <p:sp>
        <p:nvSpPr>
          <p:cNvPr id="9" name="TextBox 9"/>
          <p:cNvSpPr txBox="1"/>
          <p:nvPr/>
        </p:nvSpPr>
        <p:spPr>
          <a:xfrm>
            <a:off x="2959854" y="6431815"/>
            <a:ext cx="7584431" cy="1634793"/>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Frequency and clarity of communication  and who is responsible at each stage of communications.</a:t>
            </a:r>
          </a:p>
          <a:p>
            <a:pPr algn="l">
              <a:lnSpc>
                <a:spcPts val="3226"/>
              </a:lnSpc>
            </a:pPr>
            <a:endParaRPr lang="en-US" sz="2304">
              <a:solidFill>
                <a:srgbClr val="000000"/>
              </a:solidFill>
              <a:latin typeface="Poppins"/>
              <a:ea typeface="Poppins"/>
              <a:cs typeface="Poppins"/>
              <a:sym typeface="Poppins"/>
            </a:endParaRPr>
          </a:p>
        </p:txBody>
      </p:sp>
      <p:sp>
        <p:nvSpPr>
          <p:cNvPr id="10" name="TextBox 10"/>
          <p:cNvSpPr txBox="1"/>
          <p:nvPr/>
        </p:nvSpPr>
        <p:spPr>
          <a:xfrm>
            <a:off x="2959854" y="4146045"/>
            <a:ext cx="6973503" cy="1225750"/>
          </a:xfrm>
          <a:prstGeom prst="rect">
            <a:avLst/>
          </a:prstGeom>
        </p:spPr>
        <p:txBody>
          <a:bodyPr lIns="0" tIns="0" rIns="0" bIns="0" rtlCol="0" anchor="t">
            <a:spAutoFit/>
          </a:bodyPr>
          <a:lstStyle/>
          <a:p>
            <a:pPr marL="497502" lvl="1" indent="-248751" algn="l">
              <a:lnSpc>
                <a:spcPts val="3226"/>
              </a:lnSpc>
              <a:buFont typeface="Arial"/>
              <a:buChar char="•"/>
            </a:pPr>
            <a:r>
              <a:rPr lang="en-US" sz="2304" spc="-69">
                <a:solidFill>
                  <a:srgbClr val="000000"/>
                </a:solidFill>
                <a:latin typeface="Poppins"/>
                <a:ea typeface="Poppins"/>
                <a:cs typeface="Poppins"/>
                <a:sym typeface="Poppins"/>
              </a:rPr>
              <a:t>Gather information on what channels are used (email, SMS, social media, meetings)?</a:t>
            </a:r>
          </a:p>
          <a:p>
            <a:pPr algn="l">
              <a:lnSpc>
                <a:spcPts val="3226"/>
              </a:lnSpc>
            </a:pPr>
            <a:endParaRPr lang="en-US" sz="2304" spc="-69">
              <a:solidFill>
                <a:srgbClr val="000000"/>
              </a:solidFill>
              <a:latin typeface="Poppins"/>
              <a:ea typeface="Poppins"/>
              <a:cs typeface="Poppins"/>
              <a:sym typeface="Poppins"/>
            </a:endParaRPr>
          </a:p>
        </p:txBody>
      </p:sp>
      <p:sp>
        <p:nvSpPr>
          <p:cNvPr id="11" name="TextBox 11"/>
          <p:cNvSpPr txBox="1"/>
          <p:nvPr/>
        </p:nvSpPr>
        <p:spPr>
          <a:xfrm>
            <a:off x="1456160" y="1819275"/>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2907" y="3459246"/>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72907" y="5833064"/>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26539" y="7837014"/>
            <a:ext cx="950627" cy="1254954"/>
          </a:xfrm>
          <a:custGeom>
            <a:avLst/>
            <a:gdLst/>
            <a:ahLst/>
            <a:cxnLst/>
            <a:rect l="l" t="t" r="r" b="b"/>
            <a:pathLst>
              <a:path w="950627" h="1254954">
                <a:moveTo>
                  <a:pt x="0" y="0"/>
                </a:moveTo>
                <a:lnTo>
                  <a:pt x="950627" y="0"/>
                </a:lnTo>
                <a:lnTo>
                  <a:pt x="950627" y="1254954"/>
                </a:lnTo>
                <a:lnTo>
                  <a:pt x="0" y="1254954"/>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49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48627"/>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3005546" y="5775914"/>
            <a:ext cx="9310038" cy="1489600"/>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Is communication timely and relevant?</a:t>
            </a:r>
          </a:p>
          <a:p>
            <a:pPr marL="454323" lvl="1" indent="-227161" algn="l">
              <a:lnSpc>
                <a:spcPts val="2946"/>
              </a:lnSpc>
              <a:buFont typeface="Arial"/>
              <a:buChar char="•"/>
            </a:pPr>
            <a:r>
              <a:rPr lang="en-US" sz="2104">
                <a:solidFill>
                  <a:srgbClr val="000000"/>
                </a:solidFill>
                <a:latin typeface="Poppins"/>
                <a:ea typeface="Poppins"/>
                <a:cs typeface="Poppins"/>
                <a:sym typeface="Poppins"/>
              </a:rPr>
              <a:t> Evaluate if messages are sent with enough notice and tailored to the volunteer’s role or location. Are updates frequent enough to keep volunteers informed but not overwhelmed?</a:t>
            </a:r>
          </a:p>
        </p:txBody>
      </p:sp>
      <p:sp>
        <p:nvSpPr>
          <p:cNvPr id="11" name="TextBox 11"/>
          <p:cNvSpPr txBox="1"/>
          <p:nvPr/>
        </p:nvSpPr>
        <p:spPr>
          <a:xfrm>
            <a:off x="3025383" y="3429063"/>
            <a:ext cx="9310038" cy="1861075"/>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Are volunteers receiving the information they need?</a:t>
            </a:r>
          </a:p>
          <a:p>
            <a:pPr marL="454323" lvl="1" indent="-227161" algn="l">
              <a:lnSpc>
                <a:spcPts val="2946"/>
              </a:lnSpc>
              <a:buFont typeface="Arial"/>
              <a:buChar char="•"/>
            </a:pPr>
            <a:r>
              <a:rPr lang="en-US" sz="2104">
                <a:solidFill>
                  <a:srgbClr val="000000"/>
                </a:solidFill>
                <a:latin typeface="Poppins"/>
                <a:ea typeface="Poppins"/>
                <a:cs typeface="Poppins"/>
                <a:sym typeface="Poppins"/>
              </a:rPr>
              <a:t> Consider whether volunteers have access to clear instructions, schedules, role expectations, and updates. </a:t>
            </a:r>
          </a:p>
          <a:p>
            <a:pPr marL="454323" lvl="1" indent="-227161" algn="l">
              <a:lnSpc>
                <a:spcPts val="2946"/>
              </a:lnSpc>
              <a:buFont typeface="Arial"/>
              <a:buChar char="•"/>
            </a:pPr>
            <a:r>
              <a:rPr lang="en-US" sz="2104">
                <a:solidFill>
                  <a:srgbClr val="000000"/>
                </a:solidFill>
                <a:latin typeface="Poppins"/>
                <a:ea typeface="Poppins"/>
                <a:cs typeface="Poppins"/>
                <a:sym typeface="Poppins"/>
              </a:rPr>
              <a:t>Are onboarding materials and event details easy to find and understand?</a:t>
            </a:r>
          </a:p>
        </p:txBody>
      </p:sp>
      <p:sp>
        <p:nvSpPr>
          <p:cNvPr id="12" name="TextBox 12"/>
          <p:cNvSpPr txBox="1"/>
          <p:nvPr/>
        </p:nvSpPr>
        <p:spPr>
          <a:xfrm>
            <a:off x="3025383" y="7779864"/>
            <a:ext cx="9290202" cy="1861185"/>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000000"/>
                </a:solidFill>
                <a:latin typeface="Poppins"/>
                <a:ea typeface="Poppins"/>
                <a:cs typeface="Poppins"/>
                <a:sym typeface="Poppins"/>
              </a:rPr>
              <a:t>Are there gaps in communication across teams?</a:t>
            </a:r>
          </a:p>
          <a:p>
            <a:pPr marL="453390" lvl="1" indent="-226695" algn="l">
              <a:lnSpc>
                <a:spcPts val="2940"/>
              </a:lnSpc>
              <a:buFont typeface="Arial"/>
              <a:buChar char="•"/>
            </a:pPr>
            <a:r>
              <a:rPr lang="en-US" sz="2100">
                <a:solidFill>
                  <a:srgbClr val="000000"/>
                </a:solidFill>
                <a:latin typeface="Poppins"/>
                <a:ea typeface="Poppins"/>
                <a:cs typeface="Poppins"/>
                <a:sym typeface="Poppins"/>
              </a:rPr>
              <a:t> Identify if certain groups (e.g. remote volunteers, team leaders, new recruits) are missing out on key information. Are there inconsistencies in how messages are delivered across different platforms or teams?</a:t>
            </a:r>
          </a:p>
        </p:txBody>
      </p:sp>
      <p:sp>
        <p:nvSpPr>
          <p:cNvPr id="13" name="TextBox 13"/>
          <p:cNvSpPr txBox="1"/>
          <p:nvPr/>
        </p:nvSpPr>
        <p:spPr>
          <a:xfrm>
            <a:off x="1501853" y="21884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4" name="TextBox 14"/>
          <p:cNvSpPr txBox="1"/>
          <p:nvPr/>
        </p:nvSpPr>
        <p:spPr>
          <a:xfrm>
            <a:off x="1501853" y="1589281"/>
            <a:ext cx="14145646" cy="1327041"/>
          </a:xfrm>
          <a:prstGeom prst="rect">
            <a:avLst/>
          </a:prstGeom>
        </p:spPr>
        <p:txBody>
          <a:bodyPr lIns="0" tIns="0" rIns="0" bIns="0" rtlCol="0" anchor="t">
            <a:spAutoFit/>
          </a:bodyPr>
          <a:lstStyle/>
          <a:p>
            <a:pPr algn="l">
              <a:lnSpc>
                <a:spcPts val="3506"/>
              </a:lnSpc>
            </a:pPr>
            <a:r>
              <a:rPr lang="en-US" sz="2504" i="1">
                <a:solidFill>
                  <a:srgbClr val="000000"/>
                </a:solidFill>
                <a:latin typeface="Poppins Italics"/>
                <a:ea typeface="Poppins Italics"/>
                <a:cs typeface="Poppins Italics"/>
                <a:sym typeface="Poppins Italics"/>
              </a:rPr>
              <a:t>Now that you have mapped out your current communication information, it's time to review the current content using the below as a guide along with the resource aids provided for this section: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Strategies: </a:t>
            </a:r>
            <a:r>
              <a:rPr lang="en-US" sz="5429">
                <a:solidFill>
                  <a:srgbClr val="C81C2C"/>
                </a:solidFill>
                <a:latin typeface="Poppins"/>
                <a:ea typeface="Poppins"/>
                <a:cs typeface="Poppins"/>
                <a:sym typeface="Poppins"/>
              </a:rPr>
              <a:t>Communicate</a:t>
            </a:r>
          </a:p>
        </p:txBody>
      </p:sp>
      <p:sp>
        <p:nvSpPr>
          <p:cNvPr id="4" name="TextBox 4"/>
          <p:cNvSpPr txBox="1"/>
          <p:nvPr/>
        </p:nvSpPr>
        <p:spPr>
          <a:xfrm>
            <a:off x="2210699" y="4700241"/>
            <a:ext cx="13866603" cy="1536174"/>
          </a:xfrm>
          <a:prstGeom prst="rect">
            <a:avLst/>
          </a:prstGeom>
        </p:spPr>
        <p:txBody>
          <a:bodyPr lIns="0" tIns="0" rIns="0" bIns="0" rtlCol="0" anchor="t">
            <a:spAutoFit/>
          </a:bodyPr>
          <a:lstStyle/>
          <a:p>
            <a:pPr marL="0" lvl="0" indent="0" algn="l">
              <a:lnSpc>
                <a:spcPts val="3003"/>
              </a:lnSpc>
            </a:pPr>
            <a:r>
              <a:rPr lang="en-US" sz="2145" i="1" dirty="0">
                <a:solidFill>
                  <a:srgbClr val="000000"/>
                </a:solidFill>
                <a:latin typeface="Poppins Italics"/>
                <a:ea typeface="Poppins Italics"/>
                <a:cs typeface="Poppins Italics"/>
                <a:sym typeface="Poppins Italics"/>
              </a:rPr>
              <a:t>The following slides provide examples of strategic improvement steps that can be taken to support your programs.</a:t>
            </a:r>
          </a:p>
          <a:p>
            <a:pPr marL="0" lvl="0" indent="0" algn="l">
              <a:lnSpc>
                <a:spcPts val="3003"/>
              </a:lnSpc>
            </a:pPr>
            <a:endParaRPr lang="en-US" sz="2145" i="1" dirty="0">
              <a:solidFill>
                <a:srgbClr val="000000"/>
              </a:solidFill>
              <a:latin typeface="Poppins Italics"/>
              <a:ea typeface="Poppins Italics"/>
              <a:cs typeface="Poppins Italics"/>
              <a:sym typeface="Poppins Italics"/>
            </a:endParaRPr>
          </a:p>
          <a:p>
            <a:pPr marL="0" lvl="0" indent="0" algn="l">
              <a:lnSpc>
                <a:spcPts val="3003"/>
              </a:lnSpc>
            </a:pPr>
            <a:r>
              <a:rPr lang="en-US" sz="2145" i="1" dirty="0">
                <a:solidFill>
                  <a:srgbClr val="000000"/>
                </a:solidFill>
                <a:latin typeface="Poppins Italics"/>
                <a:ea typeface="Poppins Italics"/>
                <a:cs typeface="Poppins Italics"/>
                <a:sym typeface="Poppins Italic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8FF"/>
        </a:solidFill>
        <a:effectLst/>
      </p:bgPr>
    </p:bg>
    <p:spTree>
      <p:nvGrpSpPr>
        <p:cNvPr id="1" name=""/>
        <p:cNvGrpSpPr/>
        <p:nvPr/>
      </p:nvGrpSpPr>
      <p:grpSpPr>
        <a:xfrm>
          <a:off x="0" y="0"/>
          <a:ext cx="0" cy="0"/>
          <a:chOff x="0" y="0"/>
          <a:chExt cx="0" cy="0"/>
        </a:xfrm>
      </p:grpSpPr>
      <p:sp>
        <p:nvSpPr>
          <p:cNvPr id="2" name="Freeform 2"/>
          <p:cNvSpPr/>
          <p:nvPr/>
        </p:nvSpPr>
        <p:spPr>
          <a:xfrm>
            <a:off x="-716689" y="8019736"/>
            <a:ext cx="19498302" cy="19498302"/>
          </a:xfrm>
          <a:custGeom>
            <a:avLst/>
            <a:gdLst/>
            <a:ahLst/>
            <a:cxnLst/>
            <a:rect l="l" t="t" r="r" b="b"/>
            <a:pathLst>
              <a:path w="19498302" h="19498302">
                <a:moveTo>
                  <a:pt x="0" y="0"/>
                </a:moveTo>
                <a:lnTo>
                  <a:pt x="19498301" y="0"/>
                </a:lnTo>
                <a:lnTo>
                  <a:pt x="19498301" y="19498301"/>
                </a:lnTo>
                <a:lnTo>
                  <a:pt x="0" y="19498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3" name="Group 3"/>
          <p:cNvGrpSpPr/>
          <p:nvPr/>
        </p:nvGrpSpPr>
        <p:grpSpPr>
          <a:xfrm>
            <a:off x="4457322" y="4509131"/>
            <a:ext cx="1905544" cy="2923300"/>
            <a:chOff x="0" y="0"/>
            <a:chExt cx="908129" cy="1393164"/>
          </a:xfrm>
        </p:grpSpPr>
        <p:sp>
          <p:nvSpPr>
            <p:cNvPr id="4" name="Freeform 4"/>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5" name="TextBox 5"/>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10128223" y="4509131"/>
            <a:ext cx="1905544" cy="2923300"/>
            <a:chOff x="0" y="0"/>
            <a:chExt cx="908129" cy="1393164"/>
          </a:xfrm>
        </p:grpSpPr>
        <p:sp>
          <p:nvSpPr>
            <p:cNvPr id="7" name="Freeform 7"/>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8" name="TextBox 8"/>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9" name="Group 9"/>
          <p:cNvGrpSpPr/>
          <p:nvPr/>
        </p:nvGrpSpPr>
        <p:grpSpPr>
          <a:xfrm>
            <a:off x="1039649" y="2684761"/>
            <a:ext cx="4370445" cy="6399360"/>
            <a:chOff x="0" y="0"/>
            <a:chExt cx="1291150" cy="1890548"/>
          </a:xfrm>
        </p:grpSpPr>
        <p:sp>
          <p:nvSpPr>
            <p:cNvPr id="10" name="Freeform 10"/>
            <p:cNvSpPr/>
            <p:nvPr/>
          </p:nvSpPr>
          <p:spPr>
            <a:xfrm>
              <a:off x="0" y="0"/>
              <a:ext cx="1291150" cy="1890548"/>
            </a:xfrm>
            <a:custGeom>
              <a:avLst/>
              <a:gdLst/>
              <a:ahLst/>
              <a:cxnLst/>
              <a:rect l="l" t="t" r="r" b="b"/>
              <a:pathLst>
                <a:path w="1291150" h="1890548">
                  <a:moveTo>
                    <a:pt x="69086" y="0"/>
                  </a:moveTo>
                  <a:lnTo>
                    <a:pt x="1222065" y="0"/>
                  </a:lnTo>
                  <a:cubicBezTo>
                    <a:pt x="1260220" y="0"/>
                    <a:pt x="1291150" y="30931"/>
                    <a:pt x="1291150" y="69086"/>
                  </a:cubicBezTo>
                  <a:lnTo>
                    <a:pt x="1291150" y="1821462"/>
                  </a:lnTo>
                  <a:cubicBezTo>
                    <a:pt x="1291150" y="1859617"/>
                    <a:pt x="1260220" y="1890548"/>
                    <a:pt x="1222065" y="1890548"/>
                  </a:cubicBezTo>
                  <a:lnTo>
                    <a:pt x="69086" y="1890548"/>
                  </a:lnTo>
                  <a:cubicBezTo>
                    <a:pt x="30931" y="1890548"/>
                    <a:pt x="0" y="1859617"/>
                    <a:pt x="0" y="1821462"/>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1" name="TextBox 11"/>
            <p:cNvSpPr txBox="1"/>
            <p:nvPr/>
          </p:nvSpPr>
          <p:spPr>
            <a:xfrm>
              <a:off x="0" y="-38100"/>
              <a:ext cx="1291150" cy="1928648"/>
            </a:xfrm>
            <a:prstGeom prst="rect">
              <a:avLst/>
            </a:prstGeom>
          </p:spPr>
          <p:txBody>
            <a:bodyPr lIns="71438" tIns="71438" rIns="71438" bIns="71438" rtlCol="0" anchor="ctr"/>
            <a:lstStyle/>
            <a:p>
              <a:pPr marL="0" lvl="0" indent="0" algn="ctr">
                <a:lnSpc>
                  <a:spcPts val="2756"/>
                </a:lnSpc>
                <a:spcBef>
                  <a:spcPct val="0"/>
                </a:spcBef>
              </a:pPr>
              <a:endParaRPr/>
            </a:p>
          </p:txBody>
        </p:sp>
      </p:grpSp>
      <p:grpSp>
        <p:nvGrpSpPr>
          <p:cNvPr id="12" name="Group 12"/>
          <p:cNvGrpSpPr/>
          <p:nvPr/>
        </p:nvGrpSpPr>
        <p:grpSpPr>
          <a:xfrm>
            <a:off x="6701377" y="2684761"/>
            <a:ext cx="4370445" cy="6399360"/>
            <a:chOff x="0" y="0"/>
            <a:chExt cx="1291150" cy="1890548"/>
          </a:xfrm>
        </p:grpSpPr>
        <p:sp>
          <p:nvSpPr>
            <p:cNvPr id="13" name="Freeform 13"/>
            <p:cNvSpPr/>
            <p:nvPr/>
          </p:nvSpPr>
          <p:spPr>
            <a:xfrm>
              <a:off x="0" y="0"/>
              <a:ext cx="1291150" cy="1890548"/>
            </a:xfrm>
            <a:custGeom>
              <a:avLst/>
              <a:gdLst/>
              <a:ahLst/>
              <a:cxnLst/>
              <a:rect l="l" t="t" r="r" b="b"/>
              <a:pathLst>
                <a:path w="1291150" h="1890548">
                  <a:moveTo>
                    <a:pt x="69086" y="0"/>
                  </a:moveTo>
                  <a:lnTo>
                    <a:pt x="1222065" y="0"/>
                  </a:lnTo>
                  <a:cubicBezTo>
                    <a:pt x="1260220" y="0"/>
                    <a:pt x="1291150" y="30931"/>
                    <a:pt x="1291150" y="69086"/>
                  </a:cubicBezTo>
                  <a:lnTo>
                    <a:pt x="1291150" y="1821462"/>
                  </a:lnTo>
                  <a:cubicBezTo>
                    <a:pt x="1291150" y="1859617"/>
                    <a:pt x="1260220" y="1890548"/>
                    <a:pt x="1222065" y="1890548"/>
                  </a:cubicBezTo>
                  <a:lnTo>
                    <a:pt x="69086" y="1890548"/>
                  </a:lnTo>
                  <a:cubicBezTo>
                    <a:pt x="30931" y="1890548"/>
                    <a:pt x="0" y="1859617"/>
                    <a:pt x="0" y="1821462"/>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4" name="TextBox 14"/>
            <p:cNvSpPr txBox="1"/>
            <p:nvPr/>
          </p:nvSpPr>
          <p:spPr>
            <a:xfrm>
              <a:off x="0" y="-38100"/>
              <a:ext cx="1291150" cy="1928648"/>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15" name="AutoShape 15"/>
          <p:cNvSpPr/>
          <p:nvPr/>
        </p:nvSpPr>
        <p:spPr>
          <a:xfrm>
            <a:off x="1621498" y="4266244"/>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16" name="AutoShape 16"/>
          <p:cNvSpPr/>
          <p:nvPr/>
        </p:nvSpPr>
        <p:spPr>
          <a:xfrm>
            <a:off x="7293394" y="4242431"/>
            <a:ext cx="3012953" cy="0"/>
          </a:xfrm>
          <a:prstGeom prst="line">
            <a:avLst/>
          </a:prstGeom>
          <a:ln w="47625" cap="flat">
            <a:solidFill>
              <a:srgbClr val="C72036"/>
            </a:solidFill>
            <a:prstDash val="sysDot"/>
            <a:headEnd type="none" w="sm" len="sm"/>
            <a:tailEnd type="none" w="sm" len="sm"/>
          </a:ln>
        </p:spPr>
        <p:txBody>
          <a:bodyPr/>
          <a:lstStyle/>
          <a:p>
            <a:endParaRPr lang="en-AU"/>
          </a:p>
        </p:txBody>
      </p:sp>
      <p:grpSp>
        <p:nvGrpSpPr>
          <p:cNvPr id="17" name="Group 17"/>
          <p:cNvGrpSpPr/>
          <p:nvPr/>
        </p:nvGrpSpPr>
        <p:grpSpPr>
          <a:xfrm>
            <a:off x="15791727" y="4509138"/>
            <a:ext cx="1905544" cy="2923300"/>
            <a:chOff x="0" y="0"/>
            <a:chExt cx="908129" cy="1393164"/>
          </a:xfrm>
        </p:grpSpPr>
        <p:sp>
          <p:nvSpPr>
            <p:cNvPr id="18" name="Freeform 18"/>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19" name="TextBox 19"/>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20" name="Group 20"/>
          <p:cNvGrpSpPr/>
          <p:nvPr/>
        </p:nvGrpSpPr>
        <p:grpSpPr>
          <a:xfrm>
            <a:off x="12374053" y="2684761"/>
            <a:ext cx="4370445" cy="6399360"/>
            <a:chOff x="0" y="0"/>
            <a:chExt cx="1291150" cy="1890548"/>
          </a:xfrm>
        </p:grpSpPr>
        <p:sp>
          <p:nvSpPr>
            <p:cNvPr id="21" name="Freeform 21"/>
            <p:cNvSpPr/>
            <p:nvPr/>
          </p:nvSpPr>
          <p:spPr>
            <a:xfrm>
              <a:off x="0" y="0"/>
              <a:ext cx="1291150" cy="1890548"/>
            </a:xfrm>
            <a:custGeom>
              <a:avLst/>
              <a:gdLst/>
              <a:ahLst/>
              <a:cxnLst/>
              <a:rect l="l" t="t" r="r" b="b"/>
              <a:pathLst>
                <a:path w="1291150" h="1890548">
                  <a:moveTo>
                    <a:pt x="69086" y="0"/>
                  </a:moveTo>
                  <a:lnTo>
                    <a:pt x="1222065" y="0"/>
                  </a:lnTo>
                  <a:cubicBezTo>
                    <a:pt x="1260220" y="0"/>
                    <a:pt x="1291150" y="30931"/>
                    <a:pt x="1291150" y="69086"/>
                  </a:cubicBezTo>
                  <a:lnTo>
                    <a:pt x="1291150" y="1821462"/>
                  </a:lnTo>
                  <a:cubicBezTo>
                    <a:pt x="1291150" y="1859617"/>
                    <a:pt x="1260220" y="1890548"/>
                    <a:pt x="1222065" y="1890548"/>
                  </a:cubicBezTo>
                  <a:lnTo>
                    <a:pt x="69086" y="1890548"/>
                  </a:lnTo>
                  <a:cubicBezTo>
                    <a:pt x="30931" y="1890548"/>
                    <a:pt x="0" y="1859617"/>
                    <a:pt x="0" y="1821462"/>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22" name="TextBox 22"/>
            <p:cNvSpPr txBox="1"/>
            <p:nvPr/>
          </p:nvSpPr>
          <p:spPr>
            <a:xfrm>
              <a:off x="0" y="-38100"/>
              <a:ext cx="1291150" cy="1928648"/>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23" name="AutoShape 23"/>
          <p:cNvSpPr/>
          <p:nvPr/>
        </p:nvSpPr>
        <p:spPr>
          <a:xfrm>
            <a:off x="13052799" y="4242431"/>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24" name="TextBox 24"/>
          <p:cNvSpPr txBox="1"/>
          <p:nvPr/>
        </p:nvSpPr>
        <p:spPr>
          <a:xfrm>
            <a:off x="5410094" y="5408015"/>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u="none" strike="noStrike" spc="180">
                <a:solidFill>
                  <a:srgbClr val="FFFFFF"/>
                </a:solidFill>
                <a:latin typeface="Montserrat Ultra-Bold"/>
                <a:ea typeface="Montserrat Ultra-Bold"/>
                <a:cs typeface="Montserrat Ultra-Bold"/>
                <a:sym typeface="Montserrat Ultra-Bold"/>
              </a:rPr>
              <a:t>1</a:t>
            </a:r>
          </a:p>
        </p:txBody>
      </p:sp>
      <p:sp>
        <p:nvSpPr>
          <p:cNvPr id="25" name="TextBox 25"/>
          <p:cNvSpPr txBox="1"/>
          <p:nvPr/>
        </p:nvSpPr>
        <p:spPr>
          <a:xfrm>
            <a:off x="11122464" y="5560354"/>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2</a:t>
            </a:r>
          </a:p>
        </p:txBody>
      </p:sp>
      <p:sp>
        <p:nvSpPr>
          <p:cNvPr id="26" name="TextBox 26"/>
          <p:cNvSpPr txBox="1"/>
          <p:nvPr/>
        </p:nvSpPr>
        <p:spPr>
          <a:xfrm>
            <a:off x="1306596" y="4442456"/>
            <a:ext cx="3518356" cy="45774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Cre</a:t>
            </a:r>
            <a:r>
              <a:rPr lang="en-US" sz="1607" u="none" strike="noStrike">
                <a:solidFill>
                  <a:srgbClr val="1C1C1A"/>
                </a:solidFill>
                <a:latin typeface="Poppins"/>
                <a:ea typeface="Poppins"/>
                <a:cs typeface="Poppins"/>
                <a:sym typeface="Poppins"/>
              </a:rPr>
              <a:t>ate role-specific communication strategies that outline what information is shared, how often, and through which channels.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 Ensure messages are relevant to each volunteer’s responsibilities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Ensure volunteers know who to contact for questions, support, or escalation. </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Assign communication leads or coordinators for different teams or roles to streamline information flow.</a:t>
            </a:r>
          </a:p>
        </p:txBody>
      </p:sp>
      <p:sp>
        <p:nvSpPr>
          <p:cNvPr id="27" name="TextBox 27"/>
          <p:cNvSpPr txBox="1"/>
          <p:nvPr/>
        </p:nvSpPr>
        <p:spPr>
          <a:xfrm>
            <a:off x="7074002" y="4557089"/>
            <a:ext cx="3518356" cy="36630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R</a:t>
            </a:r>
            <a:r>
              <a:rPr lang="en-US" sz="1607" u="none" strike="noStrike">
                <a:solidFill>
                  <a:srgbClr val="1C1C1A"/>
                </a:solidFill>
                <a:latin typeface="Poppins"/>
                <a:ea typeface="Poppins"/>
                <a:cs typeface="Poppins"/>
                <a:sym typeface="Poppins"/>
              </a:rPr>
              <a:t>egularly collect input from volunteers through anonymous surveys, digital suggestion boxes, or informal check-ins. </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Use this feedback to refine communication practices and address concerns.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Recognise and Respond to Feedback Publicly</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 Show volunteers that their input leads to action.</a:t>
            </a:r>
          </a:p>
        </p:txBody>
      </p:sp>
      <p:sp>
        <p:nvSpPr>
          <p:cNvPr id="28" name="TextBox 28"/>
          <p:cNvSpPr txBox="1"/>
          <p:nvPr/>
        </p:nvSpPr>
        <p:spPr>
          <a:xfrm>
            <a:off x="1621498" y="2900750"/>
            <a:ext cx="3203453" cy="1189281"/>
          </a:xfrm>
          <a:prstGeom prst="rect">
            <a:avLst/>
          </a:prstGeom>
        </p:spPr>
        <p:txBody>
          <a:bodyPr lIns="0" tIns="0" rIns="0" bIns="0" rtlCol="0" anchor="t">
            <a:spAutoFit/>
          </a:bodyPr>
          <a:lstStyle/>
          <a:p>
            <a:pPr marL="0" lvl="0" indent="0" algn="l">
              <a:lnSpc>
                <a:spcPts val="2369"/>
              </a:lnSpc>
            </a:pPr>
            <a:r>
              <a:rPr lang="en-US" sz="1910" b="1">
                <a:solidFill>
                  <a:srgbClr val="1C1C1A"/>
                </a:solidFill>
                <a:latin typeface="Montserrat Ultra-Bold"/>
                <a:ea typeface="Montserrat Ultra-Bold"/>
                <a:cs typeface="Montserrat Ultra-Bold"/>
                <a:sym typeface="Montserrat Ultra-Bold"/>
              </a:rPr>
              <a:t>Develop a communication plan tailored to volunteer roles</a:t>
            </a:r>
          </a:p>
        </p:txBody>
      </p:sp>
      <p:sp>
        <p:nvSpPr>
          <p:cNvPr id="29" name="TextBox 29"/>
          <p:cNvSpPr txBox="1"/>
          <p:nvPr/>
        </p:nvSpPr>
        <p:spPr>
          <a:xfrm>
            <a:off x="7293394" y="2925949"/>
            <a:ext cx="3298964" cy="983107"/>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Include feedback loops (surveys, suggestion</a:t>
            </a:r>
          </a:p>
        </p:txBody>
      </p:sp>
      <p:sp>
        <p:nvSpPr>
          <p:cNvPr id="30" name="TextBox 30"/>
          <p:cNvSpPr txBox="1"/>
          <p:nvPr/>
        </p:nvSpPr>
        <p:spPr>
          <a:xfrm>
            <a:off x="16846167" y="5560361"/>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3</a:t>
            </a:r>
          </a:p>
        </p:txBody>
      </p:sp>
      <p:sp>
        <p:nvSpPr>
          <p:cNvPr id="31" name="TextBox 31"/>
          <p:cNvSpPr txBox="1"/>
          <p:nvPr/>
        </p:nvSpPr>
        <p:spPr>
          <a:xfrm>
            <a:off x="12893086" y="4557089"/>
            <a:ext cx="3518356" cy="42726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D</a:t>
            </a:r>
            <a:r>
              <a:rPr lang="en-US" sz="1607" u="none" strike="noStrike">
                <a:solidFill>
                  <a:srgbClr val="1C1C1A"/>
                </a:solidFill>
                <a:latin typeface="Poppins"/>
                <a:ea typeface="Poppins"/>
                <a:cs typeface="Poppins"/>
                <a:sym typeface="Poppins"/>
              </a:rPr>
              <a:t>eliver messages in various formats—email, SMS, printed handouts, video, or translated materials—to accommodate different preferences and accessibility needs.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Review communication channels, frequency, and content to identify gaps or redundancies. </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Use volunteer feedback and engagement data to assess effectiveness and make improvements.</a:t>
            </a:r>
          </a:p>
        </p:txBody>
      </p:sp>
      <p:sp>
        <p:nvSpPr>
          <p:cNvPr id="32" name="TextBox 32"/>
          <p:cNvSpPr txBox="1"/>
          <p:nvPr/>
        </p:nvSpPr>
        <p:spPr>
          <a:xfrm>
            <a:off x="13043497" y="2936153"/>
            <a:ext cx="3367945" cy="983107"/>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Use Multiple Formats to Increase Accessibility</a:t>
            </a:r>
          </a:p>
        </p:txBody>
      </p:sp>
      <p:sp>
        <p:nvSpPr>
          <p:cNvPr id="33" name="TextBox 33"/>
          <p:cNvSpPr txBox="1"/>
          <p:nvPr/>
        </p:nvSpPr>
        <p:spPr>
          <a:xfrm>
            <a:off x="1783097" y="1284610"/>
            <a:ext cx="16504903" cy="684530"/>
          </a:xfrm>
          <a:prstGeom prst="rect">
            <a:avLst/>
          </a:prstGeom>
        </p:spPr>
        <p:txBody>
          <a:bodyPr lIns="0" tIns="0" rIns="0" bIns="0" rtlCol="0" anchor="t">
            <a:spAutoFit/>
          </a:bodyPr>
          <a:lstStyle/>
          <a:p>
            <a:pPr marL="0" lvl="1" indent="0" algn="l">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COMMUNICATE</a:t>
            </a:r>
          </a:p>
        </p:txBody>
      </p:sp>
      <p:sp>
        <p:nvSpPr>
          <p:cNvPr id="34" name="AutoShape 34"/>
          <p:cNvSpPr/>
          <p:nvPr/>
        </p:nvSpPr>
        <p:spPr>
          <a:xfrm>
            <a:off x="1783139" y="2136127"/>
            <a:ext cx="8663773" cy="19050"/>
          </a:xfrm>
          <a:prstGeom prst="line">
            <a:avLst/>
          </a:prstGeom>
          <a:ln w="38100" cap="flat">
            <a:solidFill>
              <a:srgbClr val="C72036"/>
            </a:solidFill>
            <a:prstDash val="solid"/>
            <a:headEnd type="none" w="sm" len="sm"/>
            <a:tailEnd type="none" w="sm" len="sm"/>
          </a:ln>
        </p:spPr>
        <p:txBody>
          <a:bodyPr/>
          <a:lstStyle/>
          <a:p>
            <a:endParaRPr lang="en-AU"/>
          </a:p>
        </p:txBody>
      </p:sp>
      <p:sp>
        <p:nvSpPr>
          <p:cNvPr id="35" name="Freeform 35"/>
          <p:cNvSpPr/>
          <p:nvPr/>
        </p:nvSpPr>
        <p:spPr>
          <a:xfrm flipH="1">
            <a:off x="-1111606" y="-837105"/>
            <a:ext cx="3512646" cy="3161381"/>
          </a:xfrm>
          <a:custGeom>
            <a:avLst/>
            <a:gdLst/>
            <a:ahLst/>
            <a:cxnLst/>
            <a:rect l="l" t="t" r="r" b="b"/>
            <a:pathLst>
              <a:path w="3512646" h="3161381">
                <a:moveTo>
                  <a:pt x="3512646" y="0"/>
                </a:moveTo>
                <a:lnTo>
                  <a:pt x="0" y="0"/>
                </a:lnTo>
                <a:lnTo>
                  <a:pt x="0" y="3161381"/>
                </a:lnTo>
                <a:lnTo>
                  <a:pt x="3512646" y="3161381"/>
                </a:lnTo>
                <a:lnTo>
                  <a:pt x="3512646" y="0"/>
                </a:lnTo>
                <a:close/>
              </a:path>
            </a:pathLst>
          </a:custGeom>
          <a:blipFill>
            <a:blip r:embed="rId4">
              <a:alphaModFix amt="43999"/>
              <a:extLst>
                <a:ext uri="{96DAC541-7B7A-43D3-8B79-37D633B846F1}">
                  <asvg:svgBlip xmlns:asvg="http://schemas.microsoft.com/office/drawing/2016/SVG/main" r:embed="rId5"/>
                </a:ext>
              </a:extLst>
            </a:blip>
            <a:stretch>
              <a:fillRect l="-15" r="-15"/>
            </a:stretch>
          </a:blipFill>
        </p:spPr>
        <p:txBody>
          <a:bodyPr/>
          <a:lstStyle/>
          <a:p>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8184"/>
        </a:solidFill>
        <a:effectLst/>
      </p:bgPr>
    </p:bg>
    <p:spTree>
      <p:nvGrpSpPr>
        <p:cNvPr id="1" name=""/>
        <p:cNvGrpSpPr/>
        <p:nvPr/>
      </p:nvGrpSpPr>
      <p:grpSpPr>
        <a:xfrm>
          <a:off x="0" y="0"/>
          <a:ext cx="0" cy="0"/>
          <a:chOff x="0" y="0"/>
          <a:chExt cx="0" cy="0"/>
        </a:xfrm>
      </p:grpSpPr>
      <p:grpSp>
        <p:nvGrpSpPr>
          <p:cNvPr id="2" name="Group 2"/>
          <p:cNvGrpSpPr/>
          <p:nvPr/>
        </p:nvGrpSpPr>
        <p:grpSpPr>
          <a:xfrm>
            <a:off x="9871271" y="2229488"/>
            <a:ext cx="1296158" cy="129615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5" name="AutoShape 5"/>
          <p:cNvSpPr/>
          <p:nvPr/>
        </p:nvSpPr>
        <p:spPr>
          <a:xfrm>
            <a:off x="11474629" y="3835208"/>
            <a:ext cx="4953357" cy="30256"/>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6" name="Group 6"/>
          <p:cNvGrpSpPr/>
          <p:nvPr/>
        </p:nvGrpSpPr>
        <p:grpSpPr>
          <a:xfrm>
            <a:off x="9871271" y="4097878"/>
            <a:ext cx="1296158" cy="129615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9" name="AutoShape 9"/>
          <p:cNvSpPr/>
          <p:nvPr/>
        </p:nvSpPr>
        <p:spPr>
          <a:xfrm flipV="1">
            <a:off x="11474629" y="5688932"/>
            <a:ext cx="4953357" cy="14666"/>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10" name="Group 10"/>
          <p:cNvGrpSpPr/>
          <p:nvPr/>
        </p:nvGrpSpPr>
        <p:grpSpPr>
          <a:xfrm>
            <a:off x="9871271" y="5966268"/>
            <a:ext cx="1296158" cy="129615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13" name="AutoShape 13"/>
          <p:cNvSpPr/>
          <p:nvPr/>
        </p:nvSpPr>
        <p:spPr>
          <a:xfrm>
            <a:off x="11474629" y="7972038"/>
            <a:ext cx="4953486" cy="0"/>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14" name="Group 14"/>
          <p:cNvGrpSpPr/>
          <p:nvPr/>
        </p:nvGrpSpPr>
        <p:grpSpPr>
          <a:xfrm>
            <a:off x="9871271" y="8233976"/>
            <a:ext cx="1296158" cy="129615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17" name="AutoShape 17"/>
          <p:cNvSpPr/>
          <p:nvPr/>
        </p:nvSpPr>
        <p:spPr>
          <a:xfrm flipV="1">
            <a:off x="10063299" y="9732498"/>
            <a:ext cx="4953357" cy="15128"/>
          </a:xfrm>
          <a:prstGeom prst="line">
            <a:avLst/>
          </a:prstGeom>
          <a:ln w="28575" cap="flat">
            <a:solidFill>
              <a:srgbClr val="000000"/>
            </a:solidFill>
            <a:prstDash val="sysDash"/>
            <a:headEnd type="none" w="sm" len="sm"/>
            <a:tailEnd type="none" w="sm" len="sm"/>
          </a:ln>
        </p:spPr>
        <p:txBody>
          <a:bodyPr/>
          <a:lstStyle/>
          <a:p>
            <a:endParaRPr lang="en-AU"/>
          </a:p>
        </p:txBody>
      </p:sp>
      <p:sp>
        <p:nvSpPr>
          <p:cNvPr id="18" name="Freeform 18"/>
          <p:cNvSpPr/>
          <p:nvPr/>
        </p:nvSpPr>
        <p:spPr>
          <a:xfrm>
            <a:off x="10223437" y="2482532"/>
            <a:ext cx="772955" cy="771023"/>
          </a:xfrm>
          <a:custGeom>
            <a:avLst/>
            <a:gdLst/>
            <a:ahLst/>
            <a:cxnLst/>
            <a:rect l="l" t="t" r="r" b="b"/>
            <a:pathLst>
              <a:path w="772955" h="771023">
                <a:moveTo>
                  <a:pt x="0" y="0"/>
                </a:moveTo>
                <a:lnTo>
                  <a:pt x="772955" y="0"/>
                </a:lnTo>
                <a:lnTo>
                  <a:pt x="772955" y="771022"/>
                </a:lnTo>
                <a:lnTo>
                  <a:pt x="0" y="771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19" name="Freeform 19"/>
          <p:cNvSpPr/>
          <p:nvPr/>
        </p:nvSpPr>
        <p:spPr>
          <a:xfrm>
            <a:off x="10223437" y="4355313"/>
            <a:ext cx="591826" cy="781288"/>
          </a:xfrm>
          <a:custGeom>
            <a:avLst/>
            <a:gdLst/>
            <a:ahLst/>
            <a:cxnLst/>
            <a:rect l="l" t="t" r="r" b="b"/>
            <a:pathLst>
              <a:path w="591826" h="781288">
                <a:moveTo>
                  <a:pt x="0" y="0"/>
                </a:moveTo>
                <a:lnTo>
                  <a:pt x="591825" y="0"/>
                </a:lnTo>
                <a:lnTo>
                  <a:pt x="591825" y="781288"/>
                </a:lnTo>
                <a:lnTo>
                  <a:pt x="0" y="7812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0" name="Freeform 20"/>
          <p:cNvSpPr/>
          <p:nvPr/>
        </p:nvSpPr>
        <p:spPr>
          <a:xfrm>
            <a:off x="10148748" y="6243746"/>
            <a:ext cx="741202" cy="741202"/>
          </a:xfrm>
          <a:custGeom>
            <a:avLst/>
            <a:gdLst/>
            <a:ahLst/>
            <a:cxnLst/>
            <a:rect l="l" t="t" r="r" b="b"/>
            <a:pathLst>
              <a:path w="741202" h="741202">
                <a:moveTo>
                  <a:pt x="0" y="0"/>
                </a:moveTo>
                <a:lnTo>
                  <a:pt x="741203" y="0"/>
                </a:lnTo>
                <a:lnTo>
                  <a:pt x="741203" y="741202"/>
                </a:lnTo>
                <a:lnTo>
                  <a:pt x="0" y="7412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1" name="Freeform 21"/>
          <p:cNvSpPr/>
          <p:nvPr/>
        </p:nvSpPr>
        <p:spPr>
          <a:xfrm>
            <a:off x="10148748" y="8511453"/>
            <a:ext cx="741202" cy="741202"/>
          </a:xfrm>
          <a:custGeom>
            <a:avLst/>
            <a:gdLst/>
            <a:ahLst/>
            <a:cxnLst/>
            <a:rect l="l" t="t" r="r" b="b"/>
            <a:pathLst>
              <a:path w="741202" h="741202">
                <a:moveTo>
                  <a:pt x="0" y="0"/>
                </a:moveTo>
                <a:lnTo>
                  <a:pt x="741203" y="0"/>
                </a:lnTo>
                <a:lnTo>
                  <a:pt x="741203" y="741203"/>
                </a:lnTo>
                <a:lnTo>
                  <a:pt x="0" y="7412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2" name="Freeform 22"/>
          <p:cNvSpPr/>
          <p:nvPr/>
        </p:nvSpPr>
        <p:spPr>
          <a:xfrm>
            <a:off x="16624521" y="407188"/>
            <a:ext cx="1269558" cy="1243024"/>
          </a:xfrm>
          <a:custGeom>
            <a:avLst/>
            <a:gdLst/>
            <a:ahLst/>
            <a:cxnLst/>
            <a:rect l="l" t="t" r="r" b="b"/>
            <a:pathLst>
              <a:path w="1269558" h="1243024">
                <a:moveTo>
                  <a:pt x="0" y="0"/>
                </a:moveTo>
                <a:lnTo>
                  <a:pt x="1269558" y="0"/>
                </a:lnTo>
                <a:lnTo>
                  <a:pt x="1269558" y="1243024"/>
                </a:lnTo>
                <a:lnTo>
                  <a:pt x="0" y="1243024"/>
                </a:lnTo>
                <a:lnTo>
                  <a:pt x="0" y="0"/>
                </a:lnTo>
                <a:close/>
              </a:path>
            </a:pathLst>
          </a:custGeom>
          <a:blipFill>
            <a:blip r:embed="rId10"/>
            <a:stretch>
              <a:fillRect r="-168016"/>
            </a:stretch>
          </a:blipFill>
        </p:spPr>
        <p:txBody>
          <a:bodyPr/>
          <a:lstStyle/>
          <a:p>
            <a:endParaRPr lang="en-AU"/>
          </a:p>
        </p:txBody>
      </p:sp>
      <p:grpSp>
        <p:nvGrpSpPr>
          <p:cNvPr id="23" name="Group 23"/>
          <p:cNvGrpSpPr/>
          <p:nvPr/>
        </p:nvGrpSpPr>
        <p:grpSpPr>
          <a:xfrm>
            <a:off x="0" y="-25274"/>
            <a:ext cx="8669330" cy="10312274"/>
            <a:chOff x="0" y="0"/>
            <a:chExt cx="2283280" cy="2715990"/>
          </a:xfrm>
        </p:grpSpPr>
        <p:sp>
          <p:nvSpPr>
            <p:cNvPr id="24" name="Freeform 24"/>
            <p:cNvSpPr/>
            <p:nvPr/>
          </p:nvSpPr>
          <p:spPr>
            <a:xfrm>
              <a:off x="0" y="0"/>
              <a:ext cx="2283280" cy="2715990"/>
            </a:xfrm>
            <a:custGeom>
              <a:avLst/>
              <a:gdLst/>
              <a:ahLst/>
              <a:cxnLst/>
              <a:rect l="l" t="t" r="r" b="b"/>
              <a:pathLst>
                <a:path w="2283280" h="2715990">
                  <a:moveTo>
                    <a:pt x="0" y="0"/>
                  </a:moveTo>
                  <a:lnTo>
                    <a:pt x="2283280" y="0"/>
                  </a:lnTo>
                  <a:lnTo>
                    <a:pt x="2283280" y="2715990"/>
                  </a:lnTo>
                  <a:lnTo>
                    <a:pt x="0" y="2715990"/>
                  </a:lnTo>
                  <a:close/>
                </a:path>
              </a:pathLst>
            </a:custGeom>
            <a:solidFill>
              <a:srgbClr val="FFFFFF"/>
            </a:solidFill>
          </p:spPr>
          <p:txBody>
            <a:bodyPr/>
            <a:lstStyle/>
            <a:p>
              <a:endParaRPr lang="en-AU"/>
            </a:p>
          </p:txBody>
        </p:sp>
        <p:sp>
          <p:nvSpPr>
            <p:cNvPr id="25" name="TextBox 25"/>
            <p:cNvSpPr txBox="1"/>
            <p:nvPr/>
          </p:nvSpPr>
          <p:spPr>
            <a:xfrm>
              <a:off x="0" y="-66675"/>
              <a:ext cx="2283280" cy="2782665"/>
            </a:xfrm>
            <a:prstGeom prst="rect">
              <a:avLst/>
            </a:prstGeom>
          </p:spPr>
          <p:txBody>
            <a:bodyPr lIns="50800" tIns="50800" rIns="50800" bIns="50800" rtlCol="0" anchor="ctr"/>
            <a:lstStyle/>
            <a:p>
              <a:pPr algn="ctr">
                <a:lnSpc>
                  <a:spcPts val="3359"/>
                </a:lnSpc>
              </a:pPr>
              <a:endParaRPr/>
            </a:p>
          </p:txBody>
        </p:sp>
      </p:grpSp>
      <p:sp>
        <p:nvSpPr>
          <p:cNvPr id="26" name="TextBox 26"/>
          <p:cNvSpPr txBox="1"/>
          <p:nvPr/>
        </p:nvSpPr>
        <p:spPr>
          <a:xfrm>
            <a:off x="11474629" y="4679283"/>
            <a:ext cx="4953357" cy="64008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The resouce can be utilised independantly at your own pace.</a:t>
            </a:r>
          </a:p>
        </p:txBody>
      </p:sp>
      <p:sp>
        <p:nvSpPr>
          <p:cNvPr id="27" name="TextBox 27"/>
          <p:cNvSpPr txBox="1"/>
          <p:nvPr/>
        </p:nvSpPr>
        <p:spPr>
          <a:xfrm>
            <a:off x="11474759" y="1451101"/>
            <a:ext cx="2929154" cy="424815"/>
          </a:xfrm>
          <a:prstGeom prst="rect">
            <a:avLst/>
          </a:prstGeom>
        </p:spPr>
        <p:txBody>
          <a:bodyPr lIns="0" tIns="0" rIns="0" bIns="0" rtlCol="0" anchor="t">
            <a:spAutoFit/>
          </a:bodyPr>
          <a:lstStyle/>
          <a:p>
            <a:pPr algn="l">
              <a:lnSpc>
                <a:spcPts val="3359"/>
              </a:lnSpc>
            </a:pPr>
            <a:r>
              <a:rPr lang="en-US" sz="2400">
                <a:solidFill>
                  <a:srgbClr val="FFF3F3"/>
                </a:solidFill>
                <a:latin typeface="Poppins"/>
                <a:ea typeface="Poppins"/>
                <a:cs typeface="Poppins"/>
                <a:sym typeface="Poppins"/>
              </a:rPr>
              <a:t>Facilitation</a:t>
            </a:r>
          </a:p>
        </p:txBody>
      </p:sp>
      <p:sp>
        <p:nvSpPr>
          <p:cNvPr id="28" name="TextBox 28"/>
          <p:cNvSpPr txBox="1"/>
          <p:nvPr/>
        </p:nvSpPr>
        <p:spPr>
          <a:xfrm>
            <a:off x="11474759" y="2037841"/>
            <a:ext cx="4953357" cy="1583055"/>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The training can be completed with a facilitator in 3x 2 hour sessions.  As there are a number of data sets that need to be gathered- preparation is key to utilise the full benefit of these workshops</a:t>
            </a:r>
          </a:p>
        </p:txBody>
      </p:sp>
      <p:sp>
        <p:nvSpPr>
          <p:cNvPr id="29" name="TextBox 29"/>
          <p:cNvSpPr txBox="1"/>
          <p:nvPr/>
        </p:nvSpPr>
        <p:spPr>
          <a:xfrm>
            <a:off x="11474629" y="4044282"/>
            <a:ext cx="2929154" cy="408051"/>
          </a:xfrm>
          <a:prstGeom prst="rect">
            <a:avLst/>
          </a:prstGeom>
        </p:spPr>
        <p:txBody>
          <a:bodyPr lIns="0" tIns="0" rIns="0" bIns="0" rtlCol="0" anchor="t">
            <a:spAutoFit/>
          </a:bodyPr>
          <a:lstStyle/>
          <a:p>
            <a:pPr algn="l">
              <a:lnSpc>
                <a:spcPts val="3234"/>
              </a:lnSpc>
            </a:pPr>
            <a:r>
              <a:rPr lang="en-US" sz="2310" b="1">
                <a:solidFill>
                  <a:srgbClr val="FFF3F3"/>
                </a:solidFill>
                <a:latin typeface="Poppins Medium"/>
                <a:ea typeface="Poppins Medium"/>
                <a:cs typeface="Poppins Medium"/>
                <a:sym typeface="Poppins Medium"/>
              </a:rPr>
              <a:t>Independant</a:t>
            </a:r>
          </a:p>
        </p:txBody>
      </p:sp>
      <p:sp>
        <p:nvSpPr>
          <p:cNvPr id="30" name="TextBox 30"/>
          <p:cNvSpPr txBox="1"/>
          <p:nvPr/>
        </p:nvSpPr>
        <p:spPr>
          <a:xfrm>
            <a:off x="11474629" y="5818931"/>
            <a:ext cx="2929154" cy="424815"/>
          </a:xfrm>
          <a:prstGeom prst="rect">
            <a:avLst/>
          </a:prstGeom>
        </p:spPr>
        <p:txBody>
          <a:bodyPr lIns="0" tIns="0" rIns="0" bIns="0" rtlCol="0" anchor="t">
            <a:spAutoFit/>
          </a:bodyPr>
          <a:lstStyle/>
          <a:p>
            <a:pPr algn="l">
              <a:lnSpc>
                <a:spcPts val="3359"/>
              </a:lnSpc>
            </a:pPr>
            <a:r>
              <a:rPr lang="en-US" sz="2400" b="1">
                <a:solidFill>
                  <a:srgbClr val="FFF3F3"/>
                </a:solidFill>
                <a:latin typeface="Poppins Medium"/>
                <a:ea typeface="Poppins Medium"/>
                <a:cs typeface="Poppins Medium"/>
                <a:sym typeface="Poppins Medium"/>
              </a:rPr>
              <a:t>Resources</a:t>
            </a:r>
          </a:p>
        </p:txBody>
      </p:sp>
      <p:sp>
        <p:nvSpPr>
          <p:cNvPr id="31" name="TextBox 31"/>
          <p:cNvSpPr txBox="1"/>
          <p:nvPr/>
        </p:nvSpPr>
        <p:spPr>
          <a:xfrm>
            <a:off x="11474629" y="6270812"/>
            <a:ext cx="4953357" cy="1583055"/>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All resources relating to this review module can be found under this section of the  Module Webpage and should be downloaded and reviewed before beginning each module.</a:t>
            </a:r>
          </a:p>
        </p:txBody>
      </p:sp>
      <p:sp>
        <p:nvSpPr>
          <p:cNvPr id="32" name="TextBox 32"/>
          <p:cNvSpPr txBox="1"/>
          <p:nvPr/>
        </p:nvSpPr>
        <p:spPr>
          <a:xfrm>
            <a:off x="11474629" y="8170855"/>
            <a:ext cx="2929154" cy="424815"/>
          </a:xfrm>
          <a:prstGeom prst="rect">
            <a:avLst/>
          </a:prstGeom>
        </p:spPr>
        <p:txBody>
          <a:bodyPr lIns="0" tIns="0" rIns="0" bIns="0" rtlCol="0" anchor="t">
            <a:spAutoFit/>
          </a:bodyPr>
          <a:lstStyle/>
          <a:p>
            <a:pPr algn="l">
              <a:lnSpc>
                <a:spcPts val="3359"/>
              </a:lnSpc>
            </a:pPr>
            <a:r>
              <a:rPr lang="en-US" sz="2400" b="1">
                <a:solidFill>
                  <a:srgbClr val="FFF3F3"/>
                </a:solidFill>
                <a:latin typeface="Poppins Medium"/>
                <a:ea typeface="Poppins Medium"/>
                <a:cs typeface="Poppins Medium"/>
                <a:sym typeface="Poppins Medium"/>
              </a:rPr>
              <a:t>Help</a:t>
            </a:r>
          </a:p>
        </p:txBody>
      </p:sp>
      <p:sp>
        <p:nvSpPr>
          <p:cNvPr id="33" name="TextBox 33"/>
          <p:cNvSpPr txBox="1"/>
          <p:nvPr/>
        </p:nvSpPr>
        <p:spPr>
          <a:xfrm>
            <a:off x="11474629" y="8815380"/>
            <a:ext cx="4953357" cy="640079"/>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Should you require help please contact us at Info@seniors.org.au</a:t>
            </a:r>
          </a:p>
        </p:txBody>
      </p:sp>
      <p:sp>
        <p:nvSpPr>
          <p:cNvPr id="34" name="TextBox 34"/>
          <p:cNvSpPr txBox="1"/>
          <p:nvPr/>
        </p:nvSpPr>
        <p:spPr>
          <a:xfrm>
            <a:off x="1218016" y="4235684"/>
            <a:ext cx="5614259" cy="1945005"/>
          </a:xfrm>
          <a:prstGeom prst="rect">
            <a:avLst/>
          </a:prstGeom>
        </p:spPr>
        <p:txBody>
          <a:bodyPr lIns="0" tIns="0" rIns="0" bIns="0" rtlCol="0" anchor="t">
            <a:spAutoFit/>
          </a:bodyPr>
          <a:lstStyle/>
          <a:p>
            <a:pPr algn="l">
              <a:lnSpc>
                <a:spcPts val="7200"/>
              </a:lnSpc>
            </a:pPr>
            <a:r>
              <a:rPr lang="en-US" sz="7200">
                <a:solidFill>
                  <a:srgbClr val="C81C2C"/>
                </a:solidFill>
                <a:latin typeface="Poppins"/>
                <a:ea typeface="Poppins"/>
                <a:cs typeface="Poppins"/>
                <a:sym typeface="Poppins"/>
              </a:rPr>
              <a:t>Resource</a:t>
            </a:r>
          </a:p>
          <a:p>
            <a:pPr algn="l">
              <a:lnSpc>
                <a:spcPts val="7200"/>
              </a:lnSpc>
            </a:pPr>
            <a:r>
              <a:rPr lang="en-US" sz="7200">
                <a:solidFill>
                  <a:srgbClr val="000000"/>
                </a:solidFill>
                <a:latin typeface="Poppins"/>
                <a:ea typeface="Poppins"/>
                <a:cs typeface="Poppins"/>
                <a:sym typeface="Poppins"/>
              </a:rPr>
              <a:t>Instructions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8FF"/>
        </a:solidFill>
        <a:effectLst/>
      </p:bgPr>
    </p:bg>
    <p:spTree>
      <p:nvGrpSpPr>
        <p:cNvPr id="1" name=""/>
        <p:cNvGrpSpPr/>
        <p:nvPr/>
      </p:nvGrpSpPr>
      <p:grpSpPr>
        <a:xfrm>
          <a:off x="0" y="0"/>
          <a:ext cx="0" cy="0"/>
          <a:chOff x="0" y="0"/>
          <a:chExt cx="0" cy="0"/>
        </a:xfrm>
      </p:grpSpPr>
      <p:sp>
        <p:nvSpPr>
          <p:cNvPr id="2" name="Freeform 2"/>
          <p:cNvSpPr/>
          <p:nvPr/>
        </p:nvSpPr>
        <p:spPr>
          <a:xfrm>
            <a:off x="-716689" y="8019736"/>
            <a:ext cx="19498302" cy="19498302"/>
          </a:xfrm>
          <a:custGeom>
            <a:avLst/>
            <a:gdLst/>
            <a:ahLst/>
            <a:cxnLst/>
            <a:rect l="l" t="t" r="r" b="b"/>
            <a:pathLst>
              <a:path w="19498302" h="19498302">
                <a:moveTo>
                  <a:pt x="0" y="0"/>
                </a:moveTo>
                <a:lnTo>
                  <a:pt x="19498301" y="0"/>
                </a:lnTo>
                <a:lnTo>
                  <a:pt x="19498301" y="19498301"/>
                </a:lnTo>
                <a:lnTo>
                  <a:pt x="0" y="19498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3" name="Group 3"/>
          <p:cNvGrpSpPr/>
          <p:nvPr/>
        </p:nvGrpSpPr>
        <p:grpSpPr>
          <a:xfrm>
            <a:off x="4457322" y="4509131"/>
            <a:ext cx="1905544" cy="2923300"/>
            <a:chOff x="0" y="0"/>
            <a:chExt cx="908129" cy="1393164"/>
          </a:xfrm>
        </p:grpSpPr>
        <p:sp>
          <p:nvSpPr>
            <p:cNvPr id="4" name="Freeform 4"/>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5" name="TextBox 5"/>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10128223" y="4509131"/>
            <a:ext cx="1905544" cy="2923300"/>
            <a:chOff x="0" y="0"/>
            <a:chExt cx="908129" cy="1393164"/>
          </a:xfrm>
        </p:grpSpPr>
        <p:sp>
          <p:nvSpPr>
            <p:cNvPr id="7" name="Freeform 7"/>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8" name="TextBox 8"/>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9" name="Group 9"/>
          <p:cNvGrpSpPr/>
          <p:nvPr/>
        </p:nvGrpSpPr>
        <p:grpSpPr>
          <a:xfrm>
            <a:off x="1039649" y="2684761"/>
            <a:ext cx="4370445" cy="6879425"/>
            <a:chOff x="0" y="0"/>
            <a:chExt cx="1291150" cy="2032372"/>
          </a:xfrm>
        </p:grpSpPr>
        <p:sp>
          <p:nvSpPr>
            <p:cNvPr id="10" name="Freeform 10"/>
            <p:cNvSpPr/>
            <p:nvPr/>
          </p:nvSpPr>
          <p:spPr>
            <a:xfrm>
              <a:off x="0" y="0"/>
              <a:ext cx="1291150" cy="2032372"/>
            </a:xfrm>
            <a:custGeom>
              <a:avLst/>
              <a:gdLst/>
              <a:ahLst/>
              <a:cxnLst/>
              <a:rect l="l" t="t" r="r" b="b"/>
              <a:pathLst>
                <a:path w="1291150" h="2032372">
                  <a:moveTo>
                    <a:pt x="69086" y="0"/>
                  </a:moveTo>
                  <a:lnTo>
                    <a:pt x="1222065" y="0"/>
                  </a:lnTo>
                  <a:cubicBezTo>
                    <a:pt x="1260220" y="0"/>
                    <a:pt x="1291150" y="30931"/>
                    <a:pt x="1291150" y="69086"/>
                  </a:cubicBezTo>
                  <a:lnTo>
                    <a:pt x="1291150" y="1963287"/>
                  </a:lnTo>
                  <a:cubicBezTo>
                    <a:pt x="1291150" y="2001441"/>
                    <a:pt x="1260220" y="2032372"/>
                    <a:pt x="1222065" y="2032372"/>
                  </a:cubicBezTo>
                  <a:lnTo>
                    <a:pt x="69086" y="2032372"/>
                  </a:lnTo>
                  <a:cubicBezTo>
                    <a:pt x="30931" y="2032372"/>
                    <a:pt x="0" y="2001441"/>
                    <a:pt x="0" y="1963287"/>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1" name="TextBox 11"/>
            <p:cNvSpPr txBox="1"/>
            <p:nvPr/>
          </p:nvSpPr>
          <p:spPr>
            <a:xfrm>
              <a:off x="0" y="-38100"/>
              <a:ext cx="1291150" cy="2070472"/>
            </a:xfrm>
            <a:prstGeom prst="rect">
              <a:avLst/>
            </a:prstGeom>
          </p:spPr>
          <p:txBody>
            <a:bodyPr lIns="71438" tIns="71438" rIns="71438" bIns="71438" rtlCol="0" anchor="ctr"/>
            <a:lstStyle/>
            <a:p>
              <a:pPr marL="0" lvl="0" indent="0" algn="ctr">
                <a:lnSpc>
                  <a:spcPts val="2756"/>
                </a:lnSpc>
                <a:spcBef>
                  <a:spcPct val="0"/>
                </a:spcBef>
              </a:pPr>
              <a:endParaRPr/>
            </a:p>
          </p:txBody>
        </p:sp>
      </p:grpSp>
      <p:grpSp>
        <p:nvGrpSpPr>
          <p:cNvPr id="12" name="Group 12"/>
          <p:cNvGrpSpPr/>
          <p:nvPr/>
        </p:nvGrpSpPr>
        <p:grpSpPr>
          <a:xfrm>
            <a:off x="6701377" y="2684761"/>
            <a:ext cx="4370445" cy="6879425"/>
            <a:chOff x="0" y="0"/>
            <a:chExt cx="1291150" cy="2032372"/>
          </a:xfrm>
        </p:grpSpPr>
        <p:sp>
          <p:nvSpPr>
            <p:cNvPr id="13" name="Freeform 13"/>
            <p:cNvSpPr/>
            <p:nvPr/>
          </p:nvSpPr>
          <p:spPr>
            <a:xfrm>
              <a:off x="0" y="0"/>
              <a:ext cx="1291150" cy="2032372"/>
            </a:xfrm>
            <a:custGeom>
              <a:avLst/>
              <a:gdLst/>
              <a:ahLst/>
              <a:cxnLst/>
              <a:rect l="l" t="t" r="r" b="b"/>
              <a:pathLst>
                <a:path w="1291150" h="2032372">
                  <a:moveTo>
                    <a:pt x="69086" y="0"/>
                  </a:moveTo>
                  <a:lnTo>
                    <a:pt x="1222065" y="0"/>
                  </a:lnTo>
                  <a:cubicBezTo>
                    <a:pt x="1260220" y="0"/>
                    <a:pt x="1291150" y="30931"/>
                    <a:pt x="1291150" y="69086"/>
                  </a:cubicBezTo>
                  <a:lnTo>
                    <a:pt x="1291150" y="1963287"/>
                  </a:lnTo>
                  <a:cubicBezTo>
                    <a:pt x="1291150" y="2001441"/>
                    <a:pt x="1260220" y="2032372"/>
                    <a:pt x="1222065" y="2032372"/>
                  </a:cubicBezTo>
                  <a:lnTo>
                    <a:pt x="69086" y="2032372"/>
                  </a:lnTo>
                  <a:cubicBezTo>
                    <a:pt x="30931" y="2032372"/>
                    <a:pt x="0" y="2001441"/>
                    <a:pt x="0" y="1963287"/>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14" name="TextBox 14"/>
            <p:cNvSpPr txBox="1"/>
            <p:nvPr/>
          </p:nvSpPr>
          <p:spPr>
            <a:xfrm>
              <a:off x="0" y="-38100"/>
              <a:ext cx="1291150" cy="2070472"/>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15" name="AutoShape 15"/>
          <p:cNvSpPr/>
          <p:nvPr/>
        </p:nvSpPr>
        <p:spPr>
          <a:xfrm>
            <a:off x="1621498" y="4266244"/>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16" name="AutoShape 16"/>
          <p:cNvSpPr/>
          <p:nvPr/>
        </p:nvSpPr>
        <p:spPr>
          <a:xfrm>
            <a:off x="7293394" y="4242431"/>
            <a:ext cx="3012953" cy="0"/>
          </a:xfrm>
          <a:prstGeom prst="line">
            <a:avLst/>
          </a:prstGeom>
          <a:ln w="47625" cap="flat">
            <a:solidFill>
              <a:srgbClr val="C72036"/>
            </a:solidFill>
            <a:prstDash val="sysDot"/>
            <a:headEnd type="none" w="sm" len="sm"/>
            <a:tailEnd type="none" w="sm" len="sm"/>
          </a:ln>
        </p:spPr>
        <p:txBody>
          <a:bodyPr/>
          <a:lstStyle/>
          <a:p>
            <a:endParaRPr lang="en-AU"/>
          </a:p>
        </p:txBody>
      </p:sp>
      <p:grpSp>
        <p:nvGrpSpPr>
          <p:cNvPr id="17" name="Group 17"/>
          <p:cNvGrpSpPr/>
          <p:nvPr/>
        </p:nvGrpSpPr>
        <p:grpSpPr>
          <a:xfrm>
            <a:off x="15791727" y="4509138"/>
            <a:ext cx="1905544" cy="2923300"/>
            <a:chOff x="0" y="0"/>
            <a:chExt cx="908129" cy="1393164"/>
          </a:xfrm>
        </p:grpSpPr>
        <p:sp>
          <p:nvSpPr>
            <p:cNvPr id="18" name="Freeform 18"/>
            <p:cNvSpPr/>
            <p:nvPr/>
          </p:nvSpPr>
          <p:spPr>
            <a:xfrm>
              <a:off x="12190" y="0"/>
              <a:ext cx="888974" cy="1393164"/>
            </a:xfrm>
            <a:custGeom>
              <a:avLst/>
              <a:gdLst/>
              <a:ahLst/>
              <a:cxnLst/>
              <a:rect l="l" t="t" r="r" b="b"/>
              <a:pathLst>
                <a:path w="888974" h="1393164">
                  <a:moveTo>
                    <a:pt x="36564" y="0"/>
                  </a:moveTo>
                  <a:lnTo>
                    <a:pt x="643985" y="0"/>
                  </a:lnTo>
                  <a:cubicBezTo>
                    <a:pt x="672877" y="0"/>
                    <a:pt x="698302" y="19068"/>
                    <a:pt x="706392" y="46803"/>
                  </a:cubicBezTo>
                  <a:lnTo>
                    <a:pt x="882286" y="649779"/>
                  </a:lnTo>
                  <a:cubicBezTo>
                    <a:pt x="891203" y="680344"/>
                    <a:pt x="891203" y="712820"/>
                    <a:pt x="882286" y="743385"/>
                  </a:cubicBezTo>
                  <a:lnTo>
                    <a:pt x="706392" y="1346361"/>
                  </a:lnTo>
                  <a:cubicBezTo>
                    <a:pt x="698302" y="1374096"/>
                    <a:pt x="672877" y="1393164"/>
                    <a:pt x="643985" y="1393164"/>
                  </a:cubicBezTo>
                  <a:lnTo>
                    <a:pt x="36564" y="1393164"/>
                  </a:lnTo>
                  <a:cubicBezTo>
                    <a:pt x="25055" y="1393164"/>
                    <a:pt x="14218" y="1387745"/>
                    <a:pt x="7312" y="1378538"/>
                  </a:cubicBezTo>
                  <a:cubicBezTo>
                    <a:pt x="407" y="1369331"/>
                    <a:pt x="-1760" y="1357409"/>
                    <a:pt x="1463" y="1346361"/>
                  </a:cubicBezTo>
                  <a:lnTo>
                    <a:pt x="177357" y="743385"/>
                  </a:lnTo>
                  <a:cubicBezTo>
                    <a:pt x="186273" y="712820"/>
                    <a:pt x="186273" y="680344"/>
                    <a:pt x="177357" y="649779"/>
                  </a:cubicBezTo>
                  <a:lnTo>
                    <a:pt x="1463" y="46803"/>
                  </a:lnTo>
                  <a:cubicBezTo>
                    <a:pt x="-1760" y="35755"/>
                    <a:pt x="407" y="23834"/>
                    <a:pt x="7312" y="14626"/>
                  </a:cubicBezTo>
                  <a:cubicBezTo>
                    <a:pt x="14218" y="5419"/>
                    <a:pt x="25055" y="0"/>
                    <a:pt x="36564" y="0"/>
                  </a:cubicBezTo>
                  <a:close/>
                </a:path>
              </a:pathLst>
            </a:custGeom>
            <a:solidFill>
              <a:srgbClr val="C72036"/>
            </a:solidFill>
          </p:spPr>
          <p:txBody>
            <a:bodyPr/>
            <a:lstStyle/>
            <a:p>
              <a:endParaRPr lang="en-AU"/>
            </a:p>
          </p:txBody>
        </p:sp>
        <p:sp>
          <p:nvSpPr>
            <p:cNvPr id="19" name="TextBox 19"/>
            <p:cNvSpPr txBox="1"/>
            <p:nvPr/>
          </p:nvSpPr>
          <p:spPr>
            <a:xfrm>
              <a:off x="177800" y="-38100"/>
              <a:ext cx="654129" cy="1431264"/>
            </a:xfrm>
            <a:prstGeom prst="rect">
              <a:avLst/>
            </a:prstGeom>
          </p:spPr>
          <p:txBody>
            <a:bodyPr lIns="50800" tIns="50800" rIns="50800" bIns="50800" rtlCol="0" anchor="ctr"/>
            <a:lstStyle/>
            <a:p>
              <a:pPr algn="ctr">
                <a:lnSpc>
                  <a:spcPts val="3079"/>
                </a:lnSpc>
              </a:pPr>
              <a:endParaRPr/>
            </a:p>
          </p:txBody>
        </p:sp>
      </p:grpSp>
      <p:grpSp>
        <p:nvGrpSpPr>
          <p:cNvPr id="20" name="Group 20"/>
          <p:cNvGrpSpPr/>
          <p:nvPr/>
        </p:nvGrpSpPr>
        <p:grpSpPr>
          <a:xfrm>
            <a:off x="12374053" y="2684761"/>
            <a:ext cx="4370445" cy="6879425"/>
            <a:chOff x="0" y="0"/>
            <a:chExt cx="1291150" cy="2032372"/>
          </a:xfrm>
        </p:grpSpPr>
        <p:sp>
          <p:nvSpPr>
            <p:cNvPr id="21" name="Freeform 21"/>
            <p:cNvSpPr/>
            <p:nvPr/>
          </p:nvSpPr>
          <p:spPr>
            <a:xfrm>
              <a:off x="0" y="0"/>
              <a:ext cx="1291150" cy="2032372"/>
            </a:xfrm>
            <a:custGeom>
              <a:avLst/>
              <a:gdLst/>
              <a:ahLst/>
              <a:cxnLst/>
              <a:rect l="l" t="t" r="r" b="b"/>
              <a:pathLst>
                <a:path w="1291150" h="2032372">
                  <a:moveTo>
                    <a:pt x="69086" y="0"/>
                  </a:moveTo>
                  <a:lnTo>
                    <a:pt x="1222065" y="0"/>
                  </a:lnTo>
                  <a:cubicBezTo>
                    <a:pt x="1260220" y="0"/>
                    <a:pt x="1291150" y="30931"/>
                    <a:pt x="1291150" y="69086"/>
                  </a:cubicBezTo>
                  <a:lnTo>
                    <a:pt x="1291150" y="1963287"/>
                  </a:lnTo>
                  <a:cubicBezTo>
                    <a:pt x="1291150" y="2001441"/>
                    <a:pt x="1260220" y="2032372"/>
                    <a:pt x="1222065" y="2032372"/>
                  </a:cubicBezTo>
                  <a:lnTo>
                    <a:pt x="69086" y="2032372"/>
                  </a:lnTo>
                  <a:cubicBezTo>
                    <a:pt x="30931" y="2032372"/>
                    <a:pt x="0" y="2001441"/>
                    <a:pt x="0" y="1963287"/>
                  </a:cubicBezTo>
                  <a:lnTo>
                    <a:pt x="0" y="69086"/>
                  </a:lnTo>
                  <a:cubicBezTo>
                    <a:pt x="0" y="30931"/>
                    <a:pt x="30931" y="0"/>
                    <a:pt x="69086" y="0"/>
                  </a:cubicBezTo>
                  <a:close/>
                </a:path>
              </a:pathLst>
            </a:custGeom>
            <a:solidFill>
              <a:srgbClr val="F8CBC6"/>
            </a:solidFill>
            <a:ln cap="rnd">
              <a:noFill/>
              <a:prstDash val="solid"/>
              <a:round/>
            </a:ln>
          </p:spPr>
          <p:txBody>
            <a:bodyPr/>
            <a:lstStyle/>
            <a:p>
              <a:endParaRPr lang="en-AU"/>
            </a:p>
          </p:txBody>
        </p:sp>
        <p:sp>
          <p:nvSpPr>
            <p:cNvPr id="22" name="TextBox 22"/>
            <p:cNvSpPr txBox="1"/>
            <p:nvPr/>
          </p:nvSpPr>
          <p:spPr>
            <a:xfrm>
              <a:off x="0" y="-38100"/>
              <a:ext cx="1291150" cy="2070472"/>
            </a:xfrm>
            <a:prstGeom prst="rect">
              <a:avLst/>
            </a:prstGeom>
          </p:spPr>
          <p:txBody>
            <a:bodyPr lIns="71438" tIns="71438" rIns="71438" bIns="71438" rtlCol="0" anchor="ctr"/>
            <a:lstStyle/>
            <a:p>
              <a:pPr marL="0" lvl="0" indent="0" algn="ctr">
                <a:lnSpc>
                  <a:spcPts val="2756"/>
                </a:lnSpc>
                <a:spcBef>
                  <a:spcPct val="0"/>
                </a:spcBef>
              </a:pPr>
              <a:endParaRPr/>
            </a:p>
          </p:txBody>
        </p:sp>
      </p:grpSp>
      <p:sp>
        <p:nvSpPr>
          <p:cNvPr id="23" name="AutoShape 23"/>
          <p:cNvSpPr/>
          <p:nvPr/>
        </p:nvSpPr>
        <p:spPr>
          <a:xfrm>
            <a:off x="13052799" y="4242431"/>
            <a:ext cx="3012953" cy="0"/>
          </a:xfrm>
          <a:prstGeom prst="line">
            <a:avLst/>
          </a:prstGeom>
          <a:ln w="47625" cap="flat">
            <a:solidFill>
              <a:srgbClr val="C72036"/>
            </a:solidFill>
            <a:prstDash val="sysDot"/>
            <a:headEnd type="none" w="sm" len="sm"/>
            <a:tailEnd type="none" w="sm" len="sm"/>
          </a:ln>
        </p:spPr>
        <p:txBody>
          <a:bodyPr/>
          <a:lstStyle/>
          <a:p>
            <a:endParaRPr lang="en-AU"/>
          </a:p>
        </p:txBody>
      </p:sp>
      <p:sp>
        <p:nvSpPr>
          <p:cNvPr id="24" name="TextBox 24"/>
          <p:cNvSpPr txBox="1"/>
          <p:nvPr/>
        </p:nvSpPr>
        <p:spPr>
          <a:xfrm>
            <a:off x="5410094" y="5408015"/>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u="none" strike="noStrike" spc="180">
                <a:solidFill>
                  <a:srgbClr val="FFFFFF"/>
                </a:solidFill>
                <a:latin typeface="Montserrat Ultra-Bold"/>
                <a:ea typeface="Montserrat Ultra-Bold"/>
                <a:cs typeface="Montserrat Ultra-Bold"/>
                <a:sym typeface="Montserrat Ultra-Bold"/>
              </a:rPr>
              <a:t>1</a:t>
            </a:r>
          </a:p>
        </p:txBody>
      </p:sp>
      <p:sp>
        <p:nvSpPr>
          <p:cNvPr id="25" name="TextBox 25"/>
          <p:cNvSpPr txBox="1"/>
          <p:nvPr/>
        </p:nvSpPr>
        <p:spPr>
          <a:xfrm>
            <a:off x="11122464" y="5560354"/>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2</a:t>
            </a:r>
          </a:p>
        </p:txBody>
      </p:sp>
      <p:sp>
        <p:nvSpPr>
          <p:cNvPr id="26" name="TextBox 26"/>
          <p:cNvSpPr txBox="1"/>
          <p:nvPr/>
        </p:nvSpPr>
        <p:spPr>
          <a:xfrm>
            <a:off x="1358338" y="4442463"/>
            <a:ext cx="3518356" cy="48822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Choose tools that suit your team’s size and tech comfort level.</a:t>
            </a:r>
          </a:p>
          <a:p>
            <a:pPr marL="346981" lvl="1" indent="-173490" algn="l">
              <a:lnSpc>
                <a:spcPts val="2410"/>
              </a:lnSpc>
              <a:buFont typeface="Arial"/>
              <a:buChar char="•"/>
            </a:pPr>
            <a:r>
              <a:rPr lang="en-US" sz="1607">
                <a:solidFill>
                  <a:srgbClr val="1C1C1A"/>
                </a:solidFill>
                <a:latin typeface="Poppins"/>
                <a:ea typeface="Poppins"/>
                <a:cs typeface="Poppins"/>
                <a:sym typeface="Poppins"/>
              </a:rPr>
              <a:t> Mailchimp is ideal for newsletters; Slack supports team collaboration; WhatsApp is great for quick updates and group chats.</a:t>
            </a:r>
          </a:p>
          <a:p>
            <a:pPr marL="346981" lvl="1" indent="-173490" algn="l">
              <a:lnSpc>
                <a:spcPts val="2410"/>
              </a:lnSpc>
              <a:buFont typeface="Arial"/>
              <a:buChar char="•"/>
            </a:pPr>
            <a:r>
              <a:rPr lang="en-US" sz="1607">
                <a:solidFill>
                  <a:srgbClr val="1C1C1A"/>
                </a:solidFill>
                <a:latin typeface="Poppins"/>
                <a:ea typeface="Poppins"/>
                <a:cs typeface="Poppins"/>
                <a:sym typeface="Poppins"/>
              </a:rPr>
              <a:t>Develop reusable templates for onboarding emails, event reminders, thank-you notes, and emergency alerts.</a:t>
            </a:r>
          </a:p>
          <a:p>
            <a:pPr marL="346981" lvl="1" indent="-173490" algn="l">
              <a:lnSpc>
                <a:spcPts val="2410"/>
              </a:lnSpc>
              <a:buFont typeface="Arial"/>
              <a:buChar char="•"/>
            </a:pPr>
            <a:r>
              <a:rPr lang="en-US" sz="1607">
                <a:solidFill>
                  <a:srgbClr val="1C1C1A"/>
                </a:solidFill>
                <a:latin typeface="Poppins"/>
                <a:ea typeface="Poppins"/>
                <a:cs typeface="Poppins"/>
                <a:sym typeface="Poppins"/>
              </a:rPr>
              <a:t>Monitor open rates, click-throughs, and response times to evaluate communication effectiveness. </a:t>
            </a:r>
          </a:p>
        </p:txBody>
      </p:sp>
      <p:sp>
        <p:nvSpPr>
          <p:cNvPr id="27" name="TextBox 27"/>
          <p:cNvSpPr txBox="1"/>
          <p:nvPr/>
        </p:nvSpPr>
        <p:spPr>
          <a:xfrm>
            <a:off x="7074002" y="4557089"/>
            <a:ext cx="3518356" cy="42726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Use </a:t>
            </a:r>
            <a:r>
              <a:rPr lang="en-US" sz="1607" u="none" strike="noStrike">
                <a:solidFill>
                  <a:srgbClr val="1C1C1A"/>
                </a:solidFill>
                <a:latin typeface="Poppins"/>
                <a:ea typeface="Poppins"/>
                <a:cs typeface="Poppins"/>
                <a:sym typeface="Poppins"/>
              </a:rPr>
              <a:t>email or form-based auto-replies to acknowledge volunteer queries and provide links to FAQs or resources. </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This helps manage expectations and ensures timely responses.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Connect your volunteer management system-If used- (e.g., BetterImpact, Golden) with email platforms to personalise messages based on volunteer data (e.g., role, location, milestones).</a:t>
            </a:r>
          </a:p>
        </p:txBody>
      </p:sp>
      <p:sp>
        <p:nvSpPr>
          <p:cNvPr id="28" name="TextBox 28"/>
          <p:cNvSpPr txBox="1"/>
          <p:nvPr/>
        </p:nvSpPr>
        <p:spPr>
          <a:xfrm>
            <a:off x="1621498" y="2900750"/>
            <a:ext cx="3203453" cy="1189281"/>
          </a:xfrm>
          <a:prstGeom prst="rect">
            <a:avLst/>
          </a:prstGeom>
        </p:spPr>
        <p:txBody>
          <a:bodyPr lIns="0" tIns="0" rIns="0" bIns="0" rtlCol="0" anchor="t">
            <a:spAutoFit/>
          </a:bodyPr>
          <a:lstStyle/>
          <a:p>
            <a:pPr marL="0" lvl="0" indent="0" algn="l">
              <a:lnSpc>
                <a:spcPts val="2369"/>
              </a:lnSpc>
            </a:pPr>
            <a:r>
              <a:rPr lang="en-US" sz="1910" b="1">
                <a:solidFill>
                  <a:srgbClr val="1C1C1A"/>
                </a:solidFill>
                <a:latin typeface="Montserrat Ultra-Bold"/>
                <a:ea typeface="Montserrat Ultra-Bold"/>
                <a:cs typeface="Montserrat Ultra-Bold"/>
                <a:sym typeface="Montserrat Ultra-Bold"/>
              </a:rPr>
              <a:t>Use Communication Platforms (e.g., Mailchimp, Slack, WhatsApp groups)</a:t>
            </a:r>
          </a:p>
        </p:txBody>
      </p:sp>
      <p:sp>
        <p:nvSpPr>
          <p:cNvPr id="29" name="TextBox 29"/>
          <p:cNvSpPr txBox="1"/>
          <p:nvPr/>
        </p:nvSpPr>
        <p:spPr>
          <a:xfrm>
            <a:off x="7293394" y="2925949"/>
            <a:ext cx="3298964" cy="983107"/>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Set Up Auto-Responses for Common Inquiries</a:t>
            </a:r>
          </a:p>
        </p:txBody>
      </p:sp>
      <p:sp>
        <p:nvSpPr>
          <p:cNvPr id="30" name="TextBox 30"/>
          <p:cNvSpPr txBox="1"/>
          <p:nvPr/>
        </p:nvSpPr>
        <p:spPr>
          <a:xfrm>
            <a:off x="16846167" y="5560361"/>
            <a:ext cx="658055" cy="735145"/>
          </a:xfrm>
          <a:prstGeom prst="rect">
            <a:avLst/>
          </a:prstGeom>
        </p:spPr>
        <p:txBody>
          <a:bodyPr lIns="0" tIns="0" rIns="0" bIns="0" rtlCol="0" anchor="t">
            <a:spAutoFit/>
          </a:bodyPr>
          <a:lstStyle/>
          <a:p>
            <a:pPr marL="0" lvl="1" indent="0" algn="ctr">
              <a:lnSpc>
                <a:spcPts val="6028"/>
              </a:lnSpc>
              <a:spcBef>
                <a:spcPct val="0"/>
              </a:spcBef>
            </a:pPr>
            <a:r>
              <a:rPr lang="en-US" sz="4306" b="1" spc="180">
                <a:solidFill>
                  <a:srgbClr val="FFFFFF"/>
                </a:solidFill>
                <a:latin typeface="Montserrat Ultra-Bold"/>
                <a:ea typeface="Montserrat Ultra-Bold"/>
                <a:cs typeface="Montserrat Ultra-Bold"/>
                <a:sym typeface="Montserrat Ultra-Bold"/>
              </a:rPr>
              <a:t>3</a:t>
            </a:r>
          </a:p>
        </p:txBody>
      </p:sp>
      <p:sp>
        <p:nvSpPr>
          <p:cNvPr id="31" name="TextBox 31"/>
          <p:cNvSpPr txBox="1"/>
          <p:nvPr/>
        </p:nvSpPr>
        <p:spPr>
          <a:xfrm>
            <a:off x="12893086" y="4557089"/>
            <a:ext cx="3518356" cy="3967843"/>
          </a:xfrm>
          <a:prstGeom prst="rect">
            <a:avLst/>
          </a:prstGeom>
        </p:spPr>
        <p:txBody>
          <a:bodyPr lIns="0" tIns="0" rIns="0" bIns="0" rtlCol="0" anchor="t">
            <a:spAutoFit/>
          </a:bodyPr>
          <a:lstStyle/>
          <a:p>
            <a:pPr marL="346981" lvl="1" indent="-173490" algn="l">
              <a:lnSpc>
                <a:spcPts val="2410"/>
              </a:lnSpc>
              <a:buFont typeface="Arial"/>
              <a:buChar char="•"/>
            </a:pPr>
            <a:r>
              <a:rPr lang="en-US" sz="1607">
                <a:solidFill>
                  <a:srgbClr val="1C1C1A"/>
                </a:solidFill>
                <a:latin typeface="Poppins"/>
                <a:ea typeface="Poppins"/>
                <a:cs typeface="Poppins"/>
                <a:sym typeface="Poppins"/>
              </a:rPr>
              <a:t>A</a:t>
            </a:r>
            <a:r>
              <a:rPr lang="en-US" sz="1607" u="none" strike="noStrike">
                <a:solidFill>
                  <a:srgbClr val="1C1C1A"/>
                </a:solidFill>
                <a:latin typeface="Poppins"/>
                <a:ea typeface="Poppins"/>
                <a:cs typeface="Poppins"/>
                <a:sym typeface="Poppins"/>
              </a:rPr>
              <a:t>utomate shift reminders and confirmations using tools like SignUpGenius or Rosterfy. This reduces manual coordination and improves attendance rates.</a:t>
            </a:r>
          </a:p>
          <a:p>
            <a:pPr marL="346981" lvl="1" indent="-173490" algn="l">
              <a:lnSpc>
                <a:spcPts val="2410"/>
              </a:lnSpc>
              <a:buFont typeface="Arial"/>
              <a:buChar char="•"/>
            </a:pPr>
            <a:r>
              <a:rPr lang="en-US" sz="1607" u="none" strike="noStrike">
                <a:solidFill>
                  <a:srgbClr val="1C1C1A"/>
                </a:solidFill>
                <a:latin typeface="Poppins"/>
                <a:ea typeface="Poppins"/>
                <a:cs typeface="Poppins"/>
                <a:sym typeface="Poppins"/>
              </a:rPr>
              <a:t>Allow volunteers to update their contact info, view schedules, and access resources through a secure portal. This reduces admin workload and empowers volunteers.</a:t>
            </a:r>
          </a:p>
        </p:txBody>
      </p:sp>
      <p:sp>
        <p:nvSpPr>
          <p:cNvPr id="32" name="TextBox 32"/>
          <p:cNvSpPr txBox="1"/>
          <p:nvPr/>
        </p:nvSpPr>
        <p:spPr>
          <a:xfrm>
            <a:off x="13043497" y="3264281"/>
            <a:ext cx="3367945" cy="654980"/>
          </a:xfrm>
          <a:prstGeom prst="rect">
            <a:avLst/>
          </a:prstGeom>
        </p:spPr>
        <p:txBody>
          <a:bodyPr lIns="0" tIns="0" rIns="0" bIns="0" rtlCol="0" anchor="t">
            <a:spAutoFit/>
          </a:bodyPr>
          <a:lstStyle/>
          <a:p>
            <a:pPr marL="0" lvl="0" indent="0" algn="l">
              <a:lnSpc>
                <a:spcPts val="2636"/>
              </a:lnSpc>
            </a:pPr>
            <a:r>
              <a:rPr lang="en-US" sz="2126" b="1">
                <a:solidFill>
                  <a:srgbClr val="1C1C1A"/>
                </a:solidFill>
                <a:latin typeface="Montserrat Ultra-Bold"/>
                <a:ea typeface="Montserrat Ultra-Bold"/>
                <a:cs typeface="Montserrat Ultra-Bold"/>
                <a:sym typeface="Montserrat Ultra-Bold"/>
              </a:rPr>
              <a:t>Use Scheduling Tools for Volunteer Shifts</a:t>
            </a:r>
          </a:p>
        </p:txBody>
      </p:sp>
      <p:sp>
        <p:nvSpPr>
          <p:cNvPr id="33" name="TextBox 33"/>
          <p:cNvSpPr txBox="1"/>
          <p:nvPr/>
        </p:nvSpPr>
        <p:spPr>
          <a:xfrm>
            <a:off x="1783097" y="1284610"/>
            <a:ext cx="16504903" cy="684530"/>
          </a:xfrm>
          <a:prstGeom prst="rect">
            <a:avLst/>
          </a:prstGeom>
        </p:spPr>
        <p:txBody>
          <a:bodyPr lIns="0" tIns="0" rIns="0" bIns="0" rtlCol="0" anchor="t">
            <a:spAutoFit/>
          </a:bodyPr>
          <a:lstStyle/>
          <a:p>
            <a:pPr marL="0" lvl="1" indent="0" algn="l">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COMMUNICATE</a:t>
            </a:r>
          </a:p>
        </p:txBody>
      </p:sp>
      <p:sp>
        <p:nvSpPr>
          <p:cNvPr id="34" name="AutoShape 34"/>
          <p:cNvSpPr/>
          <p:nvPr/>
        </p:nvSpPr>
        <p:spPr>
          <a:xfrm>
            <a:off x="1783139" y="2136127"/>
            <a:ext cx="8663773" cy="19050"/>
          </a:xfrm>
          <a:prstGeom prst="line">
            <a:avLst/>
          </a:prstGeom>
          <a:ln w="38100" cap="flat">
            <a:solidFill>
              <a:srgbClr val="C72036"/>
            </a:solidFill>
            <a:prstDash val="solid"/>
            <a:headEnd type="none" w="sm" len="sm"/>
            <a:tailEnd type="none" w="sm" len="sm"/>
          </a:ln>
        </p:spPr>
        <p:txBody>
          <a:bodyPr/>
          <a:lstStyle/>
          <a:p>
            <a:endParaRPr lang="en-AU"/>
          </a:p>
        </p:txBody>
      </p:sp>
      <p:sp>
        <p:nvSpPr>
          <p:cNvPr id="35" name="Freeform 35"/>
          <p:cNvSpPr/>
          <p:nvPr/>
        </p:nvSpPr>
        <p:spPr>
          <a:xfrm flipH="1">
            <a:off x="-1111606" y="-837105"/>
            <a:ext cx="3512646" cy="3161381"/>
          </a:xfrm>
          <a:custGeom>
            <a:avLst/>
            <a:gdLst/>
            <a:ahLst/>
            <a:cxnLst/>
            <a:rect l="l" t="t" r="r" b="b"/>
            <a:pathLst>
              <a:path w="3512646" h="3161381">
                <a:moveTo>
                  <a:pt x="3512646" y="0"/>
                </a:moveTo>
                <a:lnTo>
                  <a:pt x="0" y="0"/>
                </a:lnTo>
                <a:lnTo>
                  <a:pt x="0" y="3161381"/>
                </a:lnTo>
                <a:lnTo>
                  <a:pt x="3512646" y="3161381"/>
                </a:lnTo>
                <a:lnTo>
                  <a:pt x="3512646" y="0"/>
                </a:lnTo>
                <a:close/>
              </a:path>
            </a:pathLst>
          </a:custGeom>
          <a:blipFill>
            <a:blip r:embed="rId4">
              <a:alphaModFix amt="43999"/>
              <a:extLst>
                <a:ext uri="{96DAC541-7B7A-43D3-8B79-37D633B846F1}">
                  <asvg:svgBlip xmlns:asvg="http://schemas.microsoft.com/office/drawing/2016/SVG/main" r:embed="rId5"/>
                </a:ext>
              </a:extLst>
            </a:blip>
            <a:stretch>
              <a:fillRect l="-15" r="-15"/>
            </a:stretch>
          </a:blipFill>
        </p:spPr>
        <p:txBody>
          <a:bodyPr/>
          <a:lstStyle/>
          <a:p>
            <a:endParaRPr lang="en-A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458445" y="1910623"/>
          <a:ext cx="14955162" cy="6581775"/>
        </p:xfrm>
        <a:graphic>
          <a:graphicData uri="http://schemas.openxmlformats.org/drawingml/2006/table">
            <a:tbl>
              <a:tblPr/>
              <a:tblGrid>
                <a:gridCol w="2694229">
                  <a:extLst>
                    <a:ext uri="{9D8B030D-6E8A-4147-A177-3AD203B41FA5}">
                      <a16:colId xmlns:a16="http://schemas.microsoft.com/office/drawing/2014/main" val="20000"/>
                    </a:ext>
                  </a:extLst>
                </a:gridCol>
                <a:gridCol w="12260933">
                  <a:extLst>
                    <a:ext uri="{9D8B030D-6E8A-4147-A177-3AD203B41FA5}">
                      <a16:colId xmlns:a16="http://schemas.microsoft.com/office/drawing/2014/main" val="20001"/>
                    </a:ext>
                  </a:extLst>
                </a:gridCol>
              </a:tblGrid>
              <a:tr h="811975">
                <a:tc>
                  <a:txBody>
                    <a:bodyPr/>
                    <a:lstStyle/>
                    <a:p>
                      <a:pPr algn="l">
                        <a:lnSpc>
                          <a:spcPts val="2519"/>
                        </a:lnSpc>
                        <a:defRPr/>
                      </a:pPr>
                      <a:r>
                        <a:rPr lang="en-US" sz="17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19"/>
                        </a:lnSpc>
                        <a:defRPr/>
                      </a:pPr>
                      <a:r>
                        <a:rPr lang="en-US" sz="1799"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1442450">
                <a:tc>
                  <a:txBody>
                    <a:bodyPr/>
                    <a:lstStyle/>
                    <a:p>
                      <a:pPr algn="l">
                        <a:lnSpc>
                          <a:spcPts val="2519"/>
                        </a:lnSpc>
                        <a:defRPr/>
                      </a:pPr>
                      <a:r>
                        <a:rPr lang="en-US" sz="1799" b="1">
                          <a:solidFill>
                            <a:srgbClr val="000000"/>
                          </a:solidFill>
                          <a:latin typeface="Poppins Bold"/>
                          <a:ea typeface="Poppins Bold"/>
                          <a:cs typeface="Poppins Bold"/>
                          <a:sym typeface="Poppins Bold"/>
                        </a:rPr>
                        <a:t>Volunteer-led communication committees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a:solidFill>
                            <a:srgbClr val="000000"/>
                          </a:solidFill>
                          <a:latin typeface="Poppins"/>
                          <a:ea typeface="Poppins"/>
                          <a:cs typeface="Poppins"/>
                          <a:sym typeface="Poppins"/>
                        </a:rPr>
                        <a:t>Empower volunteers to co-design and manage communication efforts. This fosters ownership and ensures messages reflect volunteer perspectives.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2450">
                <a:tc>
                  <a:txBody>
                    <a:bodyPr/>
                    <a:lstStyle/>
                    <a:p>
                      <a:pPr algn="l">
                        <a:lnSpc>
                          <a:spcPts val="2519"/>
                        </a:lnSpc>
                        <a:defRPr/>
                      </a:pPr>
                      <a:r>
                        <a:rPr lang="en-US" sz="1799" b="1">
                          <a:solidFill>
                            <a:srgbClr val="000000"/>
                          </a:solidFill>
                          <a:latin typeface="Poppins Bold"/>
                          <a:ea typeface="Poppins Bold"/>
                          <a:cs typeface="Poppins Bold"/>
                          <a:sym typeface="Poppins Bold"/>
                        </a:rPr>
                        <a:t>Interactive dashboards or portals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a:solidFill>
                            <a:srgbClr val="000000"/>
                          </a:solidFill>
                          <a:latin typeface="Poppins"/>
                          <a:ea typeface="Poppins"/>
                          <a:cs typeface="Poppins"/>
                          <a:sym typeface="Poppins"/>
                        </a:rPr>
                        <a:t>Use online platforms where volunteers can log hours, view schedules, access resources, and receive updates. Dashboards promote transparency and self-service.</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7213">
                <a:tc>
                  <a:txBody>
                    <a:bodyPr/>
                    <a:lstStyle/>
                    <a:p>
                      <a:pPr algn="l">
                        <a:lnSpc>
                          <a:spcPts val="2519"/>
                        </a:lnSpc>
                        <a:defRPr/>
                      </a:pPr>
                      <a:r>
                        <a:rPr lang="en-US" sz="1799" b="1">
                          <a:solidFill>
                            <a:srgbClr val="000000"/>
                          </a:solidFill>
                          <a:latin typeface="Poppins Bold"/>
                          <a:ea typeface="Poppins Bold"/>
                          <a:cs typeface="Poppins Bold"/>
                          <a:sym typeface="Poppins Bold"/>
                        </a:rPr>
                        <a:t>Video updates from leadership</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a:solidFill>
                            <a:srgbClr val="000000"/>
                          </a:solidFill>
                          <a:latin typeface="Poppins"/>
                          <a:ea typeface="Poppins"/>
                          <a:cs typeface="Poppins"/>
                          <a:sym typeface="Poppins"/>
                        </a:rPr>
                        <a:t>Share short video messages from coordinators or executives to build connection and trust. Videos can highlight achievements, share news, or express appreciation.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57687">
                <a:tc>
                  <a:txBody>
                    <a:bodyPr/>
                    <a:lstStyle/>
                    <a:p>
                      <a:pPr algn="l">
                        <a:lnSpc>
                          <a:spcPts val="2520"/>
                        </a:lnSpc>
                        <a:defRPr/>
                      </a:pPr>
                      <a:r>
                        <a:rPr lang="en-US" sz="1800" b="1">
                          <a:solidFill>
                            <a:srgbClr val="000000"/>
                          </a:solidFill>
                          <a:latin typeface="Poppins Bold"/>
                          <a:ea typeface="Poppins Bold"/>
                          <a:cs typeface="Poppins Bold"/>
                          <a:sym typeface="Poppins Bold"/>
                        </a:rPr>
                        <a:t>Storytelling campaigns featuring volunteers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20"/>
                        </a:lnSpc>
                        <a:defRPr/>
                      </a:pPr>
                      <a:r>
                        <a:rPr lang="en-US" sz="1800">
                          <a:solidFill>
                            <a:srgbClr val="000000"/>
                          </a:solidFill>
                          <a:latin typeface="Poppins"/>
                          <a:ea typeface="Poppins"/>
                          <a:cs typeface="Poppins"/>
                          <a:sym typeface="Poppins"/>
                        </a:rPr>
                        <a:t>Showcase volunteer stories through blogs, social media, or newsletters. This builds community, celebrates contributions, and inspires others to get involved.</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rot="-5400000">
            <a:off x="-2987956" y="4626262"/>
            <a:ext cx="7871389" cy="16021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a:t>
            </a:r>
            <a:r>
              <a:rPr lang="en-US" sz="4200" spc="-126">
                <a:solidFill>
                  <a:srgbClr val="F6F4F5"/>
                </a:solidFill>
                <a:latin typeface="Poppins"/>
                <a:ea typeface="Poppins"/>
                <a:cs typeface="Poppins"/>
                <a:sym typeface="Poppins"/>
              </a:rPr>
              <a:t> </a:t>
            </a:r>
            <a:r>
              <a:rPr lang="en-US" sz="4200" spc="-126">
                <a:solidFill>
                  <a:srgbClr val="C72036"/>
                </a:solidFill>
                <a:latin typeface="Poppins"/>
                <a:ea typeface="Poppins"/>
                <a:cs typeface="Poppins"/>
                <a:sym typeface="Poppins"/>
              </a:rPr>
              <a:t>Communicate</a:t>
            </a:r>
          </a:p>
        </p:txBody>
      </p:sp>
      <p:sp>
        <p:nvSpPr>
          <p:cNvPr id="4" name="TextBox 4"/>
          <p:cNvSpPr txBox="1"/>
          <p:nvPr/>
        </p:nvSpPr>
        <p:spPr>
          <a:xfrm>
            <a:off x="5874470" y="450215"/>
            <a:ext cx="8123112" cy="1165225"/>
          </a:xfrm>
          <a:prstGeom prst="rect">
            <a:avLst/>
          </a:prstGeom>
        </p:spPr>
        <p:txBody>
          <a:bodyPr lIns="0" tIns="0" rIns="0" bIns="0" rtlCol="0" anchor="t">
            <a:spAutoFit/>
          </a:bodyPr>
          <a:lstStyle/>
          <a:p>
            <a:pPr marL="0" lvl="0" indent="0" algn="l">
              <a:lnSpc>
                <a:spcPts val="4550"/>
              </a:lnSpc>
            </a:pPr>
            <a:r>
              <a:rPr lang="en-US" sz="3500" spc="-105">
                <a:solidFill>
                  <a:srgbClr val="C81C2C"/>
                </a:solidFill>
                <a:latin typeface="Poppins"/>
                <a:ea typeface="Poppins"/>
                <a:cs typeface="Poppins"/>
                <a:sym typeface="Poppins"/>
              </a:rPr>
              <a:t>Example of Creative Enhancements</a:t>
            </a:r>
          </a:p>
          <a:p>
            <a:pPr marL="0" lvl="0" indent="0" algn="l">
              <a:lnSpc>
                <a:spcPts val="4550"/>
              </a:lnSpc>
            </a:pPr>
            <a:endParaRPr lang="en-US" sz="3500" spc="-105">
              <a:solidFill>
                <a:srgbClr val="C81C2C"/>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546548" y="897848"/>
          <a:ext cx="15158526" cy="8515350"/>
        </p:xfrm>
        <a:graphic>
          <a:graphicData uri="http://schemas.openxmlformats.org/drawingml/2006/table">
            <a:tbl>
              <a:tblPr/>
              <a:tblGrid>
                <a:gridCol w="2316834">
                  <a:extLst>
                    <a:ext uri="{9D8B030D-6E8A-4147-A177-3AD203B41FA5}">
                      <a16:colId xmlns:a16="http://schemas.microsoft.com/office/drawing/2014/main" val="20000"/>
                    </a:ext>
                  </a:extLst>
                </a:gridCol>
                <a:gridCol w="2626996">
                  <a:extLst>
                    <a:ext uri="{9D8B030D-6E8A-4147-A177-3AD203B41FA5}">
                      <a16:colId xmlns:a16="http://schemas.microsoft.com/office/drawing/2014/main" val="20001"/>
                    </a:ext>
                  </a:extLst>
                </a:gridCol>
                <a:gridCol w="10214696">
                  <a:extLst>
                    <a:ext uri="{9D8B030D-6E8A-4147-A177-3AD203B41FA5}">
                      <a16:colId xmlns:a16="http://schemas.microsoft.com/office/drawing/2014/main" val="20002"/>
                    </a:ext>
                  </a:extLst>
                </a:gridCol>
              </a:tblGrid>
              <a:tr h="859172">
                <a:tc>
                  <a:txBody>
                    <a:bodyPr/>
                    <a:lstStyle/>
                    <a:p>
                      <a:pPr algn="l">
                        <a:lnSpc>
                          <a:spcPts val="2799"/>
                        </a:lnSpc>
                        <a:defRPr/>
                      </a:pPr>
                      <a:r>
                        <a:rPr lang="en-US" sz="19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20"/>
                        </a:lnSpc>
                        <a:defRPr/>
                      </a:pPr>
                      <a:r>
                        <a:rPr lang="en-US" sz="1800" b="1">
                          <a:solidFill>
                            <a:srgbClr val="F6F4F5"/>
                          </a:solidFill>
                          <a:latin typeface="Poppins Bold"/>
                          <a:ea typeface="Poppins Bold"/>
                          <a:cs typeface="Poppins Bold"/>
                          <a:sym typeface="Poppins Bold"/>
                        </a:rPr>
                        <a:t>Preferred Methods: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20"/>
                        </a:lnSpc>
                        <a:defRPr/>
                      </a:pPr>
                      <a:r>
                        <a:rPr lang="en-US" sz="1800"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2071559">
                <a:tc>
                  <a:txBody>
                    <a:bodyPr/>
                    <a:lstStyle/>
                    <a:p>
                      <a:pPr algn="l">
                        <a:lnSpc>
                          <a:spcPts val="2799"/>
                        </a:lnSpc>
                        <a:defRPr/>
                      </a:pPr>
                      <a:r>
                        <a:rPr lang="en-US" sz="1999" b="1">
                          <a:solidFill>
                            <a:srgbClr val="000000"/>
                          </a:solidFill>
                          <a:latin typeface="Poppins Bold"/>
                          <a:ea typeface="Poppins Bold"/>
                          <a:cs typeface="Poppins Bold"/>
                          <a:sym typeface="Poppins Bold"/>
                        </a:rPr>
                        <a:t>Baby Boomers (born 1946-1964)</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20"/>
                        </a:lnSpc>
                        <a:defRPr/>
                      </a:pPr>
                      <a:r>
                        <a:rPr lang="en-US" sz="1800">
                          <a:solidFill>
                            <a:srgbClr val="000000"/>
                          </a:solidFill>
                          <a:latin typeface="Poppins"/>
                          <a:ea typeface="Poppins"/>
                          <a:cs typeface="Poppins"/>
                          <a:sym typeface="Poppins"/>
                        </a:rPr>
                        <a:t>Calls, and written correspondence. </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20"/>
                        </a:lnSpc>
                        <a:defRPr/>
                      </a:pPr>
                      <a:r>
                        <a:rPr lang="en-US" sz="1800" b="1">
                          <a:solidFill>
                            <a:srgbClr val="C72036"/>
                          </a:solidFill>
                          <a:latin typeface="Poppins Bold"/>
                          <a:ea typeface="Poppins Bold"/>
                          <a:cs typeface="Poppins Bold"/>
                          <a:sym typeface="Poppins Bold"/>
                        </a:rPr>
                        <a:t>Style:</a:t>
                      </a:r>
                      <a:r>
                        <a:rPr lang="en-US" sz="1800">
                          <a:solidFill>
                            <a:srgbClr val="000000"/>
                          </a:solidFill>
                          <a:latin typeface="Poppins"/>
                          <a:ea typeface="Poppins"/>
                          <a:cs typeface="Poppins"/>
                          <a:sym typeface="Poppins"/>
                        </a:rPr>
                        <a:t> Formal, valuing directness and clarity. </a:t>
                      </a:r>
                      <a:endParaRPr lang="en-US" sz="1100"/>
                    </a:p>
                    <a:p>
                      <a:pPr algn="l">
                        <a:lnSpc>
                          <a:spcPts val="2520"/>
                        </a:lnSpc>
                      </a:pPr>
                      <a:r>
                        <a:rPr lang="en-US" sz="1800" b="1">
                          <a:solidFill>
                            <a:srgbClr val="C72036"/>
                          </a:solidFill>
                          <a:latin typeface="Poppins Bold"/>
                          <a:ea typeface="Poppins Bold"/>
                          <a:cs typeface="Poppins Bold"/>
                          <a:sym typeface="Poppins Bold"/>
                        </a:rPr>
                        <a:t>Considerations: </a:t>
                      </a:r>
                      <a:r>
                        <a:rPr lang="en-US" sz="1800">
                          <a:solidFill>
                            <a:srgbClr val="000000"/>
                          </a:solidFill>
                          <a:latin typeface="Poppins"/>
                          <a:ea typeface="Poppins"/>
                          <a:cs typeface="Poppins"/>
                          <a:sym typeface="Poppins"/>
                        </a:rPr>
                        <a:t>Appreciate personal interaction and traditional communication forms. </a:t>
                      </a:r>
                    </a:p>
                    <a:p>
                      <a:pPr algn="l">
                        <a:lnSpc>
                          <a:spcPts val="2520"/>
                        </a:lnSpc>
                      </a:pPr>
                      <a:r>
                        <a:rPr lang="en-US" sz="1800" b="1">
                          <a:solidFill>
                            <a:srgbClr val="C72036"/>
                          </a:solidFill>
                          <a:latin typeface="Poppins Bold"/>
                          <a:ea typeface="Poppins Bold"/>
                          <a:cs typeface="Poppins Bold"/>
                          <a:sym typeface="Poppins Bold"/>
                        </a:rPr>
                        <a:t>Examples: </a:t>
                      </a:r>
                      <a:r>
                        <a:rPr lang="en-US" sz="1800">
                          <a:solidFill>
                            <a:srgbClr val="000000"/>
                          </a:solidFill>
                          <a:latin typeface="Poppins"/>
                          <a:ea typeface="Poppins"/>
                          <a:cs typeface="Poppins"/>
                          <a:sym typeface="Poppins"/>
                        </a:rPr>
                        <a:t>Sending a handwritten thank-you note after a meeting or scheduling a face-to-face catch-up over coffee. </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56530">
                <a:tc>
                  <a:txBody>
                    <a:bodyPr/>
                    <a:lstStyle/>
                    <a:p>
                      <a:pPr algn="l">
                        <a:lnSpc>
                          <a:spcPts val="2799"/>
                        </a:lnSpc>
                        <a:defRPr/>
                      </a:pPr>
                      <a:r>
                        <a:rPr lang="en-US" sz="1999" b="1">
                          <a:solidFill>
                            <a:srgbClr val="000000"/>
                          </a:solidFill>
                          <a:latin typeface="Poppins Bold"/>
                          <a:ea typeface="Poppins Bold"/>
                          <a:cs typeface="Poppins Bold"/>
                          <a:sym typeface="Poppins Bold"/>
                        </a:rPr>
                        <a:t>Generation X (born 1965-1980)</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20"/>
                        </a:lnSpc>
                        <a:defRPr/>
                      </a:pPr>
                      <a:r>
                        <a:rPr lang="en-US" sz="1800">
                          <a:solidFill>
                            <a:srgbClr val="000000"/>
                          </a:solidFill>
                          <a:latin typeface="Poppins"/>
                          <a:ea typeface="Poppins"/>
                          <a:cs typeface="Poppins"/>
                          <a:sym typeface="Poppins"/>
                        </a:rPr>
                        <a:t>Emails, phone calls, and in-person meetings. </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20"/>
                        </a:lnSpc>
                        <a:defRPr/>
                      </a:pPr>
                      <a:r>
                        <a:rPr lang="en-US" sz="1800" b="1">
                          <a:solidFill>
                            <a:srgbClr val="C72036"/>
                          </a:solidFill>
                          <a:latin typeface="Poppins Bold"/>
                          <a:ea typeface="Poppins Bold"/>
                          <a:cs typeface="Poppins Bold"/>
                          <a:sym typeface="Poppins Bold"/>
                        </a:rPr>
                        <a:t>Style: </a:t>
                      </a:r>
                      <a:r>
                        <a:rPr lang="en-US" sz="1800">
                          <a:solidFill>
                            <a:srgbClr val="000000"/>
                          </a:solidFill>
                          <a:latin typeface="Poppins"/>
                          <a:ea typeface="Poppins"/>
                          <a:cs typeface="Poppins"/>
                          <a:sym typeface="Poppins"/>
                        </a:rPr>
                        <a:t>Practical and straightforward. </a:t>
                      </a:r>
                      <a:endParaRPr lang="en-US" sz="1100"/>
                    </a:p>
                    <a:p>
                      <a:pPr algn="l">
                        <a:lnSpc>
                          <a:spcPts val="2520"/>
                        </a:lnSpc>
                      </a:pPr>
                      <a:r>
                        <a:rPr lang="en-US" sz="1800" b="1">
                          <a:solidFill>
                            <a:srgbClr val="C72036"/>
                          </a:solidFill>
                          <a:latin typeface="Poppins Bold"/>
                          <a:ea typeface="Poppins Bold"/>
                          <a:cs typeface="Poppins Bold"/>
                          <a:sym typeface="Poppins Bold"/>
                        </a:rPr>
                        <a:t>Considerations:</a:t>
                      </a:r>
                      <a:r>
                        <a:rPr lang="en-US" sz="1800">
                          <a:solidFill>
                            <a:srgbClr val="000000"/>
                          </a:solidFill>
                          <a:latin typeface="Poppins"/>
                          <a:ea typeface="Poppins"/>
                          <a:cs typeface="Poppins"/>
                          <a:sym typeface="Poppins"/>
                        </a:rPr>
                        <a:t> Comfortable with both traditional and digital communication. </a:t>
                      </a:r>
                    </a:p>
                    <a:p>
                      <a:pPr algn="l">
                        <a:lnSpc>
                          <a:spcPts val="2520"/>
                        </a:lnSpc>
                      </a:pPr>
                      <a:r>
                        <a:rPr lang="en-US" sz="1800" b="1">
                          <a:solidFill>
                            <a:srgbClr val="C72036"/>
                          </a:solidFill>
                          <a:latin typeface="Poppins Bold"/>
                          <a:ea typeface="Poppins Bold"/>
                          <a:cs typeface="Poppins Bold"/>
                          <a:sym typeface="Poppins Bold"/>
                        </a:rPr>
                        <a:t>Examples: </a:t>
                      </a:r>
                      <a:r>
                        <a:rPr lang="en-US" sz="1800">
                          <a:solidFill>
                            <a:srgbClr val="000000"/>
                          </a:solidFill>
                          <a:latin typeface="Poppins"/>
                          <a:ea typeface="Poppins"/>
                          <a:cs typeface="Poppins"/>
                          <a:sym typeface="Poppins"/>
                        </a:rPr>
                        <a:t>Sending a detailed email with bullet points or having a quick phone call to discuss project updates. </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56530">
                <a:tc>
                  <a:txBody>
                    <a:bodyPr/>
                    <a:lstStyle/>
                    <a:p>
                      <a:pPr algn="l">
                        <a:lnSpc>
                          <a:spcPts val="2799"/>
                        </a:lnSpc>
                        <a:defRPr/>
                      </a:pPr>
                      <a:r>
                        <a:rPr lang="en-US" sz="1999" b="1">
                          <a:solidFill>
                            <a:srgbClr val="000000"/>
                          </a:solidFill>
                          <a:latin typeface="Poppins Bold"/>
                          <a:ea typeface="Poppins Bold"/>
                          <a:cs typeface="Poppins Bold"/>
                          <a:sym typeface="Poppins Bold"/>
                        </a:rPr>
                        <a:t>Millennials (born 1981-1996)</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20"/>
                        </a:lnSpc>
                        <a:defRPr/>
                      </a:pPr>
                      <a:r>
                        <a:rPr lang="en-US" sz="1800">
                          <a:solidFill>
                            <a:srgbClr val="000000"/>
                          </a:solidFill>
                          <a:latin typeface="Poppins"/>
                          <a:ea typeface="Poppins"/>
                          <a:cs typeface="Poppins"/>
                          <a:sym typeface="Poppins"/>
                        </a:rPr>
                        <a:t> Instant messaging.</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20"/>
                        </a:lnSpc>
                        <a:defRPr/>
                      </a:pPr>
                      <a:r>
                        <a:rPr lang="en-US" sz="1800" b="1">
                          <a:solidFill>
                            <a:srgbClr val="C72036"/>
                          </a:solidFill>
                          <a:latin typeface="Poppins Bold"/>
                          <a:ea typeface="Poppins Bold"/>
                          <a:cs typeface="Poppins Bold"/>
                          <a:sym typeface="Poppins Bold"/>
                        </a:rPr>
                        <a:t>Style:</a:t>
                      </a:r>
                      <a:r>
                        <a:rPr lang="en-US" sz="1800">
                          <a:solidFill>
                            <a:srgbClr val="000000"/>
                          </a:solidFill>
                          <a:latin typeface="Poppins"/>
                          <a:ea typeface="Poppins"/>
                          <a:cs typeface="Poppins"/>
                          <a:sym typeface="Poppins"/>
                        </a:rPr>
                        <a:t> Informal and collaborative.</a:t>
                      </a:r>
                      <a:endParaRPr lang="en-US" sz="1100"/>
                    </a:p>
                    <a:p>
                      <a:pPr algn="l">
                        <a:lnSpc>
                          <a:spcPts val="2520"/>
                        </a:lnSpc>
                      </a:pPr>
                      <a:r>
                        <a:rPr lang="en-US" sz="1800" b="1">
                          <a:solidFill>
                            <a:srgbClr val="C72036"/>
                          </a:solidFill>
                          <a:latin typeface="Poppins Bold"/>
                          <a:ea typeface="Poppins Bold"/>
                          <a:cs typeface="Poppins Bold"/>
                          <a:sym typeface="Poppins Bold"/>
                        </a:rPr>
                        <a:t>Considerations:</a:t>
                      </a:r>
                      <a:r>
                        <a:rPr lang="en-US" sz="1800">
                          <a:solidFill>
                            <a:srgbClr val="000000"/>
                          </a:solidFill>
                          <a:latin typeface="Poppins"/>
                          <a:ea typeface="Poppins"/>
                          <a:cs typeface="Poppins"/>
                          <a:sym typeface="Poppins"/>
                        </a:rPr>
                        <a:t> Favour digital communication and participatory decision-making.</a:t>
                      </a:r>
                    </a:p>
                    <a:p>
                      <a:pPr algn="l">
                        <a:lnSpc>
                          <a:spcPts val="2520"/>
                        </a:lnSpc>
                      </a:pPr>
                      <a:r>
                        <a:rPr lang="en-US" sz="1800" b="1">
                          <a:solidFill>
                            <a:srgbClr val="C72036"/>
                          </a:solidFill>
                          <a:latin typeface="Poppins Bold"/>
                          <a:ea typeface="Poppins Bold"/>
                          <a:cs typeface="Poppins Bold"/>
                          <a:sym typeface="Poppins Bold"/>
                        </a:rPr>
                        <a:t>Examples: </a:t>
                      </a:r>
                      <a:r>
                        <a:rPr lang="en-US" sz="1800">
                          <a:solidFill>
                            <a:srgbClr val="000000"/>
                          </a:solidFill>
                          <a:latin typeface="Poppins"/>
                          <a:ea typeface="Poppins"/>
                          <a:cs typeface="Poppins"/>
                          <a:sym typeface="Poppins"/>
                        </a:rPr>
                        <a:t>Using a group chat for team collaboration or sharing updates via social media.</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71559">
                <a:tc>
                  <a:txBody>
                    <a:bodyPr/>
                    <a:lstStyle/>
                    <a:p>
                      <a:pPr algn="l">
                        <a:lnSpc>
                          <a:spcPts val="2799"/>
                        </a:lnSpc>
                        <a:defRPr/>
                      </a:pPr>
                      <a:r>
                        <a:rPr lang="en-US" sz="1999" b="1">
                          <a:solidFill>
                            <a:srgbClr val="000000"/>
                          </a:solidFill>
                          <a:latin typeface="Poppins Bold"/>
                          <a:ea typeface="Poppins Bold"/>
                          <a:cs typeface="Poppins Bold"/>
                          <a:sym typeface="Poppins Bold"/>
                        </a:rPr>
                        <a:t>Generation Z (born after 1997)</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20"/>
                        </a:lnSpc>
                        <a:defRPr/>
                      </a:pPr>
                      <a:r>
                        <a:rPr lang="en-US" sz="1800">
                          <a:solidFill>
                            <a:srgbClr val="000000"/>
                          </a:solidFill>
                          <a:latin typeface="Poppins"/>
                          <a:ea typeface="Poppins"/>
                          <a:cs typeface="Poppins"/>
                          <a:sym typeface="Poppins"/>
                        </a:rPr>
                        <a:t> Video calls.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20"/>
                        </a:lnSpc>
                        <a:defRPr/>
                      </a:pPr>
                      <a:r>
                        <a:rPr lang="en-US" sz="1800" b="1">
                          <a:solidFill>
                            <a:srgbClr val="C72036"/>
                          </a:solidFill>
                          <a:latin typeface="Poppins Bold"/>
                          <a:ea typeface="Poppins Bold"/>
                          <a:cs typeface="Poppins Bold"/>
                          <a:sym typeface="Poppins Bold"/>
                        </a:rPr>
                        <a:t>Style:</a:t>
                      </a:r>
                      <a:r>
                        <a:rPr lang="en-US" sz="1800">
                          <a:solidFill>
                            <a:srgbClr val="000000"/>
                          </a:solidFill>
                          <a:latin typeface="Poppins"/>
                          <a:ea typeface="Poppins"/>
                          <a:cs typeface="Poppins"/>
                          <a:sym typeface="Poppins"/>
                        </a:rPr>
                        <a:t> Fast-paced and visual.</a:t>
                      </a:r>
                      <a:endParaRPr lang="en-US" sz="1100"/>
                    </a:p>
                    <a:p>
                      <a:pPr algn="l">
                        <a:lnSpc>
                          <a:spcPts val="2520"/>
                        </a:lnSpc>
                      </a:pPr>
                      <a:r>
                        <a:rPr lang="en-US" sz="1800" b="1">
                          <a:solidFill>
                            <a:srgbClr val="C72036"/>
                          </a:solidFill>
                          <a:latin typeface="Poppins Bold"/>
                          <a:ea typeface="Poppins Bold"/>
                          <a:cs typeface="Poppins Bold"/>
                          <a:sym typeface="Poppins Bold"/>
                        </a:rPr>
                        <a:t>Considerations: </a:t>
                      </a:r>
                      <a:r>
                        <a:rPr lang="en-US" sz="1800">
                          <a:solidFill>
                            <a:srgbClr val="000000"/>
                          </a:solidFill>
                          <a:latin typeface="Poppins"/>
                          <a:ea typeface="Poppins"/>
                          <a:cs typeface="Poppins"/>
                          <a:sym typeface="Poppins"/>
                        </a:rPr>
                        <a:t>Expect rapid responses and use multiple platforms.</a:t>
                      </a:r>
                    </a:p>
                    <a:p>
                      <a:pPr algn="l">
                        <a:lnSpc>
                          <a:spcPts val="2520"/>
                        </a:lnSpc>
                      </a:pPr>
                      <a:r>
                        <a:rPr lang="en-US" sz="1800" b="1">
                          <a:solidFill>
                            <a:srgbClr val="C72036"/>
                          </a:solidFill>
                          <a:latin typeface="Poppins Bold"/>
                          <a:ea typeface="Poppins Bold"/>
                          <a:cs typeface="Poppins Bold"/>
                          <a:sym typeface="Poppins Bold"/>
                        </a:rPr>
                        <a:t>Examples:</a:t>
                      </a:r>
                      <a:r>
                        <a:rPr lang="en-US" sz="1800">
                          <a:solidFill>
                            <a:srgbClr val="000000"/>
                          </a:solidFill>
                          <a:latin typeface="Poppins"/>
                          <a:ea typeface="Poppins"/>
                          <a:cs typeface="Poppins"/>
                          <a:sym typeface="Poppins"/>
                        </a:rPr>
                        <a:t> Using Instagram stories for quick updates or hosting a video call for a team meeting</a:t>
                      </a:r>
                    </a:p>
                    <a:p>
                      <a:pPr algn="l">
                        <a:lnSpc>
                          <a:spcPts val="2520"/>
                        </a:lnSpc>
                      </a:pPr>
                      <a:endParaRPr lang="en-US" sz="1800">
                        <a:solidFill>
                          <a:srgbClr val="000000"/>
                        </a:solidFill>
                        <a:latin typeface="Poppins"/>
                        <a:ea typeface="Poppins"/>
                        <a:cs typeface="Poppins"/>
                        <a:sym typeface="Poppins"/>
                      </a:endParaRP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rot="-5400000">
            <a:off x="-2671118" y="4785006"/>
            <a:ext cx="7854937" cy="16021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Communicate</a:t>
            </a:r>
          </a:p>
        </p:txBody>
      </p:sp>
      <p:sp>
        <p:nvSpPr>
          <p:cNvPr id="4" name="TextBox 4"/>
          <p:cNvSpPr txBox="1"/>
          <p:nvPr/>
        </p:nvSpPr>
        <p:spPr>
          <a:xfrm>
            <a:off x="4229722" y="184145"/>
            <a:ext cx="11140662" cy="593725"/>
          </a:xfrm>
          <a:prstGeom prst="rect">
            <a:avLst/>
          </a:prstGeom>
        </p:spPr>
        <p:txBody>
          <a:bodyPr lIns="0" tIns="0" rIns="0" bIns="0" rtlCol="0" anchor="t">
            <a:spAutoFit/>
          </a:bodyPr>
          <a:lstStyle/>
          <a:p>
            <a:pPr marL="0" lvl="0" indent="0" algn="l">
              <a:lnSpc>
                <a:spcPts val="4550"/>
              </a:lnSpc>
            </a:pPr>
            <a:r>
              <a:rPr lang="en-US" sz="3500" spc="-105">
                <a:solidFill>
                  <a:srgbClr val="C72036"/>
                </a:solidFill>
                <a:latin typeface="Poppins"/>
                <a:ea typeface="Poppins"/>
                <a:cs typeface="Poppins"/>
                <a:sym typeface="Poppins"/>
              </a:rPr>
              <a:t>How Communication differs across Generations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2555987"/>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Support: </a:t>
            </a:r>
            <a:r>
              <a:rPr lang="en-US" sz="5429">
                <a:solidFill>
                  <a:srgbClr val="C81C2C"/>
                </a:solidFill>
                <a:latin typeface="Poppins"/>
                <a:ea typeface="Poppins"/>
                <a:cs typeface="Poppins"/>
                <a:sym typeface="Poppins"/>
              </a:rPr>
              <a:t>Develop</a:t>
            </a:r>
          </a:p>
        </p:txBody>
      </p:sp>
      <p:sp>
        <p:nvSpPr>
          <p:cNvPr id="4" name="AutoShape 4"/>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5" name="Group 5"/>
          <p:cNvGrpSpPr/>
          <p:nvPr/>
        </p:nvGrpSpPr>
        <p:grpSpPr>
          <a:xfrm>
            <a:off x="14675765" y="8701406"/>
            <a:ext cx="3038297" cy="1113789"/>
            <a:chOff x="0" y="0"/>
            <a:chExt cx="4051063" cy="1485052"/>
          </a:xfrm>
        </p:grpSpPr>
        <p:sp>
          <p:nvSpPr>
            <p:cNvPr id="6" name="Freeform 6"/>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
        <p:nvSpPr>
          <p:cNvPr id="8" name="TextBox 7">
            <a:extLst>
              <a:ext uri="{FF2B5EF4-FFF2-40B4-BE49-F238E27FC236}">
                <a16:creationId xmlns:a16="http://schemas.microsoft.com/office/drawing/2014/main" id="{5441A47F-46DD-CECF-88E8-0FBEA311D4DF}"/>
              </a:ext>
            </a:extLst>
          </p:cNvPr>
          <p:cNvSpPr txBox="1"/>
          <p:nvPr/>
        </p:nvSpPr>
        <p:spPr>
          <a:xfrm>
            <a:off x="2210699" y="4976842"/>
            <a:ext cx="13844095" cy="2077492"/>
          </a:xfrm>
          <a:prstGeom prst="rect">
            <a:avLst/>
          </a:prstGeom>
          <a:noFill/>
        </p:spPr>
        <p:txBody>
          <a:bodyPr wrap="square" rtlCol="0">
            <a:spAutoFit/>
          </a:bodyPr>
          <a:lstStyle/>
          <a:p>
            <a:r>
              <a:rPr lang="en-GB" sz="2150" i="1" dirty="0">
                <a:latin typeface="Poppins" panose="00000500000000000000" pitchFamily="2" charset="0"/>
                <a:cs typeface="Poppins" panose="00000500000000000000" pitchFamily="2" charset="0"/>
              </a:rPr>
              <a:t>This stage focuses on nurturing volunteers through ongoing guidance, recognition, and opportunities for growth. </a:t>
            </a:r>
          </a:p>
          <a:p>
            <a:endParaRPr lang="en-GB" sz="2150" i="1" dirty="0">
              <a:latin typeface="Poppins" panose="00000500000000000000" pitchFamily="2" charset="0"/>
              <a:cs typeface="Poppins" panose="00000500000000000000" pitchFamily="2" charset="0"/>
            </a:endParaRPr>
          </a:p>
          <a:p>
            <a:r>
              <a:rPr lang="en-GB" sz="2150" i="1" dirty="0">
                <a:latin typeface="Poppins" panose="00000500000000000000" pitchFamily="2" charset="0"/>
                <a:cs typeface="Poppins" panose="00000500000000000000" pitchFamily="2" charset="0"/>
              </a:rPr>
              <a:t>By providing clear communication, training, and meaningful feedback, we help volunteers feel valued and empowered to expand their skills and contributions.</a:t>
            </a:r>
          </a:p>
          <a:p>
            <a:endParaRPr lang="en-AU" sz="21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67" y="3107850"/>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28767" y="5836256"/>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25796" y="7789350"/>
            <a:ext cx="950627" cy="1254954"/>
          </a:xfrm>
          <a:custGeom>
            <a:avLst/>
            <a:gdLst/>
            <a:ahLst/>
            <a:cxnLst/>
            <a:rect l="l" t="t" r="r" b="b"/>
            <a:pathLst>
              <a:path w="950627" h="1254954">
                <a:moveTo>
                  <a:pt x="0" y="0"/>
                </a:moveTo>
                <a:lnTo>
                  <a:pt x="950628" y="0"/>
                </a:lnTo>
                <a:lnTo>
                  <a:pt x="950628" y="1254953"/>
                </a:lnTo>
                <a:lnTo>
                  <a:pt x="0" y="1254953"/>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54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640333"/>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3725"/>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2958435" y="6026860"/>
            <a:ext cx="7584431" cy="816707"/>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Who is responsible for training and ongoing volunteer upskilling?</a:t>
            </a:r>
          </a:p>
        </p:txBody>
      </p:sp>
      <p:sp>
        <p:nvSpPr>
          <p:cNvPr id="11" name="TextBox 11"/>
          <p:cNvSpPr txBox="1"/>
          <p:nvPr/>
        </p:nvSpPr>
        <p:spPr>
          <a:xfrm>
            <a:off x="2958435" y="3050700"/>
            <a:ext cx="9579568" cy="163692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On the Spreadsheet provided list all current training including onboarding modules, role-specific inductions, and occasional workshops.</a:t>
            </a:r>
          </a:p>
          <a:p>
            <a:pPr marL="497502" lvl="1" indent="-248751" algn="l">
              <a:lnSpc>
                <a:spcPts val="3226"/>
              </a:lnSpc>
              <a:buFont typeface="Arial"/>
              <a:buChar char="•"/>
            </a:pPr>
            <a:r>
              <a:rPr lang="en-US" sz="2304">
                <a:solidFill>
                  <a:srgbClr val="000000"/>
                </a:solidFill>
                <a:latin typeface="Poppins"/>
                <a:ea typeface="Poppins"/>
                <a:cs typeface="Poppins"/>
                <a:sym typeface="Poppins"/>
              </a:rPr>
              <a:t>How training is facilitated/presented?</a:t>
            </a:r>
          </a:p>
        </p:txBody>
      </p:sp>
      <p:sp>
        <p:nvSpPr>
          <p:cNvPr id="12" name="TextBox 12"/>
          <p:cNvSpPr txBox="1"/>
          <p:nvPr/>
        </p:nvSpPr>
        <p:spPr>
          <a:xfrm>
            <a:off x="2958435" y="7932372"/>
            <a:ext cx="7753800" cy="408195"/>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Map out the training Calendar.</a:t>
            </a:r>
          </a:p>
        </p:txBody>
      </p:sp>
      <p:sp>
        <p:nvSpPr>
          <p:cNvPr id="13" name="TextBox 13"/>
          <p:cNvSpPr txBox="1"/>
          <p:nvPr/>
        </p:nvSpPr>
        <p:spPr>
          <a:xfrm>
            <a:off x="1624110" y="97155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5878" y="4030746"/>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74393" y="6066396"/>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72907" y="8003346"/>
            <a:ext cx="950627" cy="1254954"/>
          </a:xfrm>
          <a:custGeom>
            <a:avLst/>
            <a:gdLst/>
            <a:ahLst/>
            <a:cxnLst/>
            <a:rect l="l" t="t" r="r" b="b"/>
            <a:pathLst>
              <a:path w="950627" h="1254954">
                <a:moveTo>
                  <a:pt x="0" y="0"/>
                </a:moveTo>
                <a:lnTo>
                  <a:pt x="950628" y="0"/>
                </a:lnTo>
                <a:lnTo>
                  <a:pt x="950628" y="1254954"/>
                </a:lnTo>
                <a:lnTo>
                  <a:pt x="0" y="1254954"/>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49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48627"/>
              </a:srgbClr>
            </a:solidFill>
            <a:ln w="12700">
              <a:noFill/>
            </a:ln>
          </p:spPr>
          <p:txBody>
            <a:bodyPr/>
            <a:lstStyle/>
            <a:p>
              <a:endParaRPr lang="en-AU"/>
            </a:p>
          </p:txBody>
        </p:sp>
      </p:grpSp>
      <p:grpSp>
        <p:nvGrpSpPr>
          <p:cNvPr id="8" name="Group 8"/>
          <p:cNvGrpSpPr/>
          <p:nvPr/>
        </p:nvGrpSpPr>
        <p:grpSpPr>
          <a:xfrm>
            <a:off x="14859125" y="8813173"/>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3005546" y="5660173"/>
            <a:ext cx="11853578" cy="1758840"/>
          </a:xfrm>
          <a:prstGeom prst="rect">
            <a:avLst/>
          </a:prstGeom>
        </p:spPr>
        <p:txBody>
          <a:bodyPr lIns="0" tIns="0" rIns="0" bIns="0" rtlCol="0" anchor="t">
            <a:spAutoFit/>
          </a:bodyPr>
          <a:lstStyle/>
          <a:p>
            <a:pPr algn="l">
              <a:lnSpc>
                <a:spcPts val="2806"/>
              </a:lnSpc>
            </a:pPr>
            <a:r>
              <a:rPr lang="en-US" sz="2004" b="1">
                <a:solidFill>
                  <a:srgbClr val="C72036"/>
                </a:solidFill>
                <a:latin typeface="Poppins Bold"/>
                <a:ea typeface="Poppins Bold"/>
                <a:cs typeface="Poppins Bold"/>
                <a:sym typeface="Poppins Bold"/>
              </a:rPr>
              <a:t>Progression and Leadership Pathways</a:t>
            </a:r>
          </a:p>
          <a:p>
            <a:pPr marL="432733" lvl="1" indent="-216367" algn="l">
              <a:lnSpc>
                <a:spcPts val="2806"/>
              </a:lnSpc>
              <a:buFont typeface="Arial"/>
              <a:buChar char="•"/>
            </a:pPr>
            <a:r>
              <a:rPr lang="en-US" sz="2004">
                <a:solidFill>
                  <a:srgbClr val="000000"/>
                </a:solidFill>
                <a:latin typeface="Poppins"/>
                <a:ea typeface="Poppins"/>
                <a:cs typeface="Poppins"/>
                <a:sym typeface="Poppins"/>
              </a:rPr>
              <a:t>Is there a clear route for volunteers to take on more responsibility or leadership roles? Are these pathways communicated and supported through mentoring or training?</a:t>
            </a:r>
          </a:p>
          <a:p>
            <a:pPr marL="432733" lvl="1" indent="-216367" algn="l">
              <a:lnSpc>
                <a:spcPts val="2806"/>
              </a:lnSpc>
              <a:buFont typeface="Arial"/>
              <a:buChar char="•"/>
            </a:pPr>
            <a:r>
              <a:rPr lang="en-US" sz="2004">
                <a:solidFill>
                  <a:srgbClr val="000000"/>
                </a:solidFill>
                <a:latin typeface="Poppins"/>
                <a:ea typeface="Poppins"/>
                <a:cs typeface="Poppins"/>
                <a:sym typeface="Poppins"/>
              </a:rPr>
              <a:t>Do volunteers feel they are acquiring new skills, gaining confidence, and becoming more effective in their roles? Are they encouraged to reflect on their development?</a:t>
            </a:r>
          </a:p>
        </p:txBody>
      </p:sp>
      <p:sp>
        <p:nvSpPr>
          <p:cNvPr id="11" name="TextBox 11"/>
          <p:cNvSpPr txBox="1"/>
          <p:nvPr/>
        </p:nvSpPr>
        <p:spPr>
          <a:xfrm>
            <a:off x="3005546" y="3983121"/>
            <a:ext cx="11568407" cy="1406415"/>
          </a:xfrm>
          <a:prstGeom prst="rect">
            <a:avLst/>
          </a:prstGeom>
        </p:spPr>
        <p:txBody>
          <a:bodyPr lIns="0" tIns="0" rIns="0" bIns="0" rtlCol="0" anchor="t">
            <a:spAutoFit/>
          </a:bodyPr>
          <a:lstStyle/>
          <a:p>
            <a:pPr algn="l">
              <a:lnSpc>
                <a:spcPts val="2806"/>
              </a:lnSpc>
            </a:pPr>
            <a:r>
              <a:rPr lang="en-US" sz="2004" b="1">
                <a:solidFill>
                  <a:srgbClr val="C72036"/>
                </a:solidFill>
                <a:latin typeface="Poppins Bold"/>
                <a:ea typeface="Poppins Bold"/>
                <a:cs typeface="Poppins Bold"/>
                <a:sym typeface="Poppins Bold"/>
              </a:rPr>
              <a:t>Accessibility and Inclusivity</a:t>
            </a:r>
          </a:p>
          <a:p>
            <a:pPr marL="432733" lvl="1" indent="-216367" algn="l">
              <a:lnSpc>
                <a:spcPts val="2806"/>
              </a:lnSpc>
              <a:buFont typeface="Arial"/>
              <a:buChar char="•"/>
            </a:pPr>
            <a:r>
              <a:rPr lang="en-US" sz="2004">
                <a:solidFill>
                  <a:srgbClr val="000000"/>
                </a:solidFill>
                <a:latin typeface="Poppins"/>
                <a:ea typeface="Poppins"/>
                <a:cs typeface="Poppins"/>
                <a:sym typeface="Poppins"/>
              </a:rPr>
              <a:t> Are training sessions scheduled flexibly? Are materials available in multiple formats (e.g. online, print, multilingual)? Do they accommodate diverse learning styles and abilities?</a:t>
            </a:r>
          </a:p>
        </p:txBody>
      </p:sp>
      <p:sp>
        <p:nvSpPr>
          <p:cNvPr id="12" name="TextBox 12"/>
          <p:cNvSpPr txBox="1"/>
          <p:nvPr/>
        </p:nvSpPr>
        <p:spPr>
          <a:xfrm>
            <a:off x="3005546" y="8042075"/>
            <a:ext cx="11853578" cy="1053990"/>
          </a:xfrm>
          <a:prstGeom prst="rect">
            <a:avLst/>
          </a:prstGeom>
        </p:spPr>
        <p:txBody>
          <a:bodyPr lIns="0" tIns="0" rIns="0" bIns="0" rtlCol="0" anchor="t">
            <a:spAutoFit/>
          </a:bodyPr>
          <a:lstStyle/>
          <a:p>
            <a:pPr algn="l">
              <a:lnSpc>
                <a:spcPts val="2806"/>
              </a:lnSpc>
            </a:pPr>
            <a:r>
              <a:rPr lang="en-US" sz="2004" b="1">
                <a:solidFill>
                  <a:srgbClr val="C72036"/>
                </a:solidFill>
                <a:latin typeface="Poppins Bold"/>
                <a:ea typeface="Poppins Bold"/>
                <a:cs typeface="Poppins Bold"/>
                <a:sym typeface="Poppins Bold"/>
              </a:rPr>
              <a:t>Tracking Learning Outcomes</a:t>
            </a:r>
          </a:p>
          <a:p>
            <a:pPr marL="432733" lvl="1" indent="-216367" algn="l">
              <a:lnSpc>
                <a:spcPts val="2806"/>
              </a:lnSpc>
              <a:buFont typeface="Arial"/>
              <a:buChar char="•"/>
            </a:pPr>
            <a:r>
              <a:rPr lang="en-US" sz="2004">
                <a:solidFill>
                  <a:srgbClr val="000000"/>
                </a:solidFill>
                <a:latin typeface="Poppins"/>
                <a:ea typeface="Poppins"/>
                <a:cs typeface="Poppins"/>
                <a:sym typeface="Poppins"/>
              </a:rPr>
              <a:t>Are learning outcomes defined and measured? Is there a system to record completed training, assess impact, and identify areas for improvement?</a:t>
            </a:r>
          </a:p>
        </p:txBody>
      </p:sp>
      <p:sp>
        <p:nvSpPr>
          <p:cNvPr id="13" name="TextBox 13"/>
          <p:cNvSpPr txBox="1"/>
          <p:nvPr/>
        </p:nvSpPr>
        <p:spPr>
          <a:xfrm>
            <a:off x="1501853" y="21884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4" name="TextBox 14"/>
          <p:cNvSpPr txBox="1"/>
          <p:nvPr/>
        </p:nvSpPr>
        <p:spPr>
          <a:xfrm>
            <a:off x="1501853" y="1589281"/>
            <a:ext cx="14145646" cy="1327041"/>
          </a:xfrm>
          <a:prstGeom prst="rect">
            <a:avLst/>
          </a:prstGeom>
        </p:spPr>
        <p:txBody>
          <a:bodyPr lIns="0" tIns="0" rIns="0" bIns="0" rtlCol="0" anchor="t">
            <a:spAutoFit/>
          </a:bodyPr>
          <a:lstStyle/>
          <a:p>
            <a:pPr algn="l">
              <a:lnSpc>
                <a:spcPts val="3506"/>
              </a:lnSpc>
            </a:pPr>
            <a:r>
              <a:rPr lang="en-US" sz="2504" i="1">
                <a:solidFill>
                  <a:srgbClr val="000000"/>
                </a:solidFill>
                <a:latin typeface="Poppins Italics"/>
                <a:ea typeface="Poppins Italics"/>
                <a:cs typeface="Poppins Italics"/>
                <a:sym typeface="Poppins Italics"/>
              </a:rPr>
              <a:t>Now that you have mapped out your current role training and program information, it's time to review the current content using the below as a guide along with the resource aids provided for this section: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Strategies: </a:t>
            </a:r>
            <a:r>
              <a:rPr lang="en-US" sz="5429">
                <a:solidFill>
                  <a:srgbClr val="C81C2C"/>
                </a:solidFill>
                <a:latin typeface="Poppins"/>
                <a:ea typeface="Poppins"/>
                <a:cs typeface="Poppins"/>
                <a:sym typeface="Poppins"/>
              </a:rPr>
              <a:t>Develop</a:t>
            </a:r>
          </a:p>
        </p:txBody>
      </p:sp>
      <p:sp>
        <p:nvSpPr>
          <p:cNvPr id="4" name="TextBox 4"/>
          <p:cNvSpPr txBox="1"/>
          <p:nvPr/>
        </p:nvSpPr>
        <p:spPr>
          <a:xfrm>
            <a:off x="2210699" y="4700241"/>
            <a:ext cx="13866603" cy="1536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The following slides provide examples of strategic improvement steps that can be taken to support your programs.</a:t>
            </a:r>
          </a:p>
          <a:p>
            <a:pPr marL="0" lvl="0" indent="0"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849176" y="1028700"/>
          <a:ext cx="16650156" cy="8705850"/>
        </p:xfrm>
        <a:graphic>
          <a:graphicData uri="http://schemas.openxmlformats.org/drawingml/2006/table">
            <a:tbl>
              <a:tblPr/>
              <a:tblGrid>
                <a:gridCol w="3075288">
                  <a:extLst>
                    <a:ext uri="{9D8B030D-6E8A-4147-A177-3AD203B41FA5}">
                      <a16:colId xmlns:a16="http://schemas.microsoft.com/office/drawing/2014/main" val="20000"/>
                    </a:ext>
                  </a:extLst>
                </a:gridCol>
                <a:gridCol w="13574868">
                  <a:extLst>
                    <a:ext uri="{9D8B030D-6E8A-4147-A177-3AD203B41FA5}">
                      <a16:colId xmlns:a16="http://schemas.microsoft.com/office/drawing/2014/main" val="20001"/>
                    </a:ext>
                  </a:extLst>
                </a:gridCol>
              </a:tblGrid>
              <a:tr h="859130">
                <a:tc>
                  <a:txBody>
                    <a:bodyPr/>
                    <a:lstStyle/>
                    <a:p>
                      <a:pPr algn="l">
                        <a:lnSpc>
                          <a:spcPts val="2799"/>
                        </a:lnSpc>
                        <a:defRPr/>
                      </a:pPr>
                      <a:r>
                        <a:rPr lang="en-US" sz="19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20"/>
                        </a:lnSpc>
                        <a:defRPr/>
                      </a:pPr>
                      <a:r>
                        <a:rPr lang="en-US" sz="1800"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2501023">
                <a:tc>
                  <a:txBody>
                    <a:bodyPr/>
                    <a:lstStyle/>
                    <a:p>
                      <a:pPr algn="l">
                        <a:lnSpc>
                          <a:spcPts val="2799"/>
                        </a:lnSpc>
                        <a:defRPr/>
                      </a:pPr>
                      <a:r>
                        <a:rPr lang="en-US" sz="1999" b="1">
                          <a:solidFill>
                            <a:srgbClr val="000000"/>
                          </a:solidFill>
                          <a:latin typeface="Poppins Bold"/>
                          <a:ea typeface="Poppins Bold"/>
                          <a:cs typeface="Poppins Bold"/>
                          <a:sym typeface="Poppins Bold"/>
                        </a:rPr>
                        <a:t>Volunteer Development Framework</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771"/>
                        </a:lnSpc>
                        <a:defRPr/>
                      </a:pPr>
                      <a:r>
                        <a:rPr lang="en-US" sz="1700" b="1">
                          <a:solidFill>
                            <a:srgbClr val="C72036"/>
                          </a:solidFill>
                          <a:latin typeface="Poppins Bold"/>
                          <a:ea typeface="Poppins Bold"/>
                          <a:cs typeface="Poppins Bold"/>
                          <a:sym typeface="Poppins Bold"/>
                        </a:rPr>
                        <a:t>Develop a structured framework outlining core competencies, training pathways, and progression options. This ensures consistency and clarity across the organisation.</a:t>
                      </a:r>
                      <a:endParaRPr lang="en-US" sz="1100"/>
                    </a:p>
                    <a:p>
                      <a:pPr marL="367031" lvl="1" indent="-183515" algn="l">
                        <a:lnSpc>
                          <a:spcPts val="2771"/>
                        </a:lnSpc>
                        <a:buFont typeface="Arial"/>
                        <a:buChar char="•"/>
                      </a:pPr>
                      <a:r>
                        <a:rPr lang="en-US" sz="1700">
                          <a:solidFill>
                            <a:srgbClr val="000000"/>
                          </a:solidFill>
                          <a:latin typeface="Poppins"/>
                          <a:ea typeface="Poppins"/>
                          <a:cs typeface="Poppins"/>
                          <a:sym typeface="Poppins"/>
                        </a:rPr>
                        <a:t>Define key skills and knowledge areas for each role</a:t>
                      </a:r>
                    </a:p>
                    <a:p>
                      <a:pPr marL="367031" lvl="1" indent="-183515" algn="l">
                        <a:lnSpc>
                          <a:spcPts val="2771"/>
                        </a:lnSpc>
                        <a:buFont typeface="Arial"/>
                        <a:buChar char="•"/>
                      </a:pPr>
                      <a:r>
                        <a:rPr lang="en-US" sz="1700">
                          <a:solidFill>
                            <a:srgbClr val="000000"/>
                          </a:solidFill>
                          <a:latin typeface="Poppins"/>
                          <a:ea typeface="Poppins"/>
                          <a:cs typeface="Poppins"/>
                          <a:sym typeface="Poppins"/>
                        </a:rPr>
                        <a:t>Map out training stages and progression routes</a:t>
                      </a:r>
                    </a:p>
                    <a:p>
                      <a:pPr marL="367031" lvl="1" indent="-183515" algn="l">
                        <a:lnSpc>
                          <a:spcPts val="2771"/>
                        </a:lnSpc>
                        <a:buFont typeface="Arial"/>
                        <a:buChar char="•"/>
                      </a:pPr>
                      <a:r>
                        <a:rPr lang="en-US" sz="1700">
                          <a:solidFill>
                            <a:srgbClr val="000000"/>
                          </a:solidFill>
                          <a:latin typeface="Poppins"/>
                          <a:ea typeface="Poppins"/>
                          <a:cs typeface="Poppins"/>
                          <a:sym typeface="Poppins"/>
                        </a:rPr>
                        <a:t>Align development with organisational goals and volunteer motivations</a:t>
                      </a:r>
                    </a:p>
                    <a:p>
                      <a:pPr marL="367031" lvl="1" indent="-183515" algn="l">
                        <a:lnSpc>
                          <a:spcPts val="2771"/>
                        </a:lnSpc>
                        <a:buFont typeface="Arial"/>
                        <a:buChar char="•"/>
                      </a:pPr>
                      <a:r>
                        <a:rPr lang="en-US" sz="1700">
                          <a:solidFill>
                            <a:srgbClr val="000000"/>
                          </a:solidFill>
                          <a:latin typeface="Poppins"/>
                          <a:ea typeface="Poppins"/>
                          <a:cs typeface="Poppins"/>
                          <a:sym typeface="Poppins"/>
                        </a:rPr>
                        <a:t>Ensure the framework is adaptable to different volunteer contexts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72849">
                <a:tc>
                  <a:txBody>
                    <a:bodyPr/>
                    <a:lstStyle/>
                    <a:p>
                      <a:pPr algn="l">
                        <a:lnSpc>
                          <a:spcPts val="2799"/>
                        </a:lnSpc>
                        <a:defRPr/>
                      </a:pPr>
                      <a:r>
                        <a:rPr lang="en-US" sz="1999" b="1">
                          <a:solidFill>
                            <a:srgbClr val="000000"/>
                          </a:solidFill>
                          <a:latin typeface="Poppins Bold"/>
                          <a:ea typeface="Poppins Bold"/>
                          <a:cs typeface="Poppins Bold"/>
                          <a:sym typeface="Poppins Bold"/>
                        </a:rPr>
                        <a:t>Tiered Learning Opportunities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933"/>
                        </a:lnSpc>
                        <a:defRPr/>
                      </a:pPr>
                      <a:r>
                        <a:rPr lang="en-US" sz="1800" b="1">
                          <a:solidFill>
                            <a:srgbClr val="C72036"/>
                          </a:solidFill>
                          <a:latin typeface="Poppins Bold"/>
                          <a:ea typeface="Poppins Bold"/>
                          <a:cs typeface="Poppins Bold"/>
                          <a:sym typeface="Poppins Bold"/>
                        </a:rPr>
                        <a:t>Offer training at multiple levels—beginner, intermediate, and advanced—to cater to varying experience levels and encourage continuous growth.</a:t>
                      </a:r>
                      <a:endParaRPr lang="en-US" sz="1100"/>
                    </a:p>
                    <a:p>
                      <a:pPr marL="388620" lvl="1" indent="-194310" algn="l">
                        <a:lnSpc>
                          <a:spcPts val="2933"/>
                        </a:lnSpc>
                        <a:buFont typeface="Arial"/>
                        <a:buChar char="•"/>
                      </a:pPr>
                      <a:r>
                        <a:rPr lang="en-US" sz="1800">
                          <a:solidFill>
                            <a:srgbClr val="000000"/>
                          </a:solidFill>
                          <a:latin typeface="Poppins"/>
                          <a:ea typeface="Poppins"/>
                          <a:cs typeface="Poppins"/>
                          <a:sym typeface="Poppins"/>
                        </a:rPr>
                        <a:t>Provide entry-level orientation and foundational skills</a:t>
                      </a:r>
                    </a:p>
                    <a:p>
                      <a:pPr marL="388620" lvl="1" indent="-194310" algn="l">
                        <a:lnSpc>
                          <a:spcPts val="2933"/>
                        </a:lnSpc>
                        <a:buFont typeface="Arial"/>
                        <a:buChar char="•"/>
                      </a:pPr>
                      <a:r>
                        <a:rPr lang="en-US" sz="1800">
                          <a:solidFill>
                            <a:srgbClr val="000000"/>
                          </a:solidFill>
                          <a:latin typeface="Poppins"/>
                          <a:ea typeface="Poppins"/>
                          <a:cs typeface="Poppins"/>
                          <a:sym typeface="Poppins"/>
                        </a:rPr>
                        <a:t>Introduce intermediate modules for skill enhancement</a:t>
                      </a:r>
                    </a:p>
                    <a:p>
                      <a:pPr marL="388620" lvl="1" indent="-194310" algn="l">
                        <a:lnSpc>
                          <a:spcPts val="2933"/>
                        </a:lnSpc>
                        <a:buFont typeface="Arial"/>
                        <a:buChar char="•"/>
                      </a:pPr>
                      <a:r>
                        <a:rPr lang="en-US" sz="1800">
                          <a:solidFill>
                            <a:srgbClr val="000000"/>
                          </a:solidFill>
                          <a:latin typeface="Poppins"/>
                          <a:ea typeface="Poppins"/>
                          <a:cs typeface="Poppins"/>
                          <a:sym typeface="Poppins"/>
                        </a:rPr>
                        <a:t>Offer advanced training for leadership and specialised roles</a:t>
                      </a:r>
                    </a:p>
                    <a:p>
                      <a:pPr marL="388620" lvl="1" indent="-194310" algn="l">
                        <a:lnSpc>
                          <a:spcPts val="2933"/>
                        </a:lnSpc>
                        <a:buFont typeface="Arial"/>
                        <a:buChar char="•"/>
                      </a:pPr>
                      <a:r>
                        <a:rPr lang="en-US" sz="1800">
                          <a:solidFill>
                            <a:srgbClr val="000000"/>
                          </a:solidFill>
                          <a:latin typeface="Poppins"/>
                          <a:ea typeface="Poppins"/>
                          <a:cs typeface="Poppins"/>
                          <a:sym typeface="Poppins"/>
                        </a:rPr>
                        <a:t>Allow volunteers to self-select or be guided based on experience</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72849">
                <a:tc>
                  <a:txBody>
                    <a:bodyPr/>
                    <a:lstStyle/>
                    <a:p>
                      <a:pPr algn="l">
                        <a:lnSpc>
                          <a:spcPts val="2799"/>
                        </a:lnSpc>
                        <a:defRPr/>
                      </a:pPr>
                      <a:r>
                        <a:rPr lang="en-US" sz="1999" b="1">
                          <a:solidFill>
                            <a:srgbClr val="000000"/>
                          </a:solidFill>
                          <a:latin typeface="Poppins Bold"/>
                          <a:ea typeface="Poppins Bold"/>
                          <a:cs typeface="Poppins Bold"/>
                          <a:sym typeface="Poppins Bold"/>
                        </a:rPr>
                        <a:t>Soft Skills and Leadership Training</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933"/>
                        </a:lnSpc>
                        <a:defRPr/>
                      </a:pPr>
                      <a:r>
                        <a:rPr lang="en-US" sz="1800" b="1">
                          <a:solidFill>
                            <a:srgbClr val="C72036"/>
                          </a:solidFill>
                          <a:latin typeface="Poppins Bold"/>
                          <a:ea typeface="Poppins Bold"/>
                          <a:cs typeface="Poppins Bold"/>
                          <a:sym typeface="Poppins Bold"/>
                        </a:rPr>
                        <a:t>Include modules on communication, teamwork, emotional intelligence, and leadership to prepare volunteers for more complex roles and enhance overall effectiveness.</a:t>
                      </a:r>
                      <a:endParaRPr lang="en-US" sz="1100"/>
                    </a:p>
                    <a:p>
                      <a:pPr marL="388620" lvl="1" indent="-194310" algn="l">
                        <a:lnSpc>
                          <a:spcPts val="2933"/>
                        </a:lnSpc>
                        <a:buFont typeface="Arial"/>
                        <a:buChar char="•"/>
                      </a:pPr>
                      <a:r>
                        <a:rPr lang="en-US" sz="1800">
                          <a:solidFill>
                            <a:srgbClr val="000000"/>
                          </a:solidFill>
                          <a:latin typeface="Poppins"/>
                          <a:ea typeface="Poppins"/>
                          <a:cs typeface="Poppins"/>
                          <a:sym typeface="Poppins"/>
                        </a:rPr>
                        <a:t>Build interpersonal and conflict resolution skills</a:t>
                      </a:r>
                    </a:p>
                    <a:p>
                      <a:pPr marL="388620" lvl="1" indent="-194310" algn="l">
                        <a:lnSpc>
                          <a:spcPts val="2933"/>
                        </a:lnSpc>
                        <a:buFont typeface="Arial"/>
                        <a:buChar char="•"/>
                      </a:pPr>
                      <a:r>
                        <a:rPr lang="en-US" sz="1800">
                          <a:solidFill>
                            <a:srgbClr val="000000"/>
                          </a:solidFill>
                          <a:latin typeface="Poppins"/>
                          <a:ea typeface="Poppins"/>
                          <a:cs typeface="Poppins"/>
                          <a:sym typeface="Poppins"/>
                        </a:rPr>
                        <a:t>Encourage reflective practice and self-awareness</a:t>
                      </a:r>
                    </a:p>
                    <a:p>
                      <a:pPr marL="388620" lvl="1" indent="-194310" algn="l">
                        <a:lnSpc>
                          <a:spcPts val="2933"/>
                        </a:lnSpc>
                        <a:buFont typeface="Arial"/>
                        <a:buChar char="•"/>
                      </a:pPr>
                      <a:r>
                        <a:rPr lang="en-US" sz="1800">
                          <a:solidFill>
                            <a:srgbClr val="000000"/>
                          </a:solidFill>
                          <a:latin typeface="Poppins"/>
                          <a:ea typeface="Poppins"/>
                          <a:cs typeface="Poppins"/>
                          <a:sym typeface="Poppins"/>
                        </a:rPr>
                        <a:t>Develop leadership capabilities for team coordination</a:t>
                      </a:r>
                    </a:p>
                    <a:p>
                      <a:pPr marL="388620" lvl="1" indent="-194310" algn="l">
                        <a:lnSpc>
                          <a:spcPts val="2933"/>
                        </a:lnSpc>
                        <a:buFont typeface="Arial"/>
                        <a:buChar char="•"/>
                      </a:pPr>
                      <a:r>
                        <a:rPr lang="en-US" sz="1800">
                          <a:solidFill>
                            <a:srgbClr val="000000"/>
                          </a:solidFill>
                          <a:latin typeface="Poppins"/>
                          <a:ea typeface="Poppins"/>
                          <a:cs typeface="Poppins"/>
                          <a:sym typeface="Poppins"/>
                        </a:rPr>
                        <a:t>Support succession planning and internal promotion</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3359218" y="32380"/>
            <a:ext cx="12912761"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Communicate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818922" y="1765942"/>
          <a:ext cx="16650156" cy="7300798"/>
        </p:xfrm>
        <a:graphic>
          <a:graphicData uri="http://schemas.openxmlformats.org/drawingml/2006/table">
            <a:tbl>
              <a:tblPr/>
              <a:tblGrid>
                <a:gridCol w="3075288">
                  <a:extLst>
                    <a:ext uri="{9D8B030D-6E8A-4147-A177-3AD203B41FA5}">
                      <a16:colId xmlns:a16="http://schemas.microsoft.com/office/drawing/2014/main" val="20000"/>
                    </a:ext>
                  </a:extLst>
                </a:gridCol>
                <a:gridCol w="13574868">
                  <a:extLst>
                    <a:ext uri="{9D8B030D-6E8A-4147-A177-3AD203B41FA5}">
                      <a16:colId xmlns:a16="http://schemas.microsoft.com/office/drawing/2014/main" val="20001"/>
                    </a:ext>
                  </a:extLst>
                </a:gridCol>
              </a:tblGrid>
              <a:tr h="859493">
                <a:tc>
                  <a:txBody>
                    <a:bodyPr/>
                    <a:lstStyle/>
                    <a:p>
                      <a:pPr algn="l">
                        <a:lnSpc>
                          <a:spcPts val="2799"/>
                        </a:lnSpc>
                        <a:defRPr/>
                      </a:pPr>
                      <a:r>
                        <a:rPr lang="en-US" sz="19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20"/>
                        </a:lnSpc>
                        <a:defRPr/>
                      </a:pPr>
                      <a:r>
                        <a:rPr lang="en-US" sz="1800"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2502079">
                <a:tc>
                  <a:txBody>
                    <a:bodyPr/>
                    <a:lstStyle/>
                    <a:p>
                      <a:pPr algn="l">
                        <a:lnSpc>
                          <a:spcPts val="2799"/>
                        </a:lnSpc>
                        <a:defRPr/>
                      </a:pPr>
                      <a:r>
                        <a:rPr lang="en-US" sz="1999" b="1">
                          <a:solidFill>
                            <a:srgbClr val="000000"/>
                          </a:solidFill>
                          <a:latin typeface="Poppins Bold"/>
                          <a:ea typeface="Poppins Bold"/>
                          <a:cs typeface="Poppins Bold"/>
                          <a:sym typeface="Poppins Bold"/>
                        </a:rPr>
                        <a:t>Learning Management Systems (LMS)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771"/>
                        </a:lnSpc>
                        <a:defRPr/>
                      </a:pPr>
                      <a:r>
                        <a:rPr lang="en-US" sz="1700" b="1">
                          <a:solidFill>
                            <a:srgbClr val="C72036"/>
                          </a:solidFill>
                          <a:latin typeface="Poppins Bold"/>
                          <a:ea typeface="Poppins Bold"/>
                          <a:cs typeface="Poppins Bold"/>
                          <a:sym typeface="Poppins Bold"/>
                        </a:rPr>
                        <a:t>Implement an LMS to host training modules, track progress, and provide easy access to resources. This centralises learning and improves scalability.</a:t>
                      </a:r>
                      <a:endParaRPr lang="en-US" sz="1100"/>
                    </a:p>
                    <a:p>
                      <a:pPr marL="367031" lvl="1" indent="-183515" algn="l">
                        <a:lnSpc>
                          <a:spcPts val="2771"/>
                        </a:lnSpc>
                        <a:buFont typeface="Arial"/>
                        <a:buChar char="•"/>
                      </a:pPr>
                      <a:r>
                        <a:rPr lang="en-US" sz="1700">
                          <a:solidFill>
                            <a:srgbClr val="000000"/>
                          </a:solidFill>
                          <a:latin typeface="Poppins"/>
                          <a:ea typeface="Poppins"/>
                          <a:cs typeface="Poppins"/>
                          <a:sym typeface="Poppins"/>
                        </a:rPr>
                        <a:t>Enable self-paced learning and remote access</a:t>
                      </a:r>
                    </a:p>
                    <a:p>
                      <a:pPr marL="367031" lvl="1" indent="-183515" algn="l">
                        <a:lnSpc>
                          <a:spcPts val="2771"/>
                        </a:lnSpc>
                        <a:buFont typeface="Arial"/>
                        <a:buChar char="•"/>
                      </a:pPr>
                      <a:r>
                        <a:rPr lang="en-US" sz="1700">
                          <a:solidFill>
                            <a:srgbClr val="000000"/>
                          </a:solidFill>
                          <a:latin typeface="Poppins"/>
                          <a:ea typeface="Poppins"/>
                          <a:cs typeface="Poppins"/>
                          <a:sym typeface="Poppins"/>
                        </a:rPr>
                        <a:t>Integrate multimedia content for diverse learning styles</a:t>
                      </a:r>
                    </a:p>
                    <a:p>
                      <a:pPr marL="367031" lvl="1" indent="-183515" algn="l">
                        <a:lnSpc>
                          <a:spcPts val="2771"/>
                        </a:lnSpc>
                        <a:buFont typeface="Arial"/>
                        <a:buChar char="•"/>
                      </a:pPr>
                      <a:r>
                        <a:rPr lang="en-US" sz="1700">
                          <a:solidFill>
                            <a:srgbClr val="000000"/>
                          </a:solidFill>
                          <a:latin typeface="Poppins"/>
                          <a:ea typeface="Poppins"/>
                          <a:cs typeface="Poppins"/>
                          <a:sym typeface="Poppins"/>
                        </a:rPr>
                        <a:t>Provide dashboards for volunteers and coordinators</a:t>
                      </a:r>
                    </a:p>
                    <a:p>
                      <a:pPr marL="367031" lvl="1" indent="-183515" algn="l">
                        <a:lnSpc>
                          <a:spcPts val="2771"/>
                        </a:lnSpc>
                        <a:buFont typeface="Arial"/>
                        <a:buChar char="•"/>
                      </a:pPr>
                      <a:r>
                        <a:rPr lang="en-US" sz="1700">
                          <a:solidFill>
                            <a:srgbClr val="000000"/>
                          </a:solidFill>
                          <a:latin typeface="Poppins"/>
                          <a:ea typeface="Poppins"/>
                          <a:cs typeface="Poppins"/>
                          <a:sym typeface="Poppins"/>
                        </a:rPr>
                        <a:t>Ensure data security and user-friendly navigation</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2590">
                <a:tc>
                  <a:txBody>
                    <a:bodyPr/>
                    <a:lstStyle/>
                    <a:p>
                      <a:pPr algn="l">
                        <a:lnSpc>
                          <a:spcPts val="2799"/>
                        </a:lnSpc>
                        <a:defRPr/>
                      </a:pPr>
                      <a:r>
                        <a:rPr lang="en-US" sz="1999" b="1">
                          <a:solidFill>
                            <a:srgbClr val="000000"/>
                          </a:solidFill>
                          <a:latin typeface="Poppins Bold"/>
                          <a:ea typeface="Poppins Bold"/>
                          <a:cs typeface="Poppins Bold"/>
                          <a:sym typeface="Poppins Bold"/>
                        </a:rPr>
                        <a:t>Automated Reminders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933"/>
                        </a:lnSpc>
                        <a:defRPr/>
                      </a:pPr>
                      <a:r>
                        <a:rPr lang="en-US" sz="1800" b="1">
                          <a:solidFill>
                            <a:srgbClr val="C72036"/>
                          </a:solidFill>
                          <a:latin typeface="Poppins Bold"/>
                          <a:ea typeface="Poppins Bold"/>
                          <a:cs typeface="Poppins Bold"/>
                          <a:sym typeface="Poppins Bold"/>
                        </a:rPr>
                        <a:t>Use automated systems to send reminders for mandatory training, refreshers, or upcoming workshops, reducing administrative burden.</a:t>
                      </a:r>
                      <a:endParaRPr lang="en-US" sz="1100"/>
                    </a:p>
                    <a:p>
                      <a:pPr marL="388620" lvl="1" indent="-194310" algn="l">
                        <a:lnSpc>
                          <a:spcPts val="2933"/>
                        </a:lnSpc>
                        <a:buFont typeface="Arial"/>
                        <a:buChar char="•"/>
                      </a:pPr>
                      <a:r>
                        <a:rPr lang="en-US" sz="1800">
                          <a:solidFill>
                            <a:srgbClr val="000000"/>
                          </a:solidFill>
                          <a:latin typeface="Poppins"/>
                          <a:ea typeface="Poppins"/>
                          <a:cs typeface="Poppins"/>
                          <a:sym typeface="Poppins"/>
                        </a:rPr>
                        <a:t>Schedule recurring notifications for compliance deadlines</a:t>
                      </a:r>
                    </a:p>
                    <a:p>
                      <a:pPr marL="388620" lvl="1" indent="-194310" algn="l">
                        <a:lnSpc>
                          <a:spcPts val="2933"/>
                        </a:lnSpc>
                        <a:buFont typeface="Arial"/>
                        <a:buChar char="•"/>
                      </a:pPr>
                      <a:r>
                        <a:rPr lang="en-US" sz="1800">
                          <a:solidFill>
                            <a:srgbClr val="000000"/>
                          </a:solidFill>
                          <a:latin typeface="Poppins"/>
                          <a:ea typeface="Poppins"/>
                          <a:cs typeface="Poppins"/>
                          <a:sym typeface="Poppins"/>
                        </a:rPr>
                        <a:t>Customise reminders based on volunteer roles</a:t>
                      </a:r>
                    </a:p>
                    <a:p>
                      <a:pPr marL="388620" lvl="1" indent="-194310" algn="l">
                        <a:lnSpc>
                          <a:spcPts val="2933"/>
                        </a:lnSpc>
                        <a:buFont typeface="Arial"/>
                        <a:buChar char="•"/>
                      </a:pPr>
                      <a:r>
                        <a:rPr lang="en-US" sz="1800">
                          <a:solidFill>
                            <a:srgbClr val="000000"/>
                          </a:solidFill>
                          <a:latin typeface="Poppins"/>
                          <a:ea typeface="Poppins"/>
                          <a:cs typeface="Poppins"/>
                          <a:sym typeface="Poppins"/>
                        </a:rPr>
                        <a:t>Reduce missed training sessions and improve completion rates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56637">
                <a:tc>
                  <a:txBody>
                    <a:bodyPr/>
                    <a:lstStyle/>
                    <a:p>
                      <a:pPr algn="l">
                        <a:lnSpc>
                          <a:spcPts val="2799"/>
                        </a:lnSpc>
                        <a:defRPr/>
                      </a:pPr>
                      <a:r>
                        <a:rPr lang="en-US" sz="1999" b="1">
                          <a:solidFill>
                            <a:srgbClr val="000000"/>
                          </a:solidFill>
                          <a:latin typeface="Poppins Bold"/>
                          <a:ea typeface="Poppins Bold"/>
                          <a:cs typeface="Poppins Bold"/>
                          <a:sym typeface="Poppins Bold"/>
                        </a:rPr>
                        <a:t>Digital Tracking</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933"/>
                        </a:lnSpc>
                        <a:defRPr/>
                      </a:pPr>
                      <a:r>
                        <a:rPr lang="en-US" sz="1800" b="1">
                          <a:solidFill>
                            <a:srgbClr val="C72036"/>
                          </a:solidFill>
                          <a:latin typeface="Poppins Bold"/>
                          <a:ea typeface="Poppins Bold"/>
                          <a:cs typeface="Poppins Bold"/>
                          <a:sym typeface="Poppins Bold"/>
                        </a:rPr>
                        <a:t>Monitor training completion, progress, and outcomes . </a:t>
                      </a:r>
                      <a:endParaRPr lang="en-US" sz="1100"/>
                    </a:p>
                    <a:p>
                      <a:pPr marL="388620" lvl="1" indent="-194310" algn="l">
                        <a:lnSpc>
                          <a:spcPts val="2933"/>
                        </a:lnSpc>
                        <a:buFont typeface="Arial"/>
                        <a:buChar char="•"/>
                      </a:pPr>
                      <a:r>
                        <a:rPr lang="en-US" sz="1800">
                          <a:solidFill>
                            <a:srgbClr val="000000"/>
                          </a:solidFill>
                          <a:latin typeface="Poppins"/>
                          <a:ea typeface="Poppins"/>
                          <a:cs typeface="Poppins"/>
                          <a:sym typeface="Poppins"/>
                        </a:rPr>
                        <a:t>Identify gaps and tailor future training</a:t>
                      </a:r>
                    </a:p>
                    <a:p>
                      <a:pPr marL="388620" lvl="1" indent="-194310" algn="l">
                        <a:lnSpc>
                          <a:spcPts val="2933"/>
                        </a:lnSpc>
                        <a:buFont typeface="Arial"/>
                        <a:buChar char="•"/>
                      </a:pPr>
                      <a:r>
                        <a:rPr lang="en-US" sz="1800">
                          <a:solidFill>
                            <a:srgbClr val="000000"/>
                          </a:solidFill>
                          <a:latin typeface="Poppins"/>
                          <a:ea typeface="Poppins"/>
                          <a:cs typeface="Poppins"/>
                          <a:sym typeface="Poppins"/>
                        </a:rPr>
                        <a:t>Link learning outcomes to volunteer impact</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1522360" y="15235"/>
            <a:ext cx="15243279"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Streamlining &amp; Automation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895050" y="2598026"/>
            <a:ext cx="2577043" cy="2523565"/>
            <a:chOff x="-72390" y="7620"/>
            <a:chExt cx="6487160" cy="6352540"/>
          </a:xfrm>
        </p:grpSpPr>
        <p:sp>
          <p:nvSpPr>
            <p:cNvPr id="3" name="Freeform 3"/>
            <p:cNvSpPr/>
            <p:nvPr/>
          </p:nvSpPr>
          <p:spPr>
            <a:xfrm>
              <a:off x="-3836" y="7620"/>
              <a:ext cx="6350053" cy="6352540"/>
            </a:xfrm>
            <a:custGeom>
              <a:avLst/>
              <a:gdLst/>
              <a:ahLst/>
              <a:cxnLst/>
              <a:rect l="l" t="t" r="r" b="b"/>
              <a:pathLst>
                <a:path w="6350053" h="6352540">
                  <a:moveTo>
                    <a:pt x="6253506" y="3176270"/>
                  </a:moveTo>
                  <a:cubicBezTo>
                    <a:pt x="6253506" y="2844800"/>
                    <a:pt x="6418606" y="2493010"/>
                    <a:pt x="6317006" y="2194560"/>
                  </a:cubicBezTo>
                  <a:cubicBezTo>
                    <a:pt x="6212866" y="1884680"/>
                    <a:pt x="5859806" y="1694180"/>
                    <a:pt x="5665496" y="1436370"/>
                  </a:cubicBezTo>
                  <a:cubicBezTo>
                    <a:pt x="5468646" y="1176020"/>
                    <a:pt x="5387366" y="796290"/>
                    <a:pt x="5116856" y="607060"/>
                  </a:cubicBezTo>
                  <a:cubicBezTo>
                    <a:pt x="4848886" y="420370"/>
                    <a:pt x="4448836" y="462280"/>
                    <a:pt x="4127526" y="360680"/>
                  </a:cubicBezTo>
                  <a:cubicBezTo>
                    <a:pt x="3816376" y="264160"/>
                    <a:pt x="3520466" y="0"/>
                    <a:pt x="3176296" y="0"/>
                  </a:cubicBezTo>
                  <a:cubicBezTo>
                    <a:pt x="2832126" y="0"/>
                    <a:pt x="2534946" y="262890"/>
                    <a:pt x="2225066" y="360680"/>
                  </a:cubicBezTo>
                  <a:cubicBezTo>
                    <a:pt x="1903756" y="461010"/>
                    <a:pt x="1502436" y="419100"/>
                    <a:pt x="1234466" y="607060"/>
                  </a:cubicBezTo>
                  <a:cubicBezTo>
                    <a:pt x="963956" y="796290"/>
                    <a:pt x="882676" y="1176020"/>
                    <a:pt x="685826" y="1436370"/>
                  </a:cubicBezTo>
                  <a:cubicBezTo>
                    <a:pt x="490246" y="1694180"/>
                    <a:pt x="138456" y="1884680"/>
                    <a:pt x="33046" y="2194560"/>
                  </a:cubicBezTo>
                  <a:cubicBezTo>
                    <a:pt x="-67284" y="2493010"/>
                    <a:pt x="96546" y="2844800"/>
                    <a:pt x="96546" y="3176270"/>
                  </a:cubicBezTo>
                  <a:cubicBezTo>
                    <a:pt x="96546" y="3507740"/>
                    <a:pt x="-68554" y="3859530"/>
                    <a:pt x="33046" y="4157980"/>
                  </a:cubicBezTo>
                  <a:cubicBezTo>
                    <a:pt x="137186" y="4467860"/>
                    <a:pt x="490246" y="4658360"/>
                    <a:pt x="684556" y="4916170"/>
                  </a:cubicBezTo>
                  <a:cubicBezTo>
                    <a:pt x="881406" y="5176520"/>
                    <a:pt x="962686" y="5556250"/>
                    <a:pt x="1233196" y="5745480"/>
                  </a:cubicBezTo>
                  <a:cubicBezTo>
                    <a:pt x="1501166" y="5933440"/>
                    <a:pt x="1901216" y="5891530"/>
                    <a:pt x="2223796" y="5991860"/>
                  </a:cubicBezTo>
                  <a:cubicBezTo>
                    <a:pt x="2534946" y="6088380"/>
                    <a:pt x="2830856" y="6352540"/>
                    <a:pt x="3175026" y="6352540"/>
                  </a:cubicBezTo>
                  <a:cubicBezTo>
                    <a:pt x="3519196" y="6352540"/>
                    <a:pt x="3816376" y="6089650"/>
                    <a:pt x="4126256" y="5991860"/>
                  </a:cubicBezTo>
                  <a:cubicBezTo>
                    <a:pt x="4447566" y="5891530"/>
                    <a:pt x="4848886" y="5933440"/>
                    <a:pt x="5116856" y="5745480"/>
                  </a:cubicBezTo>
                  <a:cubicBezTo>
                    <a:pt x="5387366" y="5556250"/>
                    <a:pt x="5468646" y="5176520"/>
                    <a:pt x="5665496" y="4916170"/>
                  </a:cubicBezTo>
                  <a:cubicBezTo>
                    <a:pt x="5861076" y="4658360"/>
                    <a:pt x="6212866" y="4467860"/>
                    <a:pt x="6317006" y="4157980"/>
                  </a:cubicBezTo>
                  <a:cubicBezTo>
                    <a:pt x="6418606" y="3858260"/>
                    <a:pt x="6253506" y="3506470"/>
                    <a:pt x="6253506" y="3176270"/>
                  </a:cubicBezTo>
                  <a:close/>
                </a:path>
              </a:pathLst>
            </a:custGeom>
            <a:solidFill>
              <a:srgbClr val="C72036"/>
            </a:solidFill>
          </p:spPr>
          <p:txBody>
            <a:bodyPr/>
            <a:lstStyle/>
            <a:p>
              <a:endParaRPr lang="en-AU"/>
            </a:p>
          </p:txBody>
        </p:sp>
      </p:grpSp>
      <p:grpSp>
        <p:nvGrpSpPr>
          <p:cNvPr id="4" name="Group 4"/>
          <p:cNvGrpSpPr/>
          <p:nvPr/>
        </p:nvGrpSpPr>
        <p:grpSpPr>
          <a:xfrm>
            <a:off x="5649550" y="2831711"/>
            <a:ext cx="1131074" cy="11310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1586517" y="2831711"/>
            <a:ext cx="1131074" cy="11310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931836" y="5083553"/>
            <a:ext cx="1131074" cy="11310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11310292" y="5083553"/>
            <a:ext cx="1131074" cy="11310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sp>
        <p:nvSpPr>
          <p:cNvPr id="16" name="AutoShape 16"/>
          <p:cNvSpPr/>
          <p:nvPr/>
        </p:nvSpPr>
        <p:spPr>
          <a:xfrm>
            <a:off x="6773961" y="3484334"/>
            <a:ext cx="1160011" cy="180757"/>
          </a:xfrm>
          <a:prstGeom prst="line">
            <a:avLst/>
          </a:prstGeom>
          <a:ln w="28575" cap="flat">
            <a:solidFill>
              <a:srgbClr val="3C5679"/>
            </a:solidFill>
            <a:prstDash val="sysDash"/>
            <a:headEnd type="none" w="sm" len="sm"/>
            <a:tailEnd type="none" w="sm" len="sm"/>
          </a:ln>
        </p:spPr>
        <p:txBody>
          <a:bodyPr/>
          <a:lstStyle/>
          <a:p>
            <a:endParaRPr lang="en-AU"/>
          </a:p>
        </p:txBody>
      </p:sp>
      <p:sp>
        <p:nvSpPr>
          <p:cNvPr id="17" name="AutoShape 17"/>
          <p:cNvSpPr/>
          <p:nvPr/>
        </p:nvSpPr>
        <p:spPr>
          <a:xfrm flipV="1">
            <a:off x="6968101" y="4530067"/>
            <a:ext cx="1209230" cy="805470"/>
          </a:xfrm>
          <a:prstGeom prst="line">
            <a:avLst/>
          </a:prstGeom>
          <a:ln w="28575" cap="flat">
            <a:solidFill>
              <a:srgbClr val="3C5679"/>
            </a:solidFill>
            <a:prstDash val="sysDash"/>
            <a:headEnd type="none" w="sm" len="sm"/>
            <a:tailEnd type="none" w="sm" len="sm"/>
          </a:ln>
        </p:spPr>
        <p:txBody>
          <a:bodyPr/>
          <a:lstStyle/>
          <a:p>
            <a:endParaRPr lang="en-AU"/>
          </a:p>
        </p:txBody>
      </p:sp>
      <p:sp>
        <p:nvSpPr>
          <p:cNvPr id="18" name="AutoShape 18"/>
          <p:cNvSpPr/>
          <p:nvPr/>
        </p:nvSpPr>
        <p:spPr>
          <a:xfrm flipH="1" flipV="1">
            <a:off x="10190698" y="4529147"/>
            <a:ext cx="1214078" cy="806879"/>
          </a:xfrm>
          <a:prstGeom prst="line">
            <a:avLst/>
          </a:prstGeom>
          <a:ln w="28575" cap="flat">
            <a:solidFill>
              <a:srgbClr val="3C5679"/>
            </a:solidFill>
            <a:prstDash val="sysDash"/>
            <a:headEnd type="none" w="sm" len="sm"/>
            <a:tailEnd type="none" w="sm" len="sm"/>
          </a:ln>
        </p:spPr>
        <p:txBody>
          <a:bodyPr/>
          <a:lstStyle/>
          <a:p>
            <a:endParaRPr lang="en-AU"/>
          </a:p>
        </p:txBody>
      </p:sp>
      <p:sp>
        <p:nvSpPr>
          <p:cNvPr id="19" name="AutoShape 19"/>
          <p:cNvSpPr/>
          <p:nvPr/>
        </p:nvSpPr>
        <p:spPr>
          <a:xfrm flipH="1">
            <a:off x="10433359" y="3484334"/>
            <a:ext cx="1159822" cy="180728"/>
          </a:xfrm>
          <a:prstGeom prst="line">
            <a:avLst/>
          </a:prstGeom>
          <a:ln w="28575" cap="flat">
            <a:solidFill>
              <a:srgbClr val="3C5679"/>
            </a:solidFill>
            <a:prstDash val="sysDash"/>
            <a:headEnd type="none" w="sm" len="sm"/>
            <a:tailEnd type="none" w="sm" len="sm"/>
          </a:ln>
        </p:spPr>
        <p:txBody>
          <a:bodyPr/>
          <a:lstStyle/>
          <a:p>
            <a:endParaRPr lang="en-AU"/>
          </a:p>
        </p:txBody>
      </p:sp>
      <p:sp>
        <p:nvSpPr>
          <p:cNvPr id="20" name="Freeform 20"/>
          <p:cNvSpPr/>
          <p:nvPr/>
        </p:nvSpPr>
        <p:spPr>
          <a:xfrm>
            <a:off x="8618034" y="3226153"/>
            <a:ext cx="1131074" cy="1267310"/>
          </a:xfrm>
          <a:custGeom>
            <a:avLst/>
            <a:gdLst/>
            <a:ahLst/>
            <a:cxnLst/>
            <a:rect l="l" t="t" r="r" b="b"/>
            <a:pathLst>
              <a:path w="1131074" h="1267310">
                <a:moveTo>
                  <a:pt x="0" y="0"/>
                </a:moveTo>
                <a:lnTo>
                  <a:pt x="1131074" y="0"/>
                </a:lnTo>
                <a:lnTo>
                  <a:pt x="1131074" y="1267310"/>
                </a:lnTo>
                <a:lnTo>
                  <a:pt x="0" y="1267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1" name="Freeform 21"/>
          <p:cNvSpPr/>
          <p:nvPr/>
        </p:nvSpPr>
        <p:spPr>
          <a:xfrm>
            <a:off x="5932802" y="3114962"/>
            <a:ext cx="564571" cy="564571"/>
          </a:xfrm>
          <a:custGeom>
            <a:avLst/>
            <a:gdLst/>
            <a:ahLst/>
            <a:cxnLst/>
            <a:rect l="l" t="t" r="r" b="b"/>
            <a:pathLst>
              <a:path w="564571" h="564571">
                <a:moveTo>
                  <a:pt x="0" y="0"/>
                </a:moveTo>
                <a:lnTo>
                  <a:pt x="564571" y="0"/>
                </a:lnTo>
                <a:lnTo>
                  <a:pt x="564571" y="564571"/>
                </a:lnTo>
                <a:lnTo>
                  <a:pt x="0" y="564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2" name="Freeform 22"/>
          <p:cNvSpPr/>
          <p:nvPr/>
        </p:nvSpPr>
        <p:spPr>
          <a:xfrm>
            <a:off x="6223197" y="5374914"/>
            <a:ext cx="548353" cy="548353"/>
          </a:xfrm>
          <a:custGeom>
            <a:avLst/>
            <a:gdLst/>
            <a:ahLst/>
            <a:cxnLst/>
            <a:rect l="l" t="t" r="r" b="b"/>
            <a:pathLst>
              <a:path w="548353" h="548353">
                <a:moveTo>
                  <a:pt x="0" y="0"/>
                </a:moveTo>
                <a:lnTo>
                  <a:pt x="548353" y="0"/>
                </a:lnTo>
                <a:lnTo>
                  <a:pt x="548353" y="548352"/>
                </a:lnTo>
                <a:lnTo>
                  <a:pt x="0" y="548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3" name="Freeform 23"/>
          <p:cNvSpPr/>
          <p:nvPr/>
        </p:nvSpPr>
        <p:spPr>
          <a:xfrm>
            <a:off x="11583297" y="5377400"/>
            <a:ext cx="585065" cy="543379"/>
          </a:xfrm>
          <a:custGeom>
            <a:avLst/>
            <a:gdLst/>
            <a:ahLst/>
            <a:cxnLst/>
            <a:rect l="l" t="t" r="r" b="b"/>
            <a:pathLst>
              <a:path w="585065" h="543379">
                <a:moveTo>
                  <a:pt x="0" y="0"/>
                </a:moveTo>
                <a:lnTo>
                  <a:pt x="585065" y="0"/>
                </a:lnTo>
                <a:lnTo>
                  <a:pt x="585065" y="543380"/>
                </a:lnTo>
                <a:lnTo>
                  <a:pt x="0" y="5433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4" name="Freeform 24"/>
          <p:cNvSpPr/>
          <p:nvPr/>
        </p:nvSpPr>
        <p:spPr>
          <a:xfrm>
            <a:off x="11834611" y="3147657"/>
            <a:ext cx="634888" cy="499181"/>
          </a:xfrm>
          <a:custGeom>
            <a:avLst/>
            <a:gdLst/>
            <a:ahLst/>
            <a:cxnLst/>
            <a:rect l="l" t="t" r="r" b="b"/>
            <a:pathLst>
              <a:path w="634888" h="499181">
                <a:moveTo>
                  <a:pt x="0" y="0"/>
                </a:moveTo>
                <a:lnTo>
                  <a:pt x="634888" y="0"/>
                </a:lnTo>
                <a:lnTo>
                  <a:pt x="634888" y="499181"/>
                </a:lnTo>
                <a:lnTo>
                  <a:pt x="0" y="4991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5" name="TextBox 25"/>
          <p:cNvSpPr txBox="1"/>
          <p:nvPr/>
        </p:nvSpPr>
        <p:spPr>
          <a:xfrm>
            <a:off x="493559" y="148502"/>
            <a:ext cx="16765741"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CREATIVE ENHANCEMENTS</a:t>
            </a:r>
          </a:p>
        </p:txBody>
      </p:sp>
      <p:sp>
        <p:nvSpPr>
          <p:cNvPr id="26" name="TextBox 26"/>
          <p:cNvSpPr txBox="1"/>
          <p:nvPr/>
        </p:nvSpPr>
        <p:spPr>
          <a:xfrm>
            <a:off x="731684" y="1412057"/>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Microlearning via Mobile Apps, PPT, Toolbox Talks or EDM</a:t>
            </a:r>
          </a:p>
        </p:txBody>
      </p:sp>
      <p:sp>
        <p:nvSpPr>
          <p:cNvPr id="27" name="TextBox 27"/>
          <p:cNvSpPr txBox="1"/>
          <p:nvPr/>
        </p:nvSpPr>
        <p:spPr>
          <a:xfrm>
            <a:off x="493559" y="2209126"/>
            <a:ext cx="4660422" cy="29489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Deliver bite-siz</a:t>
            </a:r>
            <a:r>
              <a:rPr lang="en-US" sz="1599" u="none" strike="noStrike">
                <a:solidFill>
                  <a:srgbClr val="3B3B3B"/>
                </a:solidFill>
                <a:latin typeface="Poppins"/>
                <a:ea typeface="Poppins"/>
                <a:cs typeface="Poppins"/>
                <a:sym typeface="Poppins"/>
              </a:rPr>
              <a:t>ed learning content through mobile platforms to increase accessibility and engagement, especially for time-poor volunteers.</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Use short videos, quizzes, and infographics</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Allow learning on-the-go and in downtime</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Reinforce key concepts through repetition</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Track engagement and completion metrics</a:t>
            </a:r>
          </a:p>
        </p:txBody>
      </p:sp>
      <p:sp>
        <p:nvSpPr>
          <p:cNvPr id="28" name="TextBox 28"/>
          <p:cNvSpPr txBox="1"/>
          <p:nvPr/>
        </p:nvSpPr>
        <p:spPr>
          <a:xfrm>
            <a:off x="13017978" y="1500742"/>
            <a:ext cx="4241322" cy="375285"/>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Co-Designed Workshops</a:t>
            </a:r>
          </a:p>
        </p:txBody>
      </p:sp>
      <p:sp>
        <p:nvSpPr>
          <p:cNvPr id="29" name="TextBox 29"/>
          <p:cNvSpPr txBox="1"/>
          <p:nvPr/>
        </p:nvSpPr>
        <p:spPr>
          <a:xfrm>
            <a:off x="12908092" y="1913851"/>
            <a:ext cx="4841402" cy="32442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Invo</a:t>
            </a:r>
            <a:r>
              <a:rPr lang="en-US" sz="1599" u="none" strike="noStrike">
                <a:solidFill>
                  <a:srgbClr val="3B3B3B"/>
                </a:solidFill>
                <a:latin typeface="Poppins"/>
                <a:ea typeface="Poppins"/>
                <a:cs typeface="Poppins"/>
                <a:sym typeface="Poppins"/>
              </a:rPr>
              <a:t>lve volunteers in designing and delivering training sessions to ensure relevance, ownership, and shared expertise.</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Tap into volunteer knowledge and lived experience</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Foster collaboration and empowerment</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Ensure training reflects real challenges and needs</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Build a culture of continuous learning and innovation</a:t>
            </a:r>
          </a:p>
          <a:p>
            <a:pPr algn="l">
              <a:lnSpc>
                <a:spcPts val="2399"/>
              </a:lnSpc>
            </a:pPr>
            <a:endParaRPr lang="en-US" sz="1599" u="none" strike="noStrike">
              <a:solidFill>
                <a:srgbClr val="3B3B3B"/>
              </a:solidFill>
              <a:latin typeface="Poppins"/>
              <a:ea typeface="Poppins"/>
              <a:cs typeface="Poppins"/>
              <a:sym typeface="Poppins"/>
            </a:endParaRPr>
          </a:p>
        </p:txBody>
      </p:sp>
      <p:sp>
        <p:nvSpPr>
          <p:cNvPr id="30" name="TextBox 30"/>
          <p:cNvSpPr txBox="1"/>
          <p:nvPr/>
        </p:nvSpPr>
        <p:spPr>
          <a:xfrm>
            <a:off x="12320307" y="6186052"/>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Gamified Learning Experiences</a:t>
            </a:r>
          </a:p>
        </p:txBody>
      </p:sp>
      <p:sp>
        <p:nvSpPr>
          <p:cNvPr id="31" name="TextBox 31"/>
          <p:cNvSpPr txBox="1"/>
          <p:nvPr/>
        </p:nvSpPr>
        <p:spPr>
          <a:xfrm>
            <a:off x="12320307" y="7107367"/>
            <a:ext cx="4978564" cy="29489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Introduc</a:t>
            </a:r>
            <a:r>
              <a:rPr lang="en-US" sz="1599" u="none" strike="noStrike">
                <a:solidFill>
                  <a:srgbClr val="3B3B3B"/>
                </a:solidFill>
                <a:latin typeface="Poppins"/>
                <a:ea typeface="Poppins"/>
                <a:cs typeface="Poppins"/>
                <a:sym typeface="Poppins"/>
              </a:rPr>
              <a:t>e elements like badges, points, and challenges to make learning fun and motivating.</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Reward progress and participation</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Create friendly competition and team challenges</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Increase engagement with interactive content</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Link achievements to real-world impact</a:t>
            </a:r>
          </a:p>
          <a:p>
            <a:pPr algn="l">
              <a:lnSpc>
                <a:spcPts val="2399"/>
              </a:lnSpc>
            </a:pPr>
            <a:endParaRPr lang="en-US" sz="1599" u="none" strike="noStrike">
              <a:solidFill>
                <a:srgbClr val="3B3B3B"/>
              </a:solidFill>
              <a:latin typeface="Poppins"/>
              <a:ea typeface="Poppins"/>
              <a:cs typeface="Poppins"/>
              <a:sym typeface="Poppins"/>
            </a:endParaRPr>
          </a:p>
        </p:txBody>
      </p:sp>
      <p:sp>
        <p:nvSpPr>
          <p:cNvPr id="32" name="TextBox 32"/>
          <p:cNvSpPr txBox="1"/>
          <p:nvPr/>
        </p:nvSpPr>
        <p:spPr>
          <a:xfrm>
            <a:off x="2793644" y="5884930"/>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Volunteer Mentorship Programs</a:t>
            </a:r>
          </a:p>
        </p:txBody>
      </p:sp>
      <p:sp>
        <p:nvSpPr>
          <p:cNvPr id="33" name="TextBox 33"/>
          <p:cNvSpPr txBox="1"/>
          <p:nvPr/>
        </p:nvSpPr>
        <p:spPr>
          <a:xfrm>
            <a:off x="2685927" y="6885523"/>
            <a:ext cx="4688997" cy="29489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Pa</a:t>
            </a:r>
            <a:r>
              <a:rPr lang="en-US" sz="1599" u="none" strike="noStrike">
                <a:solidFill>
                  <a:srgbClr val="3B3B3B"/>
                </a:solidFill>
                <a:latin typeface="Poppins"/>
                <a:ea typeface="Poppins"/>
                <a:cs typeface="Poppins"/>
                <a:sym typeface="Poppins"/>
              </a:rPr>
              <a:t>ir experienced volunteers with newcomers to foster peer learning, build community, and support informal development.</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Encourage knowledge sharing and role modelling</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Support onboarding and confidence building</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Strengthen relationships and retention</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Recognise mentors for their contribution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21003" y="8144511"/>
            <a:ext cx="3038297" cy="1113789"/>
            <a:chOff x="0" y="0"/>
            <a:chExt cx="4051063" cy="1485052"/>
          </a:xfrm>
        </p:grpSpPr>
        <p:sp>
          <p:nvSpPr>
            <p:cNvPr id="3" name="Freeform 3"/>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2"/>
              <a:stretch>
                <a:fillRect t="-86" b="-89"/>
              </a:stretch>
            </a:blipFill>
          </p:spPr>
          <p:txBody>
            <a:bodyPr/>
            <a:lstStyle/>
            <a:p>
              <a:endParaRPr lang="en-AU"/>
            </a:p>
          </p:txBody>
        </p:sp>
      </p:grpSp>
      <p:sp>
        <p:nvSpPr>
          <p:cNvPr id="4" name="Freeform 4"/>
          <p:cNvSpPr/>
          <p:nvPr/>
        </p:nvSpPr>
        <p:spPr>
          <a:xfrm>
            <a:off x="14406414" y="437303"/>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3">
              <a:extLst>
                <a:ext uri="{96DAC541-7B7A-43D3-8B79-37D633B846F1}">
                  <asvg:svgBlip xmlns:asvg="http://schemas.microsoft.com/office/drawing/2016/SVG/main" r:embed="rId4"/>
                </a:ext>
              </a:extLst>
            </a:blip>
            <a:stretch>
              <a:fillRect l="-15" r="-15"/>
            </a:stretch>
          </a:blipFill>
        </p:spPr>
        <p:txBody>
          <a:bodyPr/>
          <a:lstStyle/>
          <a:p>
            <a:endParaRPr lang="en-AU"/>
          </a:p>
        </p:txBody>
      </p:sp>
      <p:sp>
        <p:nvSpPr>
          <p:cNvPr id="5" name="TextBox 5"/>
          <p:cNvSpPr txBox="1"/>
          <p:nvPr/>
        </p:nvSpPr>
        <p:spPr>
          <a:xfrm>
            <a:off x="1028700" y="4661535"/>
            <a:ext cx="16230600" cy="1945005"/>
          </a:xfrm>
          <a:prstGeom prst="rect">
            <a:avLst/>
          </a:prstGeom>
        </p:spPr>
        <p:txBody>
          <a:bodyPr lIns="0" tIns="0" rIns="0" bIns="0" rtlCol="0" anchor="t">
            <a:spAutoFit/>
          </a:bodyPr>
          <a:lstStyle/>
          <a:p>
            <a:pPr algn="l">
              <a:lnSpc>
                <a:spcPts val="7200"/>
              </a:lnSpc>
            </a:pPr>
            <a:r>
              <a:rPr lang="en-US" sz="7200">
                <a:solidFill>
                  <a:srgbClr val="C81C2C"/>
                </a:solidFill>
                <a:latin typeface="Poppins"/>
                <a:ea typeface="Poppins"/>
                <a:cs typeface="Poppins"/>
                <a:sym typeface="Poppins"/>
              </a:rPr>
              <a:t>Introduction &amp;</a:t>
            </a:r>
          </a:p>
          <a:p>
            <a:pPr algn="l">
              <a:lnSpc>
                <a:spcPts val="7200"/>
              </a:lnSpc>
            </a:pPr>
            <a:r>
              <a:rPr lang="en-US" sz="7200">
                <a:solidFill>
                  <a:srgbClr val="000000"/>
                </a:solidFill>
                <a:latin typeface="Poppins"/>
                <a:ea typeface="Poppins"/>
                <a:cs typeface="Poppins"/>
                <a:sym typeface="Poppins"/>
              </a:rPr>
              <a:t>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517305"/>
            <a:ext cx="11534839" cy="1541699"/>
          </a:xfrm>
          <a:prstGeom prst="rect">
            <a:avLst/>
          </a:prstGeom>
        </p:spPr>
        <p:txBody>
          <a:bodyPr lIns="0" tIns="0" rIns="0" bIns="0" rtlCol="0" anchor="t">
            <a:spAutoFit/>
          </a:bodyPr>
          <a:lstStyle/>
          <a:p>
            <a:pPr marL="0" lvl="0" indent="0" algn="l">
              <a:lnSpc>
                <a:spcPts val="5700"/>
              </a:lnSpc>
            </a:pPr>
            <a:r>
              <a:rPr lang="en-US" sz="5429" spc="-162">
                <a:solidFill>
                  <a:srgbClr val="000000"/>
                </a:solidFill>
                <a:latin typeface="Poppins"/>
                <a:ea typeface="Poppins"/>
                <a:cs typeface="Poppins"/>
                <a:sym typeface="Poppins"/>
              </a:rPr>
              <a:t>Congratulations on completing </a:t>
            </a:r>
            <a:r>
              <a:rPr lang="en-US" sz="5429" spc="-162">
                <a:solidFill>
                  <a:srgbClr val="C81C2C"/>
                </a:solidFill>
                <a:latin typeface="Poppins"/>
                <a:ea typeface="Poppins"/>
                <a:cs typeface="Poppins"/>
                <a:sym typeface="Poppins"/>
              </a:rPr>
              <a:t>Module 3: Support</a:t>
            </a:r>
          </a:p>
        </p:txBody>
      </p:sp>
      <p:sp>
        <p:nvSpPr>
          <p:cNvPr id="4" name="TextBox 4"/>
          <p:cNvSpPr txBox="1"/>
          <p:nvPr/>
        </p:nvSpPr>
        <p:spPr>
          <a:xfrm>
            <a:off x="2188191" y="3241866"/>
            <a:ext cx="13866603" cy="6108174"/>
          </a:xfrm>
          <a:prstGeom prst="rect">
            <a:avLst/>
          </a:prstGeom>
        </p:spPr>
        <p:txBody>
          <a:bodyPr lIns="0" tIns="0" rIns="0" bIns="0" rtlCol="0" anchor="t">
            <a:spAutoFit/>
          </a:bodyPr>
          <a:lstStyle/>
          <a:p>
            <a:pPr marL="0" lvl="0" indent="0" algn="l">
              <a:lnSpc>
                <a:spcPts val="3003"/>
              </a:lnSpc>
            </a:pPr>
            <a:r>
              <a:rPr lang="en-US" sz="2145" spc="-64">
                <a:solidFill>
                  <a:srgbClr val="000000"/>
                </a:solidFill>
                <a:latin typeface="Poppins"/>
                <a:ea typeface="Poppins"/>
                <a:cs typeface="Poppins"/>
                <a:sym typeface="Poppins"/>
              </a:rPr>
              <a:t>In this module, we focused on the first stage of the volunteer journey—Support, which included:</a:t>
            </a:r>
          </a:p>
          <a:p>
            <a:pPr marL="0" lvl="0" indent="0" algn="l">
              <a:lnSpc>
                <a:spcPts val="3003"/>
              </a:lnSpc>
            </a:pPr>
            <a:endParaRPr lang="en-US" sz="2145" spc="-64">
              <a:solidFill>
                <a:srgbClr val="000000"/>
              </a:solidFill>
              <a:latin typeface="Poppins"/>
              <a:ea typeface="Poppins"/>
              <a:cs typeface="Poppins"/>
              <a:sym typeface="Poppins"/>
            </a:endParaRPr>
          </a:p>
          <a:p>
            <a:pPr marL="463256" lvl="1" indent="-231628" algn="l">
              <a:lnSpc>
                <a:spcPts val="3003"/>
              </a:lnSpc>
              <a:buFont typeface="Arial"/>
              <a:buChar char="•"/>
            </a:pPr>
            <a:r>
              <a:rPr lang="en-US" sz="2145" b="1" spc="-64">
                <a:solidFill>
                  <a:srgbClr val="C72036"/>
                </a:solidFill>
                <a:latin typeface="Poppins Bold"/>
                <a:ea typeface="Poppins Bold"/>
                <a:cs typeface="Poppins Bold"/>
                <a:sym typeface="Poppins Bold"/>
              </a:rPr>
              <a:t>Understanding </a:t>
            </a:r>
            <a:r>
              <a:rPr lang="en-US" sz="2145" spc="-64">
                <a:solidFill>
                  <a:srgbClr val="000000"/>
                </a:solidFill>
                <a:latin typeface="Poppins"/>
                <a:ea typeface="Poppins"/>
                <a:cs typeface="Poppins"/>
                <a:sym typeface="Poppins"/>
              </a:rPr>
              <a:t>the importance of creating a welcoming and inclusive environment for volunteers</a:t>
            </a:r>
          </a:p>
          <a:p>
            <a:pPr marL="463256" lvl="1" indent="-231628" algn="l">
              <a:lnSpc>
                <a:spcPts val="3003"/>
              </a:lnSpc>
              <a:buFont typeface="Arial"/>
              <a:buChar char="•"/>
            </a:pPr>
            <a:r>
              <a:rPr lang="en-US" sz="2145" b="1" spc="-64">
                <a:solidFill>
                  <a:srgbClr val="C72036"/>
                </a:solidFill>
                <a:latin typeface="Poppins Bold"/>
                <a:ea typeface="Poppins Bold"/>
                <a:cs typeface="Poppins Bold"/>
                <a:sym typeface="Poppins Bold"/>
              </a:rPr>
              <a:t>Exploring</a:t>
            </a:r>
            <a:r>
              <a:rPr lang="en-US" sz="2145" spc="-64">
                <a:solidFill>
                  <a:srgbClr val="000000"/>
                </a:solidFill>
                <a:latin typeface="Poppins"/>
                <a:ea typeface="Poppins"/>
                <a:cs typeface="Poppins"/>
                <a:sym typeface="Poppins"/>
              </a:rPr>
              <a:t> strategies to provide emotional, practical, and peer support</a:t>
            </a:r>
          </a:p>
          <a:p>
            <a:pPr marL="463256" lvl="1" indent="-231628" algn="l">
              <a:lnSpc>
                <a:spcPts val="3003"/>
              </a:lnSpc>
              <a:buFont typeface="Arial"/>
              <a:buChar char="•"/>
            </a:pPr>
            <a:r>
              <a:rPr lang="en-US" sz="2145" b="1" spc="-64">
                <a:solidFill>
                  <a:srgbClr val="C72036"/>
                </a:solidFill>
                <a:latin typeface="Poppins Bold"/>
                <a:ea typeface="Poppins Bold"/>
                <a:cs typeface="Poppins Bold"/>
                <a:sym typeface="Poppins Bold"/>
              </a:rPr>
              <a:t>Reviewing</a:t>
            </a:r>
            <a:r>
              <a:rPr lang="en-US" sz="2145" spc="-64">
                <a:solidFill>
                  <a:srgbClr val="000000"/>
                </a:solidFill>
                <a:latin typeface="Poppins"/>
                <a:ea typeface="Poppins"/>
                <a:cs typeface="Poppins"/>
                <a:sym typeface="Poppins"/>
              </a:rPr>
              <a:t> tools and systems that help volunteers feel connected and valued</a:t>
            </a:r>
          </a:p>
          <a:p>
            <a:pPr marL="463256" lvl="1" indent="-231628" algn="l">
              <a:lnSpc>
                <a:spcPts val="3003"/>
              </a:lnSpc>
              <a:buFont typeface="Arial"/>
              <a:buChar char="•"/>
            </a:pPr>
            <a:r>
              <a:rPr lang="en-US" sz="2145" b="1" spc="-64">
                <a:solidFill>
                  <a:srgbClr val="C72036"/>
                </a:solidFill>
                <a:latin typeface="Poppins Bold"/>
                <a:ea typeface="Poppins Bold"/>
                <a:cs typeface="Poppins Bold"/>
                <a:sym typeface="Poppins Bold"/>
              </a:rPr>
              <a:t>Identifying</a:t>
            </a:r>
            <a:r>
              <a:rPr lang="en-US" sz="2145" spc="-64">
                <a:solidFill>
                  <a:srgbClr val="000000"/>
                </a:solidFill>
                <a:latin typeface="Poppins"/>
                <a:ea typeface="Poppins"/>
                <a:cs typeface="Poppins"/>
                <a:sym typeface="Poppins"/>
              </a:rPr>
              <a:t> ways to respond to challenges and feedback effectively</a:t>
            </a:r>
          </a:p>
          <a:p>
            <a:pPr marL="463256" lvl="1" indent="-231628" algn="l">
              <a:lnSpc>
                <a:spcPts val="3003"/>
              </a:lnSpc>
              <a:buFont typeface="Arial"/>
              <a:buChar char="•"/>
            </a:pPr>
            <a:r>
              <a:rPr lang="en-US" sz="2145" b="1" spc="-64">
                <a:solidFill>
                  <a:srgbClr val="C72036"/>
                </a:solidFill>
                <a:latin typeface="Poppins Bold"/>
                <a:ea typeface="Poppins Bold"/>
                <a:cs typeface="Poppins Bold"/>
                <a:sym typeface="Poppins Bold"/>
              </a:rPr>
              <a:t>Highlighting</a:t>
            </a:r>
            <a:r>
              <a:rPr lang="en-US" sz="2145" spc="-64">
                <a:solidFill>
                  <a:srgbClr val="000000"/>
                </a:solidFill>
                <a:latin typeface="Poppins"/>
                <a:ea typeface="Poppins"/>
                <a:cs typeface="Poppins"/>
                <a:sym typeface="Poppins"/>
              </a:rPr>
              <a:t> the role of coordinators and team leaders in sustaining volunteer wellbeing</a:t>
            </a:r>
          </a:p>
          <a:p>
            <a:pPr algn="l">
              <a:lnSpc>
                <a:spcPts val="3003"/>
              </a:lnSpc>
            </a:pPr>
            <a:endParaRPr lang="en-US" sz="2145" spc="-64">
              <a:solidFill>
                <a:srgbClr val="000000"/>
              </a:solidFill>
              <a:latin typeface="Poppins"/>
              <a:ea typeface="Poppins"/>
              <a:cs typeface="Poppins"/>
              <a:sym typeface="Poppins"/>
            </a:endParaRPr>
          </a:p>
          <a:p>
            <a:pPr algn="l">
              <a:lnSpc>
                <a:spcPts val="3003"/>
              </a:lnSpc>
            </a:pPr>
            <a:r>
              <a:rPr lang="en-US" sz="2145" b="1" spc="-64">
                <a:solidFill>
                  <a:srgbClr val="C81C2C"/>
                </a:solidFill>
                <a:latin typeface="Poppins Bold"/>
                <a:ea typeface="Poppins Bold"/>
                <a:cs typeface="Poppins Bold"/>
                <a:sym typeface="Poppins Bold"/>
              </a:rPr>
              <a:t>What’s next?</a:t>
            </a:r>
          </a:p>
          <a:p>
            <a:pPr marL="463256" lvl="1" indent="-231628" algn="l">
              <a:lnSpc>
                <a:spcPts val="3003"/>
              </a:lnSpc>
              <a:buFont typeface="Arial"/>
              <a:buChar char="•"/>
            </a:pPr>
            <a:r>
              <a:rPr lang="en-US" sz="2145" i="1" spc="-64">
                <a:solidFill>
                  <a:srgbClr val="000000"/>
                </a:solidFill>
                <a:latin typeface="Poppins Italics"/>
                <a:ea typeface="Poppins Italics"/>
                <a:cs typeface="Poppins Italics"/>
                <a:sym typeface="Poppins Italics"/>
              </a:rPr>
              <a:t>Future modules will build on this foundation, covering recruitment, onboarding, engagement, and recognition strategies. </a:t>
            </a:r>
          </a:p>
          <a:p>
            <a:pPr algn="l">
              <a:lnSpc>
                <a:spcPts val="3003"/>
              </a:lnSpc>
            </a:pPr>
            <a:endParaRPr lang="en-US" sz="2145" i="1" spc="-64">
              <a:solidFill>
                <a:srgbClr val="000000"/>
              </a:solidFill>
              <a:latin typeface="Poppins Italics"/>
              <a:ea typeface="Poppins Italics"/>
              <a:cs typeface="Poppins Italics"/>
              <a:sym typeface="Poppins Italics"/>
            </a:endParaRPr>
          </a:p>
          <a:p>
            <a:pPr algn="l">
              <a:lnSpc>
                <a:spcPts val="3003"/>
              </a:lnSpc>
            </a:pPr>
            <a:r>
              <a:rPr lang="en-US" sz="2145" b="1" i="1" spc="-64">
                <a:solidFill>
                  <a:srgbClr val="C81C2C"/>
                </a:solidFill>
                <a:latin typeface="Poppins Bold Italics"/>
                <a:ea typeface="Poppins Bold Italics"/>
                <a:cs typeface="Poppins Bold Italics"/>
                <a:sym typeface="Poppins Bold Italics"/>
              </a:rPr>
              <a:t>Would you like a personalised walkthrough of the full VIO Training Module Series?</a:t>
            </a:r>
          </a:p>
          <a:p>
            <a:pPr marL="463256" lvl="1" indent="-231628" algn="l">
              <a:lnSpc>
                <a:spcPts val="3003"/>
              </a:lnSpc>
              <a:buFont typeface="Arial"/>
              <a:buChar char="•"/>
            </a:pPr>
            <a:r>
              <a:rPr lang="en-US" sz="2145" i="1" spc="-64">
                <a:solidFill>
                  <a:srgbClr val="000000"/>
                </a:solidFill>
                <a:latin typeface="Poppins Italics"/>
                <a:ea typeface="Poppins Italics"/>
                <a:cs typeface="Poppins Italics"/>
                <a:sym typeface="Poppins Italics"/>
              </a:rPr>
              <a:t>📧 Email us at: Info@seniors.org.au to arrange a session with a Volunteering Queensland team member.</a:t>
            </a:r>
          </a:p>
          <a:p>
            <a:pPr marL="0" lvl="0" indent="0" algn="l">
              <a:lnSpc>
                <a:spcPts val="3003"/>
              </a:lnSpc>
            </a:pPr>
            <a:endParaRPr lang="en-US" sz="2145" i="1" spc="-64">
              <a:solidFill>
                <a:srgbClr val="000000"/>
              </a:solidFill>
              <a:latin typeface="Poppins Italics"/>
              <a:ea typeface="Poppins Italics"/>
              <a:cs typeface="Poppins Italics"/>
              <a:sym typeface="Poppins Italics"/>
            </a:endParaRPr>
          </a:p>
        </p:txBody>
      </p:sp>
      <p:sp>
        <p:nvSpPr>
          <p:cNvPr id="5" name="AutoShape 5"/>
          <p:cNvSpPr/>
          <p:nvPr/>
        </p:nvSpPr>
        <p:spPr>
          <a:xfrm>
            <a:off x="2210699" y="2689144"/>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50686" y="4539459"/>
            <a:ext cx="6907775" cy="409380"/>
          </a:xfrm>
          <a:prstGeom prst="rect">
            <a:avLst/>
          </a:prstGeom>
        </p:spPr>
        <p:txBody>
          <a:bodyPr lIns="0" tIns="0" rIns="0" bIns="0" rtlCol="0" anchor="t">
            <a:spAutoFit/>
          </a:bodyPr>
          <a:lstStyle/>
          <a:p>
            <a:pPr marL="0" lvl="0" indent="0" algn="l">
              <a:lnSpc>
                <a:spcPts val="2944"/>
              </a:lnSpc>
            </a:pPr>
            <a:r>
              <a:rPr lang="en-US" sz="2265" spc="-67">
                <a:solidFill>
                  <a:srgbClr val="C72036"/>
                </a:solidFill>
                <a:latin typeface="Arial MT Pro"/>
                <a:ea typeface="Arial MT Pro"/>
                <a:cs typeface="Arial MT Pro"/>
                <a:sym typeface="Arial MT Pro"/>
              </a:rPr>
              <a:t>NSVI Evidence Guide</a:t>
            </a:r>
          </a:p>
        </p:txBody>
      </p:sp>
      <p:sp>
        <p:nvSpPr>
          <p:cNvPr id="3" name="Freeform 3"/>
          <p:cNvSpPr/>
          <p:nvPr/>
        </p:nvSpPr>
        <p:spPr>
          <a:xfrm>
            <a:off x="6997728" y="4577482"/>
            <a:ext cx="400009" cy="400009"/>
          </a:xfrm>
          <a:custGeom>
            <a:avLst/>
            <a:gdLst/>
            <a:ahLst/>
            <a:cxnLst/>
            <a:rect l="l" t="t" r="r" b="b"/>
            <a:pathLst>
              <a:path w="400009" h="400009">
                <a:moveTo>
                  <a:pt x="0" y="0"/>
                </a:moveTo>
                <a:lnTo>
                  <a:pt x="400008" y="0"/>
                </a:lnTo>
                <a:lnTo>
                  <a:pt x="400008" y="400009"/>
                </a:lnTo>
                <a:lnTo>
                  <a:pt x="0" y="4000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4" name="TextBox 4"/>
          <p:cNvSpPr txBox="1"/>
          <p:nvPr/>
        </p:nvSpPr>
        <p:spPr>
          <a:xfrm>
            <a:off x="7650686" y="5628354"/>
            <a:ext cx="6907775" cy="409380"/>
          </a:xfrm>
          <a:prstGeom prst="rect">
            <a:avLst/>
          </a:prstGeom>
        </p:spPr>
        <p:txBody>
          <a:bodyPr lIns="0" tIns="0" rIns="0" bIns="0" rtlCol="0" anchor="t">
            <a:spAutoFit/>
          </a:bodyPr>
          <a:lstStyle/>
          <a:p>
            <a:pPr marL="0" lvl="0" indent="0" algn="l">
              <a:lnSpc>
                <a:spcPts val="2944"/>
              </a:lnSpc>
            </a:pPr>
            <a:r>
              <a:rPr lang="en-US" sz="2265" spc="-67">
                <a:solidFill>
                  <a:srgbClr val="E32133"/>
                </a:solidFill>
                <a:latin typeface="Arial MT Pro"/>
                <a:ea typeface="Arial MT Pro"/>
                <a:cs typeface="Arial MT Pro"/>
                <a:sym typeface="Arial MT Pro"/>
              </a:rPr>
              <a:t>Checklist for Volunteer Leaders- NSVI Gap Assessment</a:t>
            </a:r>
          </a:p>
        </p:txBody>
      </p:sp>
      <p:sp>
        <p:nvSpPr>
          <p:cNvPr id="5" name="Freeform 5"/>
          <p:cNvSpPr/>
          <p:nvPr/>
        </p:nvSpPr>
        <p:spPr>
          <a:xfrm>
            <a:off x="6997728" y="5638627"/>
            <a:ext cx="400009" cy="400009"/>
          </a:xfrm>
          <a:custGeom>
            <a:avLst/>
            <a:gdLst/>
            <a:ahLst/>
            <a:cxnLst/>
            <a:rect l="l" t="t" r="r" b="b"/>
            <a:pathLst>
              <a:path w="400009" h="400009">
                <a:moveTo>
                  <a:pt x="0" y="0"/>
                </a:moveTo>
                <a:lnTo>
                  <a:pt x="400008" y="0"/>
                </a:lnTo>
                <a:lnTo>
                  <a:pt x="400008" y="400008"/>
                </a:lnTo>
                <a:lnTo>
                  <a:pt x="0" y="4000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6" name="TextBox 6"/>
          <p:cNvSpPr txBox="1"/>
          <p:nvPr/>
        </p:nvSpPr>
        <p:spPr>
          <a:xfrm>
            <a:off x="7650686" y="6661748"/>
            <a:ext cx="6907775" cy="409380"/>
          </a:xfrm>
          <a:prstGeom prst="rect">
            <a:avLst/>
          </a:prstGeom>
        </p:spPr>
        <p:txBody>
          <a:bodyPr lIns="0" tIns="0" rIns="0" bIns="0" rtlCol="0" anchor="t">
            <a:spAutoFit/>
          </a:bodyPr>
          <a:lstStyle/>
          <a:p>
            <a:pPr marL="0" lvl="0" indent="0" algn="l">
              <a:lnSpc>
                <a:spcPts val="2944"/>
              </a:lnSpc>
            </a:pPr>
            <a:r>
              <a:rPr lang="en-US" sz="2265" spc="-67">
                <a:solidFill>
                  <a:srgbClr val="E32133"/>
                </a:solidFill>
                <a:latin typeface="Arial MT Pro"/>
                <a:ea typeface="Arial MT Pro"/>
                <a:cs typeface="Arial MT Pro"/>
                <a:sym typeface="Arial MT Pro"/>
              </a:rPr>
              <a:t>Gap Analysis Excel</a:t>
            </a:r>
          </a:p>
        </p:txBody>
      </p:sp>
      <p:sp>
        <p:nvSpPr>
          <p:cNvPr id="7" name="Freeform 7"/>
          <p:cNvSpPr/>
          <p:nvPr/>
        </p:nvSpPr>
        <p:spPr>
          <a:xfrm>
            <a:off x="6997728" y="6699771"/>
            <a:ext cx="400009" cy="400009"/>
          </a:xfrm>
          <a:custGeom>
            <a:avLst/>
            <a:gdLst/>
            <a:ahLst/>
            <a:cxnLst/>
            <a:rect l="l" t="t" r="r" b="b"/>
            <a:pathLst>
              <a:path w="400009" h="400009">
                <a:moveTo>
                  <a:pt x="0" y="0"/>
                </a:moveTo>
                <a:lnTo>
                  <a:pt x="400008" y="0"/>
                </a:lnTo>
                <a:lnTo>
                  <a:pt x="400008" y="400009"/>
                </a:lnTo>
                <a:lnTo>
                  <a:pt x="0" y="4000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8" name="TextBox 8"/>
          <p:cNvSpPr txBox="1"/>
          <p:nvPr/>
        </p:nvSpPr>
        <p:spPr>
          <a:xfrm>
            <a:off x="7650686" y="7722893"/>
            <a:ext cx="6907775" cy="409380"/>
          </a:xfrm>
          <a:prstGeom prst="rect">
            <a:avLst/>
          </a:prstGeom>
        </p:spPr>
        <p:txBody>
          <a:bodyPr lIns="0" tIns="0" rIns="0" bIns="0" rtlCol="0" anchor="t">
            <a:spAutoFit/>
          </a:bodyPr>
          <a:lstStyle/>
          <a:p>
            <a:pPr marL="0" lvl="0" indent="0" algn="l">
              <a:lnSpc>
                <a:spcPts val="2944"/>
              </a:lnSpc>
            </a:pPr>
            <a:r>
              <a:rPr lang="en-US" sz="2265" spc="-67">
                <a:solidFill>
                  <a:srgbClr val="E32133"/>
                </a:solidFill>
                <a:latin typeface="Arial MT Pro"/>
                <a:ea typeface="Arial MT Pro"/>
                <a:cs typeface="Arial MT Pro"/>
                <a:sym typeface="Arial MT Pro"/>
              </a:rPr>
              <a:t>Induction and Onboarding for new Volunteers- Guide</a:t>
            </a:r>
          </a:p>
        </p:txBody>
      </p:sp>
      <p:sp>
        <p:nvSpPr>
          <p:cNvPr id="9" name="Freeform 9"/>
          <p:cNvSpPr/>
          <p:nvPr/>
        </p:nvSpPr>
        <p:spPr>
          <a:xfrm>
            <a:off x="6997728" y="7760916"/>
            <a:ext cx="400009" cy="400009"/>
          </a:xfrm>
          <a:custGeom>
            <a:avLst/>
            <a:gdLst/>
            <a:ahLst/>
            <a:cxnLst/>
            <a:rect l="l" t="t" r="r" b="b"/>
            <a:pathLst>
              <a:path w="400009" h="400009">
                <a:moveTo>
                  <a:pt x="0" y="0"/>
                </a:moveTo>
                <a:lnTo>
                  <a:pt x="400008" y="0"/>
                </a:lnTo>
                <a:lnTo>
                  <a:pt x="400008" y="400008"/>
                </a:lnTo>
                <a:lnTo>
                  <a:pt x="0" y="4000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10" name="Freeform 10"/>
          <p:cNvSpPr/>
          <p:nvPr/>
        </p:nvSpPr>
        <p:spPr>
          <a:xfrm>
            <a:off x="14020648" y="2819587"/>
            <a:ext cx="537813" cy="237616"/>
          </a:xfrm>
          <a:custGeom>
            <a:avLst/>
            <a:gdLst/>
            <a:ahLst/>
            <a:cxnLst/>
            <a:rect l="l" t="t" r="r" b="b"/>
            <a:pathLst>
              <a:path w="537813" h="237616">
                <a:moveTo>
                  <a:pt x="0" y="0"/>
                </a:moveTo>
                <a:lnTo>
                  <a:pt x="537813" y="0"/>
                </a:lnTo>
                <a:lnTo>
                  <a:pt x="537813" y="237616"/>
                </a:lnTo>
                <a:lnTo>
                  <a:pt x="0" y="237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1" name="AutoShape 11"/>
          <p:cNvSpPr/>
          <p:nvPr/>
        </p:nvSpPr>
        <p:spPr>
          <a:xfrm>
            <a:off x="6997728" y="4242152"/>
            <a:ext cx="7560733" cy="0"/>
          </a:xfrm>
          <a:prstGeom prst="line">
            <a:avLst/>
          </a:prstGeom>
          <a:ln w="9525" cap="rnd">
            <a:solidFill>
              <a:srgbClr val="C81C2C"/>
            </a:solidFill>
            <a:prstDash val="solid"/>
            <a:headEnd type="none" w="sm" len="sm"/>
            <a:tailEnd type="none" w="sm" len="sm"/>
          </a:ln>
        </p:spPr>
        <p:txBody>
          <a:bodyPr/>
          <a:lstStyle/>
          <a:p>
            <a:endParaRPr lang="en-AU"/>
          </a:p>
        </p:txBody>
      </p:sp>
      <p:sp>
        <p:nvSpPr>
          <p:cNvPr id="12" name="AutoShape 12"/>
          <p:cNvSpPr/>
          <p:nvPr/>
        </p:nvSpPr>
        <p:spPr>
          <a:xfrm>
            <a:off x="6997728" y="5303296"/>
            <a:ext cx="7560733" cy="0"/>
          </a:xfrm>
          <a:prstGeom prst="line">
            <a:avLst/>
          </a:prstGeom>
          <a:ln w="9525" cap="rnd">
            <a:solidFill>
              <a:srgbClr val="C81C2C"/>
            </a:solidFill>
            <a:prstDash val="solid"/>
            <a:headEnd type="none" w="sm" len="sm"/>
            <a:tailEnd type="none" w="sm" len="sm"/>
          </a:ln>
        </p:spPr>
        <p:txBody>
          <a:bodyPr/>
          <a:lstStyle/>
          <a:p>
            <a:endParaRPr lang="en-AU"/>
          </a:p>
        </p:txBody>
      </p:sp>
      <p:sp>
        <p:nvSpPr>
          <p:cNvPr id="13" name="AutoShape 13"/>
          <p:cNvSpPr/>
          <p:nvPr/>
        </p:nvSpPr>
        <p:spPr>
          <a:xfrm>
            <a:off x="6997728" y="6364441"/>
            <a:ext cx="7560733" cy="0"/>
          </a:xfrm>
          <a:prstGeom prst="line">
            <a:avLst/>
          </a:prstGeom>
          <a:ln w="9525" cap="rnd">
            <a:solidFill>
              <a:srgbClr val="C81C2C"/>
            </a:solidFill>
            <a:prstDash val="solid"/>
            <a:headEnd type="none" w="sm" len="sm"/>
            <a:tailEnd type="none" w="sm" len="sm"/>
          </a:ln>
        </p:spPr>
        <p:txBody>
          <a:bodyPr/>
          <a:lstStyle/>
          <a:p>
            <a:endParaRPr lang="en-AU"/>
          </a:p>
        </p:txBody>
      </p:sp>
      <p:sp>
        <p:nvSpPr>
          <p:cNvPr id="14" name="AutoShape 14"/>
          <p:cNvSpPr/>
          <p:nvPr/>
        </p:nvSpPr>
        <p:spPr>
          <a:xfrm>
            <a:off x="6997728" y="7425585"/>
            <a:ext cx="7560733" cy="0"/>
          </a:xfrm>
          <a:prstGeom prst="line">
            <a:avLst/>
          </a:prstGeom>
          <a:ln w="9525" cap="rnd">
            <a:solidFill>
              <a:srgbClr val="C81C2C"/>
            </a:solidFill>
            <a:prstDash val="solid"/>
            <a:headEnd type="none" w="sm" len="sm"/>
            <a:tailEnd type="none" w="sm" len="sm"/>
          </a:ln>
        </p:spPr>
        <p:txBody>
          <a:bodyPr/>
          <a:lstStyle/>
          <a:p>
            <a:endParaRPr lang="en-AU"/>
          </a:p>
        </p:txBody>
      </p:sp>
      <p:sp>
        <p:nvSpPr>
          <p:cNvPr id="15" name="AutoShape 15"/>
          <p:cNvSpPr/>
          <p:nvPr/>
        </p:nvSpPr>
        <p:spPr>
          <a:xfrm>
            <a:off x="6997728" y="8486730"/>
            <a:ext cx="7560733" cy="0"/>
          </a:xfrm>
          <a:prstGeom prst="line">
            <a:avLst/>
          </a:prstGeom>
          <a:ln w="9525" cap="rnd">
            <a:solidFill>
              <a:srgbClr val="C81C2C"/>
            </a:solidFill>
            <a:prstDash val="solid"/>
            <a:headEnd type="none" w="sm" len="sm"/>
            <a:tailEnd type="none" w="sm" len="sm"/>
          </a:ln>
        </p:spPr>
        <p:txBody>
          <a:bodyPr/>
          <a:lstStyle/>
          <a:p>
            <a:endParaRPr lang="en-AU"/>
          </a:p>
        </p:txBody>
      </p:sp>
      <p:sp>
        <p:nvSpPr>
          <p:cNvPr id="16" name="TextBox 16"/>
          <p:cNvSpPr txBox="1"/>
          <p:nvPr/>
        </p:nvSpPr>
        <p:spPr>
          <a:xfrm>
            <a:off x="10778094" y="2172308"/>
            <a:ext cx="3160945" cy="1541699"/>
          </a:xfrm>
          <a:prstGeom prst="rect">
            <a:avLst/>
          </a:prstGeom>
        </p:spPr>
        <p:txBody>
          <a:bodyPr lIns="0" tIns="0" rIns="0" bIns="0" rtlCol="0" anchor="t">
            <a:spAutoFit/>
          </a:bodyPr>
          <a:lstStyle/>
          <a:p>
            <a:pPr algn="l">
              <a:lnSpc>
                <a:spcPts val="5700"/>
              </a:lnSpc>
            </a:pPr>
            <a:r>
              <a:rPr lang="en-US" sz="5429" spc="-162">
                <a:solidFill>
                  <a:srgbClr val="000000"/>
                </a:solidFill>
                <a:latin typeface="Poppins"/>
                <a:ea typeface="Poppins"/>
                <a:cs typeface="Poppins"/>
                <a:sym typeface="Poppins"/>
              </a:rPr>
              <a:t>Resource </a:t>
            </a:r>
          </a:p>
          <a:p>
            <a:pPr marL="0" lvl="0" indent="0" algn="l">
              <a:lnSpc>
                <a:spcPts val="5700"/>
              </a:lnSpc>
            </a:pPr>
            <a:r>
              <a:rPr lang="en-US" sz="5429" spc="-162">
                <a:solidFill>
                  <a:srgbClr val="C81C2C"/>
                </a:solidFill>
                <a:latin typeface="Poppins"/>
                <a:ea typeface="Poppins"/>
                <a:cs typeface="Poppins"/>
                <a:sym typeface="Poppins"/>
              </a:rPr>
              <a:t>Links</a:t>
            </a:r>
          </a:p>
        </p:txBody>
      </p:sp>
      <p:sp>
        <p:nvSpPr>
          <p:cNvPr id="17" name="Freeform 17"/>
          <p:cNvSpPr/>
          <p:nvPr/>
        </p:nvSpPr>
        <p:spPr>
          <a:xfrm flipH="1">
            <a:off x="120614" y="-222986"/>
            <a:ext cx="6073661" cy="5466294"/>
          </a:xfrm>
          <a:custGeom>
            <a:avLst/>
            <a:gdLst/>
            <a:ahLst/>
            <a:cxnLst/>
            <a:rect l="l" t="t" r="r" b="b"/>
            <a:pathLst>
              <a:path w="6073661" h="5466294">
                <a:moveTo>
                  <a:pt x="6073661" y="0"/>
                </a:moveTo>
                <a:lnTo>
                  <a:pt x="0" y="0"/>
                </a:lnTo>
                <a:lnTo>
                  <a:pt x="0" y="5466294"/>
                </a:lnTo>
                <a:lnTo>
                  <a:pt x="6073661" y="5466294"/>
                </a:lnTo>
                <a:lnTo>
                  <a:pt x="6073661" y="0"/>
                </a:lnTo>
                <a:close/>
              </a:path>
            </a:pathLst>
          </a:custGeom>
          <a:blipFill>
            <a:blip r:embed="rId6">
              <a:extLst>
                <a:ext uri="{96DAC541-7B7A-43D3-8B79-37D633B846F1}">
                  <asvg:svgBlip xmlns:asvg="http://schemas.microsoft.com/office/drawing/2016/SVG/main" r:embed="rId7"/>
                </a:ext>
              </a:extLst>
            </a:blip>
            <a:stretch>
              <a:fillRect l="-15" r="-15"/>
            </a:stretch>
          </a:blipFill>
        </p:spPr>
        <p:txBody>
          <a:bodyPr/>
          <a:lstStyle/>
          <a:p>
            <a:endParaRPr lang="en-AU"/>
          </a:p>
        </p:txBody>
      </p:sp>
      <p:grpSp>
        <p:nvGrpSpPr>
          <p:cNvPr id="18" name="Group 18"/>
          <p:cNvGrpSpPr/>
          <p:nvPr/>
        </p:nvGrpSpPr>
        <p:grpSpPr>
          <a:xfrm>
            <a:off x="14910987" y="8873901"/>
            <a:ext cx="3038297" cy="1113789"/>
            <a:chOff x="0" y="0"/>
            <a:chExt cx="4051063" cy="1485052"/>
          </a:xfrm>
        </p:grpSpPr>
        <p:sp>
          <p:nvSpPr>
            <p:cNvPr id="19" name="Freeform 1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8"/>
              <a:stretch>
                <a:fillRect t="-86" b="-89"/>
              </a:stretch>
            </a:blipFill>
          </p:spPr>
          <p:txBody>
            <a:bodyPr/>
            <a:lstStyle/>
            <a:p>
              <a:endParaRPr lang="en-AU"/>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21806" y="220156"/>
            <a:ext cx="8022194" cy="1257302"/>
          </a:xfrm>
          <a:prstGeom prst="rect">
            <a:avLst/>
          </a:prstGeom>
        </p:spPr>
        <p:txBody>
          <a:bodyPr lIns="0" tIns="0" rIns="0" bIns="0" rtlCol="0" anchor="t">
            <a:spAutoFit/>
          </a:bodyPr>
          <a:lstStyle/>
          <a:p>
            <a:pPr marL="0" lvl="0" indent="0" algn="l">
              <a:lnSpc>
                <a:spcPts val="8925"/>
              </a:lnSpc>
            </a:pPr>
            <a:r>
              <a:rPr lang="en-US" sz="8500">
                <a:solidFill>
                  <a:srgbClr val="000000"/>
                </a:solidFill>
                <a:latin typeface="Poppins"/>
                <a:ea typeface="Poppins"/>
                <a:cs typeface="Poppins"/>
                <a:sym typeface="Poppins"/>
              </a:rPr>
              <a:t>Welcome</a:t>
            </a:r>
          </a:p>
        </p:txBody>
      </p:sp>
      <p:sp>
        <p:nvSpPr>
          <p:cNvPr id="3" name="TextBox 3"/>
          <p:cNvSpPr txBox="1"/>
          <p:nvPr/>
        </p:nvSpPr>
        <p:spPr>
          <a:xfrm>
            <a:off x="1227663" y="2703201"/>
            <a:ext cx="15832674" cy="5575935"/>
          </a:xfrm>
          <a:prstGeom prst="rect">
            <a:avLst/>
          </a:prstGeom>
        </p:spPr>
        <p:txBody>
          <a:bodyPr lIns="0" tIns="0" rIns="0" bIns="0" rtlCol="0" anchor="t">
            <a:spAutoFit/>
          </a:bodyPr>
          <a:lstStyle/>
          <a:p>
            <a:pPr marL="0" lvl="0" indent="0" algn="l">
              <a:lnSpc>
                <a:spcPts val="2940"/>
              </a:lnSpc>
            </a:pPr>
            <a:r>
              <a:rPr lang="en-US" sz="2100">
                <a:solidFill>
                  <a:srgbClr val="000000"/>
                </a:solidFill>
                <a:latin typeface="Poppins"/>
                <a:ea typeface="Poppins"/>
                <a:cs typeface="Poppins"/>
                <a:sym typeface="Poppins"/>
              </a:rPr>
              <a:t>Whether you’re new to volunteer coordination or have years of experience, this session is designed to support you in strengthening your organisation’s approach to supporting volunteers.</a:t>
            </a:r>
          </a:p>
          <a:p>
            <a:pPr marL="0" lvl="0" indent="0" algn="l">
              <a:lnSpc>
                <a:spcPts val="2940"/>
              </a:lnSpc>
            </a:pPr>
            <a:endParaRPr lang="en-US" sz="2100">
              <a:solidFill>
                <a:srgbClr val="000000"/>
              </a:solidFill>
              <a:latin typeface="Poppins"/>
              <a:ea typeface="Poppins"/>
              <a:cs typeface="Poppins"/>
              <a:sym typeface="Poppins"/>
            </a:endParaRPr>
          </a:p>
          <a:p>
            <a:pPr marL="0" lvl="0" indent="0" algn="l">
              <a:lnSpc>
                <a:spcPts val="2940"/>
              </a:lnSpc>
            </a:pPr>
            <a:r>
              <a:rPr lang="en-US" sz="2100">
                <a:solidFill>
                  <a:srgbClr val="000000"/>
                </a:solidFill>
                <a:latin typeface="Poppins"/>
                <a:ea typeface="Poppins"/>
                <a:cs typeface="Poppins"/>
                <a:sym typeface="Poppins"/>
              </a:rPr>
              <a:t>We’ll be focusing on the </a:t>
            </a:r>
            <a:r>
              <a:rPr lang="en-US" sz="2100" b="1">
                <a:solidFill>
                  <a:srgbClr val="C72036"/>
                </a:solidFill>
                <a:latin typeface="Poppins Bold"/>
                <a:ea typeface="Poppins Bold"/>
                <a:cs typeface="Poppins Bold"/>
                <a:sym typeface="Poppins Bold"/>
              </a:rPr>
              <a:t>Support stage</a:t>
            </a:r>
            <a:r>
              <a:rPr lang="en-US" sz="2100">
                <a:solidFill>
                  <a:srgbClr val="000000"/>
                </a:solidFill>
                <a:latin typeface="Poppins"/>
                <a:ea typeface="Poppins"/>
                <a:cs typeface="Poppins"/>
                <a:sym typeface="Poppins"/>
              </a:rPr>
              <a:t> of the Volunteer Involvement Lifecycle, which includes three key areas:</a:t>
            </a:r>
          </a:p>
          <a:p>
            <a:pPr marL="453390" lvl="1" indent="-226695" algn="l">
              <a:lnSpc>
                <a:spcPts val="2940"/>
              </a:lnSpc>
              <a:buFont typeface="Arial"/>
              <a:buChar char="•"/>
            </a:pPr>
            <a:r>
              <a:rPr lang="en-US" sz="2100" b="1">
                <a:solidFill>
                  <a:srgbClr val="C72036"/>
                </a:solidFill>
                <a:latin typeface="Poppins Bold"/>
                <a:ea typeface="Poppins Bold"/>
                <a:cs typeface="Poppins Bold"/>
                <a:sym typeface="Poppins Bold"/>
              </a:rPr>
              <a:t>Recognise </a:t>
            </a:r>
            <a:r>
              <a:rPr lang="en-US" sz="2100">
                <a:solidFill>
                  <a:srgbClr val="000000"/>
                </a:solidFill>
                <a:latin typeface="Poppins"/>
                <a:ea typeface="Poppins"/>
                <a:cs typeface="Poppins"/>
                <a:sym typeface="Poppins"/>
              </a:rPr>
              <a:t>– how you acknowledge and celebrate volunteer contributions</a:t>
            </a:r>
          </a:p>
          <a:p>
            <a:pPr marL="453390" lvl="1" indent="-226695" algn="l">
              <a:lnSpc>
                <a:spcPts val="2940"/>
              </a:lnSpc>
              <a:buFont typeface="Arial"/>
              <a:buChar char="•"/>
            </a:pPr>
            <a:r>
              <a:rPr lang="en-US" sz="2100" b="1">
                <a:solidFill>
                  <a:srgbClr val="C72036"/>
                </a:solidFill>
                <a:latin typeface="Poppins Bold"/>
                <a:ea typeface="Poppins Bold"/>
                <a:cs typeface="Poppins Bold"/>
                <a:sym typeface="Poppins Bold"/>
              </a:rPr>
              <a:t>Communicate</a:t>
            </a:r>
            <a:r>
              <a:rPr lang="en-US" sz="2100">
                <a:solidFill>
                  <a:srgbClr val="000000"/>
                </a:solidFill>
                <a:latin typeface="Poppins"/>
                <a:ea typeface="Poppins"/>
                <a:cs typeface="Poppins"/>
                <a:sym typeface="Poppins"/>
              </a:rPr>
              <a:t> – how you keep volunteers informed, engaged, and heard</a:t>
            </a:r>
          </a:p>
          <a:p>
            <a:pPr marL="453390" lvl="1" indent="-226695" algn="l">
              <a:lnSpc>
                <a:spcPts val="2940"/>
              </a:lnSpc>
              <a:buFont typeface="Arial"/>
              <a:buChar char="•"/>
            </a:pPr>
            <a:r>
              <a:rPr lang="en-US" sz="2100" b="1">
                <a:solidFill>
                  <a:srgbClr val="C72036"/>
                </a:solidFill>
                <a:latin typeface="Poppins Bold"/>
                <a:ea typeface="Poppins Bold"/>
                <a:cs typeface="Poppins Bold"/>
                <a:sym typeface="Poppins Bold"/>
              </a:rPr>
              <a:t>Develop</a:t>
            </a:r>
            <a:r>
              <a:rPr lang="en-US" sz="2100">
                <a:solidFill>
                  <a:srgbClr val="000000"/>
                </a:solidFill>
                <a:latin typeface="Poppins"/>
                <a:ea typeface="Poppins"/>
                <a:cs typeface="Poppins"/>
                <a:sym typeface="Poppins"/>
              </a:rPr>
              <a:t> – how you support volunteer learning, growth, and leadership</a:t>
            </a:r>
          </a:p>
          <a:p>
            <a:pPr marL="0" lvl="0" indent="0" algn="l">
              <a:lnSpc>
                <a:spcPts val="2940"/>
              </a:lnSpc>
            </a:pPr>
            <a:endParaRPr lang="en-US" sz="2100">
              <a:solidFill>
                <a:srgbClr val="000000"/>
              </a:solidFill>
              <a:latin typeface="Poppins"/>
              <a:ea typeface="Poppins"/>
              <a:cs typeface="Poppins"/>
              <a:sym typeface="Poppins"/>
            </a:endParaRPr>
          </a:p>
          <a:p>
            <a:pPr marL="0" lvl="0" indent="0" algn="l">
              <a:lnSpc>
                <a:spcPts val="2940"/>
              </a:lnSpc>
            </a:pPr>
            <a:r>
              <a:rPr lang="en-US" sz="2100">
                <a:solidFill>
                  <a:srgbClr val="000000"/>
                </a:solidFill>
                <a:latin typeface="Poppins"/>
                <a:ea typeface="Poppins"/>
                <a:cs typeface="Poppins"/>
                <a:sym typeface="Poppins"/>
              </a:rPr>
              <a:t>The aim of the module is to help you review your current practices, identify opportunities for improvement, and explore ways to streamline and automate your processes. We’ll be looking at each area from an organisational review perspective, and you’ll leave with practical strategies, tools, and templates you can apply immediately.</a:t>
            </a:r>
          </a:p>
          <a:p>
            <a:pPr marL="0" lvl="0" indent="0" algn="l">
              <a:lnSpc>
                <a:spcPts val="2940"/>
              </a:lnSpc>
            </a:pPr>
            <a:endParaRPr lang="en-US" sz="2100">
              <a:solidFill>
                <a:srgbClr val="000000"/>
              </a:solidFill>
              <a:latin typeface="Poppins"/>
              <a:ea typeface="Poppins"/>
              <a:cs typeface="Poppins"/>
              <a:sym typeface="Poppins"/>
            </a:endParaRPr>
          </a:p>
          <a:p>
            <a:pPr marL="0" lvl="0" indent="0" algn="l">
              <a:lnSpc>
                <a:spcPts val="2940"/>
              </a:lnSpc>
            </a:pPr>
            <a:r>
              <a:rPr lang="en-US" sz="2100">
                <a:solidFill>
                  <a:srgbClr val="000000"/>
                </a:solidFill>
                <a:latin typeface="Poppins"/>
                <a:ea typeface="Poppins"/>
                <a:cs typeface="Poppins"/>
                <a:sym typeface="Poppins"/>
              </a:rPr>
              <a:t>This training is aligned with the </a:t>
            </a:r>
            <a:r>
              <a:rPr lang="en-US" sz="2100" b="1">
                <a:solidFill>
                  <a:srgbClr val="000000"/>
                </a:solidFill>
                <a:latin typeface="Poppins Bold"/>
                <a:ea typeface="Poppins Bold"/>
                <a:cs typeface="Poppins Bold"/>
                <a:sym typeface="Poppins Bold"/>
              </a:rPr>
              <a:t>National Standards for Volunteer Involvement</a:t>
            </a:r>
            <a:r>
              <a:rPr lang="en-US" sz="2100">
                <a:solidFill>
                  <a:srgbClr val="000000"/>
                </a:solidFill>
                <a:latin typeface="Poppins"/>
                <a:ea typeface="Poppins"/>
                <a:cs typeface="Poppins"/>
                <a:sym typeface="Poppins"/>
              </a:rPr>
              <a:t>, and supports best practice in volunteer management. We encourage you to ask questions, share your experiences, and reflect on how these strategies can be tailored to your organisation’s unique context.</a:t>
            </a:r>
          </a:p>
        </p:txBody>
      </p:sp>
      <p:sp>
        <p:nvSpPr>
          <p:cNvPr id="4" name="AutoShape 4"/>
          <p:cNvSpPr/>
          <p:nvPr/>
        </p:nvSpPr>
        <p:spPr>
          <a:xfrm>
            <a:off x="1227663" y="1684097"/>
            <a:ext cx="15476062" cy="0"/>
          </a:xfrm>
          <a:prstGeom prst="line">
            <a:avLst/>
          </a:prstGeom>
          <a:ln w="38100" cap="flat">
            <a:solidFill>
              <a:srgbClr val="C72036"/>
            </a:solidFill>
            <a:prstDash val="solid"/>
            <a:headEnd type="none" w="sm" len="sm"/>
            <a:tailEnd type="none" w="sm" len="sm"/>
          </a:ln>
        </p:spPr>
        <p:txBody>
          <a:bodyPr/>
          <a:lstStyle/>
          <a:p>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408172" y="2216116"/>
            <a:ext cx="879828" cy="791845"/>
          </a:xfrm>
          <a:custGeom>
            <a:avLst/>
            <a:gdLst/>
            <a:ahLst/>
            <a:cxnLst/>
            <a:rect l="l" t="t" r="r" b="b"/>
            <a:pathLst>
              <a:path w="879828" h="791845">
                <a:moveTo>
                  <a:pt x="0" y="0"/>
                </a:moveTo>
                <a:lnTo>
                  <a:pt x="879828" y="0"/>
                </a:lnTo>
                <a:lnTo>
                  <a:pt x="879828" y="791846"/>
                </a:lnTo>
                <a:lnTo>
                  <a:pt x="0" y="791846"/>
                </a:lnTo>
                <a:lnTo>
                  <a:pt x="0" y="0"/>
                </a:lnTo>
                <a:close/>
              </a:path>
            </a:pathLst>
          </a:custGeom>
          <a:blipFill>
            <a:blip r:embed="rId2">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3841051" y="4029538"/>
            <a:ext cx="8272684" cy="827268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C2C"/>
            </a:solidFill>
          </p:spPr>
          <p:txBody>
            <a:bodyPr/>
            <a:lstStyle/>
            <a:p>
              <a:endParaRPr lang="en-AU"/>
            </a:p>
          </p:txBody>
        </p:sp>
        <p:sp>
          <p:nvSpPr>
            <p:cNvPr id="5" name="TextBox 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1388675" y="4898683"/>
            <a:ext cx="5526610" cy="5515548"/>
            <a:chOff x="0" y="0"/>
            <a:chExt cx="6658248" cy="6644921"/>
          </a:xfrm>
        </p:grpSpPr>
        <p:sp>
          <p:nvSpPr>
            <p:cNvPr id="7" name="Freeform 7"/>
            <p:cNvSpPr/>
            <p:nvPr/>
          </p:nvSpPr>
          <p:spPr>
            <a:xfrm>
              <a:off x="0" y="0"/>
              <a:ext cx="6658249" cy="6644921"/>
            </a:xfrm>
            <a:custGeom>
              <a:avLst/>
              <a:gdLst/>
              <a:ahLst/>
              <a:cxnLst/>
              <a:rect l="l" t="t" r="r" b="b"/>
              <a:pathLst>
                <a:path w="6658249" h="6644921">
                  <a:moveTo>
                    <a:pt x="6658249" y="3322500"/>
                  </a:moveTo>
                  <a:cubicBezTo>
                    <a:pt x="6658249" y="5157370"/>
                    <a:pt x="5167719" y="6644921"/>
                    <a:pt x="3329124" y="6644921"/>
                  </a:cubicBezTo>
                  <a:cubicBezTo>
                    <a:pt x="1490502" y="6644921"/>
                    <a:pt x="0" y="5157370"/>
                    <a:pt x="0" y="3322500"/>
                  </a:cubicBezTo>
                  <a:cubicBezTo>
                    <a:pt x="0" y="1487538"/>
                    <a:pt x="1490502" y="0"/>
                    <a:pt x="3329124" y="0"/>
                  </a:cubicBezTo>
                  <a:cubicBezTo>
                    <a:pt x="5167746" y="0"/>
                    <a:pt x="6658249" y="1487538"/>
                    <a:pt x="6658249" y="3322500"/>
                  </a:cubicBezTo>
                  <a:close/>
                </a:path>
              </a:pathLst>
            </a:custGeom>
            <a:blipFill>
              <a:blip r:embed="rId4"/>
              <a:stretch>
                <a:fillRect l="-24896" r="-24896"/>
              </a:stretch>
            </a:blipFill>
          </p:spPr>
          <p:txBody>
            <a:bodyPr/>
            <a:lstStyle/>
            <a:p>
              <a:endParaRPr lang="en-AU"/>
            </a:p>
          </p:txBody>
        </p:sp>
      </p:grpSp>
      <p:sp>
        <p:nvSpPr>
          <p:cNvPr id="8" name="AutoShape 8"/>
          <p:cNvSpPr/>
          <p:nvPr/>
        </p:nvSpPr>
        <p:spPr>
          <a:xfrm>
            <a:off x="6684135" y="4029643"/>
            <a:ext cx="10356158" cy="27448"/>
          </a:xfrm>
          <a:prstGeom prst="line">
            <a:avLst/>
          </a:prstGeom>
          <a:ln w="28575" cap="flat">
            <a:solidFill>
              <a:srgbClr val="000000"/>
            </a:solidFill>
            <a:prstDash val="sysDash"/>
            <a:headEnd type="none" w="sm" len="sm"/>
            <a:tailEnd type="none" w="sm" len="sm"/>
          </a:ln>
        </p:spPr>
        <p:txBody>
          <a:bodyPr/>
          <a:lstStyle/>
          <a:p>
            <a:endParaRPr lang="en-AU"/>
          </a:p>
        </p:txBody>
      </p:sp>
      <p:sp>
        <p:nvSpPr>
          <p:cNvPr id="9" name="TextBox 9"/>
          <p:cNvSpPr txBox="1"/>
          <p:nvPr/>
        </p:nvSpPr>
        <p:spPr>
          <a:xfrm>
            <a:off x="6727628" y="4204729"/>
            <a:ext cx="10264461" cy="1425373"/>
          </a:xfrm>
          <a:prstGeom prst="rect">
            <a:avLst/>
          </a:prstGeom>
        </p:spPr>
        <p:txBody>
          <a:bodyPr lIns="0" tIns="0" rIns="0" bIns="0" rtlCol="0" anchor="t">
            <a:spAutoFit/>
          </a:bodyPr>
          <a:lstStyle/>
          <a:p>
            <a:pPr algn="l">
              <a:lnSpc>
                <a:spcPts val="2286"/>
              </a:lnSpc>
            </a:pPr>
            <a:r>
              <a:rPr lang="en-US" sz="1632" b="1">
                <a:solidFill>
                  <a:srgbClr val="C72036"/>
                </a:solidFill>
                <a:latin typeface="Poppins Bold"/>
                <a:ea typeface="Poppins Bold"/>
                <a:cs typeface="Poppins Bold"/>
                <a:sym typeface="Poppins Bold"/>
              </a:rPr>
              <a:t>Assess current organisational practices</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Gathering information on how volunteers are currently recognised, communicated with, and supported in their development.</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Identify opportunities for improvement in each area, using practical strategies that enhance volunteer satisfaction, motivation, and retention.</a:t>
            </a:r>
          </a:p>
        </p:txBody>
      </p:sp>
      <p:sp>
        <p:nvSpPr>
          <p:cNvPr id="10" name="AutoShape 10"/>
          <p:cNvSpPr/>
          <p:nvPr/>
        </p:nvSpPr>
        <p:spPr>
          <a:xfrm flipV="1">
            <a:off x="6727881" y="5815839"/>
            <a:ext cx="10356158" cy="13305"/>
          </a:xfrm>
          <a:prstGeom prst="line">
            <a:avLst/>
          </a:prstGeom>
          <a:ln w="28575" cap="flat">
            <a:solidFill>
              <a:srgbClr val="000000"/>
            </a:solidFill>
            <a:prstDash val="sysDash"/>
            <a:headEnd type="none" w="sm" len="sm"/>
            <a:tailEnd type="none" w="sm" len="sm"/>
          </a:ln>
        </p:spPr>
        <p:txBody>
          <a:bodyPr/>
          <a:lstStyle/>
          <a:p>
            <a:endParaRPr lang="en-AU"/>
          </a:p>
        </p:txBody>
      </p:sp>
      <p:sp>
        <p:nvSpPr>
          <p:cNvPr id="11" name="AutoShape 11"/>
          <p:cNvSpPr/>
          <p:nvPr/>
        </p:nvSpPr>
        <p:spPr>
          <a:xfrm>
            <a:off x="6727628" y="7702192"/>
            <a:ext cx="10356428" cy="0"/>
          </a:xfrm>
          <a:prstGeom prst="line">
            <a:avLst/>
          </a:prstGeom>
          <a:ln w="28575" cap="flat">
            <a:solidFill>
              <a:srgbClr val="000000"/>
            </a:solidFill>
            <a:prstDash val="sysDash"/>
            <a:headEnd type="none" w="sm" len="sm"/>
            <a:tailEnd type="none" w="sm" len="sm"/>
          </a:ln>
        </p:spPr>
        <p:txBody>
          <a:bodyPr/>
          <a:lstStyle/>
          <a:p>
            <a:endParaRPr lang="en-AU"/>
          </a:p>
        </p:txBody>
      </p:sp>
      <p:sp>
        <p:nvSpPr>
          <p:cNvPr id="12" name="TextBox 12"/>
          <p:cNvSpPr txBox="1"/>
          <p:nvPr/>
        </p:nvSpPr>
        <p:spPr>
          <a:xfrm>
            <a:off x="3039058" y="1182289"/>
            <a:ext cx="3688823" cy="861237"/>
          </a:xfrm>
          <a:prstGeom prst="rect">
            <a:avLst/>
          </a:prstGeom>
        </p:spPr>
        <p:txBody>
          <a:bodyPr lIns="0" tIns="0" rIns="0" bIns="0" rtlCol="0" anchor="t">
            <a:spAutoFit/>
          </a:bodyPr>
          <a:lstStyle/>
          <a:p>
            <a:pPr algn="l">
              <a:lnSpc>
                <a:spcPts val="6604"/>
              </a:lnSpc>
              <a:spcBef>
                <a:spcPct val="0"/>
              </a:spcBef>
            </a:pPr>
            <a:r>
              <a:rPr lang="en-US" sz="4717">
                <a:solidFill>
                  <a:srgbClr val="000000"/>
                </a:solidFill>
                <a:latin typeface="Poppins"/>
                <a:ea typeface="Poppins"/>
                <a:cs typeface="Poppins"/>
                <a:sym typeface="Poppins"/>
              </a:rPr>
              <a:t>Objectives</a:t>
            </a:r>
          </a:p>
        </p:txBody>
      </p:sp>
      <p:sp>
        <p:nvSpPr>
          <p:cNvPr id="13" name="TextBox 13"/>
          <p:cNvSpPr txBox="1"/>
          <p:nvPr/>
        </p:nvSpPr>
        <p:spPr>
          <a:xfrm>
            <a:off x="6727628" y="2844556"/>
            <a:ext cx="10079610" cy="853873"/>
          </a:xfrm>
          <a:prstGeom prst="rect">
            <a:avLst/>
          </a:prstGeom>
        </p:spPr>
        <p:txBody>
          <a:bodyPr lIns="0" tIns="0" rIns="0" bIns="0" rtlCol="0" anchor="t">
            <a:spAutoFit/>
          </a:bodyPr>
          <a:lstStyle/>
          <a:p>
            <a:pPr algn="l">
              <a:lnSpc>
                <a:spcPts val="2286"/>
              </a:lnSpc>
            </a:pPr>
            <a:r>
              <a:rPr lang="en-US" sz="1632" b="1">
                <a:solidFill>
                  <a:srgbClr val="C72036"/>
                </a:solidFill>
                <a:latin typeface="Poppins Bold"/>
                <a:ea typeface="Poppins Bold"/>
                <a:cs typeface="Poppins Bold"/>
                <a:sym typeface="Poppins Bold"/>
              </a:rPr>
              <a:t>Recognise the importance of volunteer support</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Building strong, sustainable volunteer programs, focusing on the areas of recognition, communication, and development.</a:t>
            </a:r>
          </a:p>
        </p:txBody>
      </p:sp>
      <p:sp>
        <p:nvSpPr>
          <p:cNvPr id="14" name="TextBox 14"/>
          <p:cNvSpPr txBox="1"/>
          <p:nvPr/>
        </p:nvSpPr>
        <p:spPr>
          <a:xfrm>
            <a:off x="6681645" y="5976782"/>
            <a:ext cx="10358648" cy="1996873"/>
          </a:xfrm>
          <a:prstGeom prst="rect">
            <a:avLst/>
          </a:prstGeom>
        </p:spPr>
        <p:txBody>
          <a:bodyPr lIns="0" tIns="0" rIns="0" bIns="0" rtlCol="0" anchor="t">
            <a:spAutoFit/>
          </a:bodyPr>
          <a:lstStyle/>
          <a:p>
            <a:pPr algn="l">
              <a:lnSpc>
                <a:spcPts val="2286"/>
              </a:lnSpc>
            </a:pPr>
            <a:r>
              <a:rPr lang="en-US" sz="1632" b="1">
                <a:solidFill>
                  <a:srgbClr val="C72036"/>
                </a:solidFill>
                <a:latin typeface="Poppins Bold"/>
                <a:ea typeface="Poppins Bold"/>
                <a:cs typeface="Poppins Bold"/>
                <a:sym typeface="Poppins Bold"/>
              </a:rPr>
              <a:t>Explore ways to streamline support processes</a:t>
            </a:r>
          </a:p>
          <a:p>
            <a:pPr marL="352558" lvl="1" indent="-176279" algn="l">
              <a:lnSpc>
                <a:spcPts val="2286"/>
              </a:lnSpc>
              <a:buFont typeface="Arial"/>
              <a:buChar char="•"/>
            </a:pPr>
            <a:r>
              <a:rPr lang="en-US" sz="1632">
                <a:solidFill>
                  <a:srgbClr val="000000"/>
                </a:solidFill>
                <a:latin typeface="Poppins"/>
                <a:ea typeface="Poppins"/>
                <a:cs typeface="Poppins"/>
                <a:sym typeface="Poppins"/>
              </a:rPr>
              <a:t>I</a:t>
            </a:r>
            <a:r>
              <a:rPr lang="en-US" sz="1632" b="1">
                <a:solidFill>
                  <a:srgbClr val="000000"/>
                </a:solidFill>
                <a:latin typeface="Poppins Medium"/>
                <a:ea typeface="Poppins Medium"/>
                <a:cs typeface="Poppins Medium"/>
                <a:sym typeface="Poppins Medium"/>
              </a:rPr>
              <a:t>ncluding the use of digital tools, automation, and simplified procedures to reduce administrative burden and improve consistency.</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Incorporate creative and engaging enhancements that make volunteers feel valued, connected, and empowered in their roles.</a:t>
            </a:r>
          </a:p>
          <a:p>
            <a:pPr algn="l">
              <a:lnSpc>
                <a:spcPts val="2286"/>
              </a:lnSpc>
            </a:pPr>
            <a:endParaRPr lang="en-US" sz="1632" b="1">
              <a:solidFill>
                <a:srgbClr val="000000"/>
              </a:solidFill>
              <a:latin typeface="Poppins Medium"/>
              <a:ea typeface="Poppins Medium"/>
              <a:cs typeface="Poppins Medium"/>
              <a:sym typeface="Poppins Medium"/>
            </a:endParaRPr>
          </a:p>
          <a:p>
            <a:pPr marL="0" lvl="0" indent="0" algn="l">
              <a:lnSpc>
                <a:spcPts val="2286"/>
              </a:lnSpc>
              <a:spcBef>
                <a:spcPct val="0"/>
              </a:spcBef>
            </a:pPr>
            <a:endParaRPr lang="en-US" sz="1632" b="1">
              <a:solidFill>
                <a:srgbClr val="000000"/>
              </a:solidFill>
              <a:latin typeface="Poppins Medium"/>
              <a:ea typeface="Poppins Medium"/>
              <a:cs typeface="Poppins Medium"/>
              <a:sym typeface="Poppins Medium"/>
            </a:endParaRPr>
          </a:p>
        </p:txBody>
      </p:sp>
      <p:sp>
        <p:nvSpPr>
          <p:cNvPr id="15" name="Freeform 15"/>
          <p:cNvSpPr/>
          <p:nvPr/>
        </p:nvSpPr>
        <p:spPr>
          <a:xfrm>
            <a:off x="5411815" y="2748377"/>
            <a:ext cx="1087048" cy="1084331"/>
          </a:xfrm>
          <a:custGeom>
            <a:avLst/>
            <a:gdLst/>
            <a:ahLst/>
            <a:cxnLst/>
            <a:rect l="l" t="t" r="r" b="b"/>
            <a:pathLst>
              <a:path w="1087048" h="1084331">
                <a:moveTo>
                  <a:pt x="0" y="0"/>
                </a:moveTo>
                <a:lnTo>
                  <a:pt x="1087049" y="0"/>
                </a:lnTo>
                <a:lnTo>
                  <a:pt x="1087049" y="1084331"/>
                </a:lnTo>
                <a:lnTo>
                  <a:pt x="0" y="1084331"/>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16" name="Freeform 16"/>
          <p:cNvSpPr/>
          <p:nvPr/>
        </p:nvSpPr>
        <p:spPr>
          <a:xfrm>
            <a:off x="5411815" y="6069106"/>
            <a:ext cx="1087048" cy="1084331"/>
          </a:xfrm>
          <a:custGeom>
            <a:avLst/>
            <a:gdLst/>
            <a:ahLst/>
            <a:cxnLst/>
            <a:rect l="l" t="t" r="r" b="b"/>
            <a:pathLst>
              <a:path w="1087048" h="1084331">
                <a:moveTo>
                  <a:pt x="0" y="0"/>
                </a:moveTo>
                <a:lnTo>
                  <a:pt x="1087049" y="0"/>
                </a:lnTo>
                <a:lnTo>
                  <a:pt x="1087049" y="1084332"/>
                </a:lnTo>
                <a:lnTo>
                  <a:pt x="0" y="1084332"/>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17" name="Freeform 17"/>
          <p:cNvSpPr/>
          <p:nvPr/>
        </p:nvSpPr>
        <p:spPr>
          <a:xfrm>
            <a:off x="5411815" y="4280929"/>
            <a:ext cx="1087048" cy="1084331"/>
          </a:xfrm>
          <a:custGeom>
            <a:avLst/>
            <a:gdLst/>
            <a:ahLst/>
            <a:cxnLst/>
            <a:rect l="l" t="t" r="r" b="b"/>
            <a:pathLst>
              <a:path w="1087048" h="1084331">
                <a:moveTo>
                  <a:pt x="0" y="0"/>
                </a:moveTo>
                <a:lnTo>
                  <a:pt x="1087049" y="0"/>
                </a:lnTo>
                <a:lnTo>
                  <a:pt x="1087049" y="1084331"/>
                </a:lnTo>
                <a:lnTo>
                  <a:pt x="0" y="1084331"/>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18" name="AutoShape 18"/>
          <p:cNvSpPr/>
          <p:nvPr/>
        </p:nvSpPr>
        <p:spPr>
          <a:xfrm>
            <a:off x="6681645" y="9244012"/>
            <a:ext cx="10356428" cy="0"/>
          </a:xfrm>
          <a:prstGeom prst="line">
            <a:avLst/>
          </a:prstGeom>
          <a:ln w="28575" cap="flat">
            <a:solidFill>
              <a:srgbClr val="000000"/>
            </a:solidFill>
            <a:prstDash val="sysDash"/>
            <a:headEnd type="none" w="sm" len="sm"/>
            <a:tailEnd type="none" w="sm" len="sm"/>
          </a:ln>
        </p:spPr>
        <p:txBody>
          <a:bodyPr/>
          <a:lstStyle/>
          <a:p>
            <a:endParaRPr lang="en-AU"/>
          </a:p>
        </p:txBody>
      </p:sp>
      <p:sp>
        <p:nvSpPr>
          <p:cNvPr id="19" name="TextBox 19"/>
          <p:cNvSpPr txBox="1"/>
          <p:nvPr/>
        </p:nvSpPr>
        <p:spPr>
          <a:xfrm>
            <a:off x="6727628" y="8012828"/>
            <a:ext cx="10269172" cy="853873"/>
          </a:xfrm>
          <a:prstGeom prst="rect">
            <a:avLst/>
          </a:prstGeom>
        </p:spPr>
        <p:txBody>
          <a:bodyPr lIns="0" tIns="0" rIns="0" bIns="0" rtlCol="0" anchor="t">
            <a:spAutoFit/>
          </a:bodyPr>
          <a:lstStyle/>
          <a:p>
            <a:pPr algn="l">
              <a:lnSpc>
                <a:spcPts val="2286"/>
              </a:lnSpc>
            </a:pPr>
            <a:r>
              <a:rPr lang="en-US" sz="1632" b="1">
                <a:solidFill>
                  <a:srgbClr val="C72036"/>
                </a:solidFill>
                <a:latin typeface="Poppins Bold"/>
                <a:ea typeface="Poppins Bold"/>
                <a:cs typeface="Poppins Bold"/>
                <a:sym typeface="Poppins Bold"/>
              </a:rPr>
              <a:t>Develop a tailored action plan</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Implement improvements in their organisation, with clear steps, responsibilities, and timelines.</a:t>
            </a:r>
          </a:p>
          <a:p>
            <a:pPr marL="0" lvl="0" indent="0" algn="l">
              <a:lnSpc>
                <a:spcPts val="2286"/>
              </a:lnSpc>
              <a:spcBef>
                <a:spcPct val="0"/>
              </a:spcBef>
            </a:pPr>
            <a:endParaRPr lang="en-US" sz="1632" b="1">
              <a:solidFill>
                <a:srgbClr val="000000"/>
              </a:solidFill>
              <a:latin typeface="Poppins Medium"/>
              <a:ea typeface="Poppins Medium"/>
              <a:cs typeface="Poppins Medium"/>
              <a:sym typeface="Poppins Medium"/>
            </a:endParaRPr>
          </a:p>
        </p:txBody>
      </p:sp>
      <p:sp>
        <p:nvSpPr>
          <p:cNvPr id="20" name="Freeform 20"/>
          <p:cNvSpPr/>
          <p:nvPr/>
        </p:nvSpPr>
        <p:spPr>
          <a:xfrm>
            <a:off x="5411815" y="8000566"/>
            <a:ext cx="1087048" cy="1084331"/>
          </a:xfrm>
          <a:custGeom>
            <a:avLst/>
            <a:gdLst/>
            <a:ahLst/>
            <a:cxnLst/>
            <a:rect l="l" t="t" r="r" b="b"/>
            <a:pathLst>
              <a:path w="1087048" h="1084331">
                <a:moveTo>
                  <a:pt x="0" y="0"/>
                </a:moveTo>
                <a:lnTo>
                  <a:pt x="1087049" y="0"/>
                </a:lnTo>
                <a:lnTo>
                  <a:pt x="1087049" y="1084331"/>
                </a:lnTo>
                <a:lnTo>
                  <a:pt x="0" y="1084331"/>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2555987"/>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Support:</a:t>
            </a:r>
            <a:r>
              <a:rPr lang="en-US" sz="5429">
                <a:solidFill>
                  <a:srgbClr val="C72036"/>
                </a:solidFill>
                <a:latin typeface="Poppins"/>
                <a:ea typeface="Poppins"/>
                <a:cs typeface="Poppins"/>
                <a:sym typeface="Poppins"/>
              </a:rPr>
              <a:t> </a:t>
            </a:r>
            <a:r>
              <a:rPr lang="en-US" sz="5429">
                <a:solidFill>
                  <a:srgbClr val="C81C2C"/>
                </a:solidFill>
                <a:latin typeface="Poppins"/>
                <a:ea typeface="Poppins"/>
                <a:cs typeface="Poppins"/>
                <a:sym typeface="Poppins"/>
              </a:rPr>
              <a:t>Recognise</a:t>
            </a:r>
          </a:p>
        </p:txBody>
      </p:sp>
      <p:sp>
        <p:nvSpPr>
          <p:cNvPr id="4" name="TextBox 4"/>
          <p:cNvSpPr txBox="1"/>
          <p:nvPr/>
        </p:nvSpPr>
        <p:spPr>
          <a:xfrm>
            <a:off x="2210699" y="4700241"/>
            <a:ext cx="13866603" cy="3060174"/>
          </a:xfrm>
          <a:prstGeom prst="rect">
            <a:avLst/>
          </a:prstGeom>
        </p:spPr>
        <p:txBody>
          <a:bodyPr lIns="0" tIns="0" rIns="0" bIns="0" rtlCol="0" anchor="t">
            <a:spAutoFit/>
          </a:bodyPr>
          <a:lstStyle/>
          <a:p>
            <a:pPr algn="l">
              <a:lnSpc>
                <a:spcPts val="3003"/>
              </a:lnSpc>
            </a:pPr>
            <a:r>
              <a:rPr lang="en-US" sz="2145" i="1">
                <a:solidFill>
                  <a:srgbClr val="000000"/>
                </a:solidFill>
                <a:latin typeface="Poppins Italics"/>
                <a:ea typeface="Poppins Italics"/>
                <a:cs typeface="Poppins Italics"/>
                <a:sym typeface="Poppins Italics"/>
              </a:rPr>
              <a:t>In this section, we’ll explore how your organisation acknowledges and celebrates the contributions of volunteers. Recognition plays a vital role in volunteer satisfaction and retention. You’ll review your current recognition practices, reflect on their impact, and discover ways to improve, streamline, and creatively enhance how you show appreciation.</a:t>
            </a:r>
          </a:p>
          <a:p>
            <a:pPr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9D2E34"/>
                </a:solidFill>
                <a:latin typeface="Poppins Italics"/>
                <a:ea typeface="Poppins Italics"/>
                <a:cs typeface="Poppins Italics"/>
                <a:sym typeface="Poppins Italics"/>
              </a:rPr>
              <a:t>For this section, you will need to gather the first data set. You can use the Excel spreadsheet provided or employ your own method to capture the mentioned data set for the Recognise section of the review.</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6144" y="2916957"/>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3">
              <a:extLst>
                <a:ext uri="{96DAC541-7B7A-43D3-8B79-37D633B846F1}">
                  <asvg:svgBlip xmlns:asvg="http://schemas.microsoft.com/office/drawing/2016/SVG/main" r:embed="rId4"/>
                </a:ext>
              </a:extLst>
            </a:blip>
            <a:stretch>
              <a:fillRect t="-125" b="-125"/>
            </a:stretch>
          </a:blipFill>
        </p:spPr>
        <p:txBody>
          <a:bodyPr/>
          <a:lstStyle/>
          <a:p>
            <a:endParaRPr lang="en-AU"/>
          </a:p>
        </p:txBody>
      </p:sp>
      <p:sp>
        <p:nvSpPr>
          <p:cNvPr id="3" name="Freeform 3"/>
          <p:cNvSpPr/>
          <p:nvPr/>
        </p:nvSpPr>
        <p:spPr>
          <a:xfrm>
            <a:off x="1244658" y="4952607"/>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5">
              <a:extLst>
                <a:ext uri="{96DAC541-7B7A-43D3-8B79-37D633B846F1}">
                  <asvg:svgBlip xmlns:asvg="http://schemas.microsoft.com/office/drawing/2016/SVG/main" r:embed="rId6"/>
                </a:ext>
              </a:extLst>
            </a:blip>
            <a:stretch>
              <a:fillRect l="-373" r="-373"/>
            </a:stretch>
          </a:blipFill>
        </p:spPr>
        <p:txBody>
          <a:bodyPr/>
          <a:lstStyle/>
          <a:p>
            <a:endParaRPr lang="en-AU"/>
          </a:p>
        </p:txBody>
      </p:sp>
      <p:sp>
        <p:nvSpPr>
          <p:cNvPr id="4" name="Freeform 4"/>
          <p:cNvSpPr/>
          <p:nvPr/>
        </p:nvSpPr>
        <p:spPr>
          <a:xfrm>
            <a:off x="1246144" y="7555280"/>
            <a:ext cx="950627" cy="1254954"/>
          </a:xfrm>
          <a:custGeom>
            <a:avLst/>
            <a:gdLst/>
            <a:ahLst/>
            <a:cxnLst/>
            <a:rect l="l" t="t" r="r" b="b"/>
            <a:pathLst>
              <a:path w="950627" h="1254954">
                <a:moveTo>
                  <a:pt x="0" y="0"/>
                </a:moveTo>
                <a:lnTo>
                  <a:pt x="950627" y="0"/>
                </a:lnTo>
                <a:lnTo>
                  <a:pt x="950627" y="1254953"/>
                </a:lnTo>
                <a:lnTo>
                  <a:pt x="0" y="1254953"/>
                </a:lnTo>
                <a:lnTo>
                  <a:pt x="0" y="0"/>
                </a:lnTo>
                <a:close/>
              </a:path>
            </a:pathLst>
          </a:custGeom>
          <a:blipFill>
            <a:blip r:embed="rId7">
              <a:extLst>
                <a:ext uri="{96DAC541-7B7A-43D3-8B79-37D633B846F1}">
                  <asvg:svgBlip xmlns:asvg="http://schemas.microsoft.com/office/drawing/2016/SVG/main" r:embed="rId8"/>
                </a:ext>
              </a:extLst>
            </a:blip>
            <a:stretch>
              <a:fillRect t="-105" b="-105"/>
            </a:stretch>
          </a:blipFill>
        </p:spPr>
        <p:txBody>
          <a:bodyPr/>
          <a:lstStyle/>
          <a:p>
            <a:endParaRPr lang="en-AU"/>
          </a:p>
        </p:txBody>
      </p:sp>
      <p:sp>
        <p:nvSpPr>
          <p:cNvPr id="5" name="Freeform 5"/>
          <p:cNvSpPr/>
          <p:nvPr/>
        </p:nvSpPr>
        <p:spPr>
          <a:xfrm>
            <a:off x="13634244" y="3145203"/>
            <a:ext cx="3950763" cy="4053955"/>
          </a:xfrm>
          <a:custGeom>
            <a:avLst/>
            <a:gdLst/>
            <a:ahLst/>
            <a:cxnLst/>
            <a:rect l="l" t="t" r="r" b="b"/>
            <a:pathLst>
              <a:path w="3950763" h="4053955">
                <a:moveTo>
                  <a:pt x="0" y="0"/>
                </a:moveTo>
                <a:lnTo>
                  <a:pt x="3950764" y="0"/>
                </a:lnTo>
                <a:lnTo>
                  <a:pt x="3950764" y="4053955"/>
                </a:lnTo>
                <a:lnTo>
                  <a:pt x="0" y="4053955"/>
                </a:lnTo>
                <a:lnTo>
                  <a:pt x="0" y="0"/>
                </a:lnTo>
                <a:close/>
              </a:path>
            </a:pathLst>
          </a:custGeom>
          <a:blipFill>
            <a:blip r:embed="rId9">
              <a:alphaModFix amt="59000"/>
              <a:extLst>
                <a:ext uri="{96DAC541-7B7A-43D3-8B79-37D633B846F1}">
                  <asvg:svgBlip xmlns:asvg="http://schemas.microsoft.com/office/drawing/2016/SVG/main" r:embed="rId10"/>
                </a:ext>
              </a:extLst>
            </a:blip>
            <a:stretch>
              <a:fillRect l="-101" r="-101"/>
            </a:stretch>
          </a:blipFill>
        </p:spPr>
        <p:txBody>
          <a:bodyPr/>
          <a:lstStyle/>
          <a:p>
            <a:endParaRPr lang="en-AU"/>
          </a:p>
        </p:txBody>
      </p:sp>
      <p:grpSp>
        <p:nvGrpSpPr>
          <p:cNvPr id="6" name="Group 6"/>
          <p:cNvGrpSpPr/>
          <p:nvPr/>
        </p:nvGrpSpPr>
        <p:grpSpPr>
          <a:xfrm>
            <a:off x="10856998" y="3859533"/>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8824"/>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1"/>
              <a:stretch>
                <a:fillRect t="-86" b="-89"/>
              </a:stretch>
            </a:blipFill>
          </p:spPr>
          <p:txBody>
            <a:bodyPr/>
            <a:lstStyle/>
            <a:p>
              <a:endParaRPr lang="en-AU"/>
            </a:p>
          </p:txBody>
        </p:sp>
      </p:grpSp>
      <p:sp>
        <p:nvSpPr>
          <p:cNvPr id="10" name="TextBox 10"/>
          <p:cNvSpPr txBox="1"/>
          <p:nvPr/>
        </p:nvSpPr>
        <p:spPr>
          <a:xfrm>
            <a:off x="3175812" y="5145577"/>
            <a:ext cx="7584431" cy="2232550"/>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Frequency and consistency of recognition: Recognition may vary widely across teams or programs. Understanding how often and how consistently recognition is given helps identify gaps and opportunities for improvement.</a:t>
            </a:r>
          </a:p>
          <a:p>
            <a:pPr algn="l">
              <a:lnSpc>
                <a:spcPts val="2946"/>
              </a:lnSpc>
            </a:pPr>
            <a:endParaRPr lang="en-US" sz="2104">
              <a:solidFill>
                <a:srgbClr val="000000"/>
              </a:solidFill>
              <a:latin typeface="Poppins"/>
              <a:ea typeface="Poppins"/>
              <a:cs typeface="Poppins"/>
              <a:sym typeface="Poppins"/>
            </a:endParaRPr>
          </a:p>
        </p:txBody>
      </p:sp>
      <p:sp>
        <p:nvSpPr>
          <p:cNvPr id="11" name="TextBox 11"/>
          <p:cNvSpPr txBox="1"/>
          <p:nvPr/>
        </p:nvSpPr>
        <p:spPr>
          <a:xfrm>
            <a:off x="3175812" y="2859807"/>
            <a:ext cx="7681186" cy="223266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000000"/>
                </a:solidFill>
                <a:latin typeface="Poppins"/>
                <a:ea typeface="Poppins"/>
                <a:cs typeface="Poppins"/>
                <a:sym typeface="Poppins"/>
              </a:rPr>
              <a:t>What recognition practices currently exist?</a:t>
            </a:r>
          </a:p>
          <a:p>
            <a:pPr marL="906780" lvl="2" indent="-302260" algn="l">
              <a:lnSpc>
                <a:spcPts val="2940"/>
              </a:lnSpc>
              <a:buFont typeface="Arial"/>
              <a:buChar char="⚬"/>
            </a:pPr>
            <a:r>
              <a:rPr lang="en-US" sz="2100">
                <a:solidFill>
                  <a:srgbClr val="000000"/>
                </a:solidFill>
                <a:latin typeface="Poppins"/>
                <a:ea typeface="Poppins"/>
                <a:cs typeface="Poppins"/>
                <a:sym typeface="Poppins"/>
              </a:rPr>
              <a:t>Formal (awards, certificates)</a:t>
            </a:r>
          </a:p>
          <a:p>
            <a:pPr marL="906780" lvl="2" indent="-302260" algn="l">
              <a:lnSpc>
                <a:spcPts val="2940"/>
              </a:lnSpc>
              <a:buFont typeface="Arial"/>
              <a:buChar char="⚬"/>
            </a:pPr>
            <a:r>
              <a:rPr lang="en-US" sz="2100">
                <a:solidFill>
                  <a:srgbClr val="000000"/>
                </a:solidFill>
                <a:latin typeface="Poppins"/>
                <a:ea typeface="Poppins"/>
                <a:cs typeface="Poppins"/>
                <a:sym typeface="Poppins"/>
              </a:rPr>
              <a:t>Informal (thank-you notes, shout-outs)</a:t>
            </a:r>
          </a:p>
          <a:p>
            <a:pPr marL="906780" lvl="2" indent="-302260" algn="l">
              <a:lnSpc>
                <a:spcPts val="2940"/>
              </a:lnSpc>
              <a:buFont typeface="Arial"/>
              <a:buChar char="⚬"/>
            </a:pPr>
            <a:r>
              <a:rPr lang="en-US" sz="2100">
                <a:solidFill>
                  <a:srgbClr val="000000"/>
                </a:solidFill>
                <a:latin typeface="Poppins"/>
                <a:ea typeface="Poppins"/>
                <a:cs typeface="Poppins"/>
                <a:sym typeface="Poppins"/>
              </a:rPr>
              <a:t>How were these decided on?</a:t>
            </a:r>
          </a:p>
          <a:p>
            <a:pPr algn="l">
              <a:lnSpc>
                <a:spcPts val="2940"/>
              </a:lnSpc>
            </a:pPr>
            <a:endParaRPr lang="en-US" sz="2100">
              <a:solidFill>
                <a:srgbClr val="000000"/>
              </a:solidFill>
              <a:latin typeface="Poppins"/>
              <a:ea typeface="Poppins"/>
              <a:cs typeface="Poppins"/>
              <a:sym typeface="Poppins"/>
            </a:endParaRPr>
          </a:p>
          <a:p>
            <a:pPr algn="l">
              <a:lnSpc>
                <a:spcPts val="2940"/>
              </a:lnSpc>
            </a:pPr>
            <a:endParaRPr lang="en-US" sz="2100">
              <a:solidFill>
                <a:srgbClr val="000000"/>
              </a:solidFill>
              <a:latin typeface="Poppins"/>
              <a:ea typeface="Poppins"/>
              <a:cs typeface="Poppins"/>
              <a:sym typeface="Poppins"/>
            </a:endParaRPr>
          </a:p>
        </p:txBody>
      </p:sp>
      <p:sp>
        <p:nvSpPr>
          <p:cNvPr id="12" name="TextBox 12"/>
          <p:cNvSpPr txBox="1"/>
          <p:nvPr/>
        </p:nvSpPr>
        <p:spPr>
          <a:xfrm>
            <a:off x="3175812" y="7584483"/>
            <a:ext cx="6907024" cy="122575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Who is responsible for recognition?</a:t>
            </a:r>
          </a:p>
          <a:p>
            <a:pPr algn="l">
              <a:lnSpc>
                <a:spcPts val="3226"/>
              </a:lnSpc>
            </a:pPr>
            <a:endParaRPr lang="en-US" sz="2304">
              <a:solidFill>
                <a:srgbClr val="000000"/>
              </a:solidFill>
              <a:latin typeface="Poppins"/>
              <a:ea typeface="Poppins"/>
              <a:cs typeface="Poppins"/>
              <a:sym typeface="Poppins"/>
            </a:endParaRPr>
          </a:p>
          <a:p>
            <a:pPr algn="l">
              <a:lnSpc>
                <a:spcPts val="3226"/>
              </a:lnSpc>
            </a:pPr>
            <a:endParaRPr lang="en-US" sz="2304">
              <a:solidFill>
                <a:srgbClr val="000000"/>
              </a:solidFill>
              <a:latin typeface="Poppins"/>
              <a:ea typeface="Poppins"/>
              <a:cs typeface="Poppins"/>
              <a:sym typeface="Poppins"/>
            </a:endParaRPr>
          </a:p>
        </p:txBody>
      </p:sp>
      <p:sp>
        <p:nvSpPr>
          <p:cNvPr id="13" name="TextBox 13"/>
          <p:cNvSpPr txBox="1"/>
          <p:nvPr/>
        </p:nvSpPr>
        <p:spPr>
          <a:xfrm>
            <a:off x="1457646" y="1144671"/>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0587" y="3458763"/>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3">
              <a:extLst>
                <a:ext uri="{96DAC541-7B7A-43D3-8B79-37D633B846F1}">
                  <asvg:svgBlip xmlns:asvg="http://schemas.microsoft.com/office/drawing/2016/SVG/main" r:embed="rId4"/>
                </a:ext>
              </a:extLst>
            </a:blip>
            <a:stretch>
              <a:fillRect t="-125" b="-125"/>
            </a:stretch>
          </a:blipFill>
        </p:spPr>
        <p:txBody>
          <a:bodyPr/>
          <a:lstStyle/>
          <a:p>
            <a:endParaRPr lang="en-AU"/>
          </a:p>
        </p:txBody>
      </p:sp>
      <p:sp>
        <p:nvSpPr>
          <p:cNvPr id="3" name="Freeform 3"/>
          <p:cNvSpPr/>
          <p:nvPr/>
        </p:nvSpPr>
        <p:spPr>
          <a:xfrm>
            <a:off x="1199102" y="5494412"/>
            <a:ext cx="949142" cy="1255064"/>
          </a:xfrm>
          <a:custGeom>
            <a:avLst/>
            <a:gdLst/>
            <a:ahLst/>
            <a:cxnLst/>
            <a:rect l="l" t="t" r="r" b="b"/>
            <a:pathLst>
              <a:path w="949142" h="1255064">
                <a:moveTo>
                  <a:pt x="0" y="0"/>
                </a:moveTo>
                <a:lnTo>
                  <a:pt x="949141" y="0"/>
                </a:lnTo>
                <a:lnTo>
                  <a:pt x="949141" y="1255065"/>
                </a:lnTo>
                <a:lnTo>
                  <a:pt x="0" y="1255065"/>
                </a:lnTo>
                <a:lnTo>
                  <a:pt x="0" y="0"/>
                </a:lnTo>
                <a:close/>
              </a:path>
            </a:pathLst>
          </a:custGeom>
          <a:blipFill>
            <a:blip r:embed="rId5">
              <a:extLst>
                <a:ext uri="{96DAC541-7B7A-43D3-8B79-37D633B846F1}">
                  <asvg:svgBlip xmlns:asvg="http://schemas.microsoft.com/office/drawing/2016/SVG/main" r:embed="rId6"/>
                </a:ext>
              </a:extLst>
            </a:blip>
            <a:stretch>
              <a:fillRect l="-373" r="-373"/>
            </a:stretch>
          </a:blipFill>
        </p:spPr>
        <p:txBody>
          <a:bodyPr/>
          <a:lstStyle/>
          <a:p>
            <a:endParaRPr lang="en-AU"/>
          </a:p>
        </p:txBody>
      </p:sp>
      <p:sp>
        <p:nvSpPr>
          <p:cNvPr id="4" name="Freeform 4"/>
          <p:cNvSpPr/>
          <p:nvPr/>
        </p:nvSpPr>
        <p:spPr>
          <a:xfrm>
            <a:off x="1197616" y="7431363"/>
            <a:ext cx="950627" cy="1254954"/>
          </a:xfrm>
          <a:custGeom>
            <a:avLst/>
            <a:gdLst/>
            <a:ahLst/>
            <a:cxnLst/>
            <a:rect l="l" t="t" r="r" b="b"/>
            <a:pathLst>
              <a:path w="950627" h="1254954">
                <a:moveTo>
                  <a:pt x="0" y="0"/>
                </a:moveTo>
                <a:lnTo>
                  <a:pt x="950627" y="0"/>
                </a:lnTo>
                <a:lnTo>
                  <a:pt x="950627" y="1254954"/>
                </a:lnTo>
                <a:lnTo>
                  <a:pt x="0" y="1254954"/>
                </a:lnTo>
                <a:lnTo>
                  <a:pt x="0" y="0"/>
                </a:lnTo>
                <a:close/>
              </a:path>
            </a:pathLst>
          </a:custGeom>
          <a:blipFill>
            <a:blip r:embed="rId7">
              <a:extLst>
                <a:ext uri="{96DAC541-7B7A-43D3-8B79-37D633B846F1}">
                  <asvg:svgBlip xmlns:asvg="http://schemas.microsoft.com/office/drawing/2016/SVG/main" r:embed="rId8"/>
                </a:ext>
              </a:extLst>
            </a:blip>
            <a:stretch>
              <a:fillRect t="-105" b="-105"/>
            </a:stretch>
          </a:blipFill>
        </p:spPr>
        <p:txBody>
          <a:bodyPr/>
          <a:lstStyle/>
          <a:p>
            <a:endParaRPr lang="en-AU"/>
          </a:p>
        </p:txBody>
      </p:sp>
      <p:sp>
        <p:nvSpPr>
          <p:cNvPr id="5" name="Freeform 5"/>
          <p:cNvSpPr/>
          <p:nvPr/>
        </p:nvSpPr>
        <p:spPr>
          <a:xfrm>
            <a:off x="13747111" y="2949068"/>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9">
              <a:alphaModFix amt="58000"/>
              <a:extLst>
                <a:ext uri="{96DAC541-7B7A-43D3-8B79-37D633B846F1}">
                  <asvg:svgBlip xmlns:asvg="http://schemas.microsoft.com/office/drawing/2016/SVG/main" r:embed="rId10"/>
                </a:ext>
              </a:extLst>
            </a:blip>
            <a:stretch>
              <a:fillRect l="-101" r="-101"/>
            </a:stretch>
          </a:blipFill>
        </p:spPr>
        <p:txBody>
          <a:bodyPr/>
          <a:lstStyle/>
          <a:p>
            <a:endParaRPr lang="en-AU"/>
          </a:p>
        </p:txBody>
      </p:sp>
      <p:grpSp>
        <p:nvGrpSpPr>
          <p:cNvPr id="6" name="Group 6"/>
          <p:cNvGrpSpPr/>
          <p:nvPr/>
        </p:nvGrpSpPr>
        <p:grpSpPr>
          <a:xfrm>
            <a:off x="10969865" y="3663398"/>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7647"/>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1"/>
              <a:stretch>
                <a:fillRect t="-86" b="-89"/>
              </a:stretch>
            </a:blipFill>
          </p:spPr>
          <p:txBody>
            <a:bodyPr/>
            <a:lstStyle/>
            <a:p>
              <a:endParaRPr lang="en-AU"/>
            </a:p>
          </p:txBody>
        </p:sp>
      </p:grpSp>
      <p:sp>
        <p:nvSpPr>
          <p:cNvPr id="10" name="TextBox 10"/>
          <p:cNvSpPr txBox="1"/>
          <p:nvPr/>
        </p:nvSpPr>
        <p:spPr>
          <a:xfrm>
            <a:off x="3004804" y="5573293"/>
            <a:ext cx="7965062" cy="375175"/>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Is recognition inclusive and culturally appropriate?</a:t>
            </a:r>
          </a:p>
        </p:txBody>
      </p:sp>
      <p:sp>
        <p:nvSpPr>
          <p:cNvPr id="11" name="TextBox 11"/>
          <p:cNvSpPr txBox="1"/>
          <p:nvPr/>
        </p:nvSpPr>
        <p:spPr>
          <a:xfrm>
            <a:off x="3051200" y="3497088"/>
            <a:ext cx="7538035" cy="746650"/>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Are recognition efforts aligned with volunteer motivations?</a:t>
            </a:r>
          </a:p>
        </p:txBody>
      </p:sp>
      <p:sp>
        <p:nvSpPr>
          <p:cNvPr id="12" name="TextBox 12"/>
          <p:cNvSpPr txBox="1"/>
          <p:nvPr/>
        </p:nvSpPr>
        <p:spPr>
          <a:xfrm>
            <a:off x="3004804" y="7621380"/>
            <a:ext cx="8098814" cy="1118125"/>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How is impact of Recognition measured?</a:t>
            </a:r>
          </a:p>
          <a:p>
            <a:pPr marL="454323" lvl="1" indent="-227161" algn="l">
              <a:lnSpc>
                <a:spcPts val="2946"/>
              </a:lnSpc>
              <a:buFont typeface="Arial"/>
              <a:buChar char="•"/>
            </a:pPr>
            <a:r>
              <a:rPr lang="en-US" sz="2104">
                <a:solidFill>
                  <a:srgbClr val="000000"/>
                </a:solidFill>
                <a:latin typeface="Poppins"/>
                <a:ea typeface="Poppins"/>
                <a:cs typeface="Poppins"/>
                <a:sym typeface="Poppins"/>
              </a:rPr>
              <a:t>Is there any current feedback from staff and Volunteers on the effectiveness of recognition efforts?</a:t>
            </a:r>
          </a:p>
        </p:txBody>
      </p:sp>
      <p:sp>
        <p:nvSpPr>
          <p:cNvPr id="13" name="TextBox 13"/>
          <p:cNvSpPr txBox="1"/>
          <p:nvPr/>
        </p:nvSpPr>
        <p:spPr>
          <a:xfrm>
            <a:off x="1501110" y="210195"/>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4" name="TextBox 14"/>
          <p:cNvSpPr txBox="1"/>
          <p:nvPr/>
        </p:nvSpPr>
        <p:spPr>
          <a:xfrm>
            <a:off x="1501110" y="1650557"/>
            <a:ext cx="14145646" cy="888891"/>
          </a:xfrm>
          <a:prstGeom prst="rect">
            <a:avLst/>
          </a:prstGeom>
        </p:spPr>
        <p:txBody>
          <a:bodyPr lIns="0" tIns="0" rIns="0" bIns="0" rtlCol="0" anchor="t">
            <a:spAutoFit/>
          </a:bodyPr>
          <a:lstStyle/>
          <a:p>
            <a:pPr algn="l">
              <a:lnSpc>
                <a:spcPts val="3506"/>
              </a:lnSpc>
            </a:pPr>
            <a:r>
              <a:rPr lang="en-US" sz="2504" i="1">
                <a:solidFill>
                  <a:srgbClr val="000000"/>
                </a:solidFill>
                <a:latin typeface="Poppins Italics"/>
                <a:ea typeface="Poppins Italics"/>
                <a:cs typeface="Poppins Italics"/>
                <a:sym typeface="Poppins Italics"/>
              </a:rPr>
              <a:t>Now that you have mapped out your current recognition , its time to review using the below as a guide along with the resource aids provided for this section: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Strategies: </a:t>
            </a:r>
            <a:r>
              <a:rPr lang="en-US" sz="5429">
                <a:solidFill>
                  <a:srgbClr val="C81C2C"/>
                </a:solidFill>
                <a:latin typeface="Poppins"/>
                <a:ea typeface="Poppins"/>
                <a:cs typeface="Poppins"/>
                <a:sym typeface="Poppins"/>
              </a:rPr>
              <a:t>Recognise</a:t>
            </a:r>
          </a:p>
        </p:txBody>
      </p:sp>
      <p:sp>
        <p:nvSpPr>
          <p:cNvPr id="4" name="TextBox 4"/>
          <p:cNvSpPr txBox="1"/>
          <p:nvPr/>
        </p:nvSpPr>
        <p:spPr>
          <a:xfrm>
            <a:off x="2210699" y="4700241"/>
            <a:ext cx="13866603" cy="1536174"/>
          </a:xfrm>
          <a:prstGeom prst="rect">
            <a:avLst/>
          </a:prstGeom>
        </p:spPr>
        <p:txBody>
          <a:bodyPr lIns="0" tIns="0" rIns="0" bIns="0" rtlCol="0" anchor="t">
            <a:spAutoFit/>
          </a:bodyPr>
          <a:lstStyle/>
          <a:p>
            <a:pPr marL="0" lvl="0" indent="0" algn="l">
              <a:lnSpc>
                <a:spcPts val="3003"/>
              </a:lnSpc>
            </a:pPr>
            <a:r>
              <a:rPr lang="en-US" sz="2145" dirty="0">
                <a:solidFill>
                  <a:srgbClr val="000000"/>
                </a:solidFill>
                <a:latin typeface="Poppins"/>
                <a:ea typeface="Poppins"/>
                <a:cs typeface="Poppins"/>
                <a:sym typeface="Poppins"/>
              </a:rPr>
              <a:t>The following slides provide examples of strategic improvement steps that can be taken to support your programs.</a:t>
            </a:r>
          </a:p>
          <a:p>
            <a:pPr marL="0" lvl="0" indent="0" algn="l">
              <a:lnSpc>
                <a:spcPts val="3003"/>
              </a:lnSpc>
            </a:pPr>
            <a:endParaRPr lang="en-US" sz="2145" dirty="0">
              <a:solidFill>
                <a:srgbClr val="000000"/>
              </a:solidFill>
              <a:latin typeface="Poppins"/>
              <a:ea typeface="Poppins"/>
              <a:cs typeface="Poppins"/>
              <a:sym typeface="Poppins"/>
            </a:endParaRPr>
          </a:p>
          <a:p>
            <a:pPr marL="0" lvl="0" indent="0" algn="l">
              <a:lnSpc>
                <a:spcPts val="3003"/>
              </a:lnSpc>
            </a:pPr>
            <a:r>
              <a:rPr lang="en-US" sz="2145" dirty="0">
                <a:solidFill>
                  <a:srgbClr val="000000"/>
                </a:solidFill>
                <a:latin typeface="Poppins"/>
                <a:ea typeface="Poppins"/>
                <a:cs typeface="Poppins"/>
                <a:sym typeface="Poppin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3915</Words>
  <Application>Microsoft Office PowerPoint</Application>
  <PresentationFormat>Custom</PresentationFormat>
  <Paragraphs>363</Paragraphs>
  <Slides>31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Montserrat Ultra-Bold</vt:lpstr>
      <vt:lpstr>Arial MT Pro</vt:lpstr>
      <vt:lpstr>Poppins Medium</vt:lpstr>
      <vt:lpstr>Poppins Italics</vt:lpstr>
      <vt:lpstr>Poppins Bold</vt:lpstr>
      <vt:lpstr>Poppins Bold Italics</vt:lpstr>
      <vt:lpstr>Arial</vt:lpstr>
      <vt:lpstr>Poppins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Involving Organisations Module -Support</dc:title>
  <cp:lastModifiedBy>Kristie McKean</cp:lastModifiedBy>
  <cp:revision>2</cp:revision>
  <dcterms:created xsi:type="dcterms:W3CDTF">2006-08-16T00:00:00Z</dcterms:created>
  <dcterms:modified xsi:type="dcterms:W3CDTF">2025-12-03T21:43:04Z</dcterms:modified>
  <dc:identifier>DAG3m5hXQuk</dc:identifier>
</cp:coreProperties>
</file>